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200" d="100"/>
          <a:sy n="200" d="100"/>
        </p:scale>
        <p:origin x="-984" y="-87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04 février 2022 au 08 avril 2022 (inclus). </a:t>
            </a:r>
            <a:r>
              <a:rPr lang="fr-FR" sz="800" cap="none" dirty="0"/>
              <a:t>Une fois le montant de l’enveloppe initiale atteint (30 000 000 EUR), la commercialisation de « Europe Rendement Mémoire Avril 2022 » peut cesser à tout moment sans préavis avant le 08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FR0014007PK6</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EUROPE RENDEMENT MÉMOIRE AVRIL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24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08/04/2022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Europe Rendement Mémoire Avril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70% ET DE 80%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semestre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80% de son Niveau Initial. Le produit verse donc un coupon de 2,00% au titre du semestre.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semestres 2 à 19, aux dates de constatation correspondantes⁽¹⁾, l'indice clôture à un niveau strictement inférieur à 80% de son Niveau Initial.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-0,80%</a:t>
            </a:r>
            <a:r>
              <a:rPr lang="fr-FR" sz="800" baseline="30000" dirty="0"/>
              <a:t>⁽²⁾</a:t>
            </a:r>
            <a:r>
              <a:rPr lang="fr-FR" sz="800" dirty="0"/>
              <a:t>, contre un Taux de Rendement Annuel net négatif de </a:t>
            </a:r>
            <a:r>
              <a:rPr lang="fr-FR" sz="800" dirty="0">
                <a:solidFill>
                  <a:srgbClr val="000000"/>
                </a:solidFill>
                <a:highlight>
                  <a:srgbClr val="00FFFF"/>
                </a:highlight>
              </a:rPr>
              <a:t>-13,76%</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semestre 2, à la date de constatation correspondante</a:t>
            </a:r>
            <a:r>
              <a:rPr lang="fr-FR" sz="800" baseline="30000" dirty="0">
                <a:latin typeface="+mn-lt"/>
              </a:rPr>
              <a:t>⁽¹⁾</a:t>
            </a:r>
            <a:r>
              <a:rPr lang="fr-FR" sz="800" dirty="0">
                <a:latin typeface="+mn-lt"/>
              </a:rPr>
              <a:t>, l'indice clôture à un niveau strictement inférieur à 100% de son Niveau Initial mais supérieur au seuil de versement du coupon. Le mécanisme de remboursement anticipé automatique n’est donc pas activé mais le produit verse un coupon de 2,00% au titre du semestre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(75% dans cet exemple) mais strictement supérieur à 70%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-0,79%</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-3,79%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Europe Rendement Mémoire Avril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semestre 1 au semestre 1, aux dates de constatation correspondantes</a:t>
            </a:r>
            <a:r>
              <a:rPr lang="fr-FR" sz="800" baseline="30000" dirty="0">
                <a:solidFill>
                  <a:schemeClr val="tx2"/>
                </a:solidFill>
              </a:rPr>
              <a:t>⁽¹⁾</a:t>
            </a:r>
            <a:r>
              <a:rPr lang="fr-FR" sz="800" dirty="0">
                <a:solidFill>
                  <a:schemeClr val="tx2"/>
                </a:solidFill>
              </a:rPr>
              <a:t>, l'indice clôture à un niveau supérieur à 80% de son Niveau Initial. Le produit verse alors un coupon de 2,00% au titre de chaque semestre.</a:t>
            </a:r>
          </a:p>
          <a:p>
            <a:pPr algn="just">
              <a:spcAft>
                <a:spcPts val="600"/>
              </a:spcAft>
            </a:pPr>
            <a:r>
              <a:rPr lang="fr-FR" sz="800" dirty="0">
                <a:solidFill>
                  <a:schemeClr val="tx2"/>
                </a:solidFill>
              </a:rPr>
              <a:t>Dès la fin du semestre 2,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Niveau Initial (115% dans cet exemple). Le produit est alors automatiquement remboursé par anticipation. L’investisseur récupère l’intégralité du capital initial majoré d’un coupon de 2,00%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2,82%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13,14%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2,00% par semestre.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24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23 JUIN 2010</a:t>
            </a:r>
            <a:r>
              <a:rPr lang="en-US" sz="1200" dirty="0">
                <a:latin typeface="+mj-lt"/>
              </a:rPr>
              <a:t> </a:t>
            </a:r>
            <a:r>
              <a:rPr lang="fr-FR" sz="1200" cap="none" dirty="0">
                <a:latin typeface="Futura PT" panose="020B0902020204020203" pitchFamily="34" charset="0"/>
              </a:rPr>
              <a:t>ET LE 23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23 juin 2022 </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5" name="ZoneTexte 24">
            <a:extLst>
              <a:ext uri="{FF2B5EF4-FFF2-40B4-BE49-F238E27FC236}">
                <a16:creationId xmlns:a16="http://schemas.microsoft.com/office/drawing/2014/main" id="{DD098B59-7A37-078A-BC1C-61CE3BED2F4E}"/>
              </a:ext>
            </a:extLst>
          </p:cNvPr>
          <p:cNvSpPr txBox="1"/>
          <p:nvPr/>
        </p:nvSpPr>
        <p:spPr>
          <a:xfrm>
            <a:off x="458462" y="8984476"/>
            <a:ext cx="4056888" cy="215444"/>
          </a:xfrm>
          <a:prstGeom prst="rect">
            <a:avLst/>
          </a:prstGeom>
          <a:noFill/>
        </p:spPr>
        <p:txBody>
          <a:bodyPr wrap="square">
            <a:spAutoFit/>
          </a:bodyPr>
          <a:lstStyle/>
          <a:p>
            <a:r>
              <a:rPr lang="en-US" sz="800" dirty="0">
                <a:latin typeface="Futura PT" panose="020B0902020204020203" pitchFamily="34" charset="0"/>
              </a:rPr>
              <a:t>
EURO STOXX 50 Price EUR</a:t>
            </a:r>
          </a:p>
        </p:txBody>
      </p:sp>
      <p:sp>
        <p:nvSpPr>
          <p:cNvPr id="26" name="ZoneTexte 25">
            <a:extLst>
              <a:ext uri="{FF2B5EF4-FFF2-40B4-BE49-F238E27FC236}">
                <a16:creationId xmlns:a16="http://schemas.microsoft.com/office/drawing/2014/main" id="{33414381-F560-BBC5-5064-46FA4625A4C3}"/>
              </a:ext>
            </a:extLst>
          </p:cNvPr>
          <p:cNvSpPr txBox="1"/>
          <p:nvPr/>
        </p:nvSpPr>
        <p:spPr>
          <a:xfrm>
            <a:off x="5309473" y="7911729"/>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23 juin 2022 </a:t>
            </a:r>
            <a:endParaRPr lang="fr-FR" sz="800" dirty="0">
              <a:highlight>
                <a:srgbClr val="FF00FF"/>
              </a:highlight>
            </a:endParaRPr>
          </a:p>
        </p:txBody>
      </p:sp>
      <p:pic>
        <p:nvPicPr>
          <p:cNvPr id="27" name="Picture 26"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04/02/2022 au 08/04/2022 (inclus). Une fois le montant de l’enveloppe initiale atteint (30 000 000 EUR), la commercialisation de « Europe Rendement Mémoire Avril 2022 » peut cesser à tout moment sans préavis avant le 08/04/2022,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l'indiceEURO STOXX 50 Price EUR le 08/04/2022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22/04/2032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semestrielle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10/10/2022, 11/04/2023, 09/10/2023, 08/04/2024, 08/10/2024, 08/04/2025, 08/10/2025, 08/04/2026, 08/10/2026, 08/04/2027, 08/10/2027, 10/04/2028, 09/10/2028, 09/04/2029, 08/10/2029, 08/04/2030, 08/10/2030, 08/04/2031, 08/10/2031, 08/04/2032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24/10/2022, 24/10/2022, 25/04/2023, 23/10/2023, 22/04/2024, 22/10/2024, 24/04/2025, 22/10/2025, 22/04/2026, 22/10/2026, 22/04/2027, 22/10/2027, 26/04/2028, 23/10/2028, 23/04/2029, 22/10/2029, 24/04/2030, 22/10/2030, 24/04/2031, 22/10/2031, 22/04/2032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25/04/2023, 23/10/2023, 22/04/2024, 22/10/2024, 24/04/2025, 22/10/2025, 22/04/2026, 22/10/2026, 22/04/2027, 22/10/2027, 26/04/2028, 23/10/2028, 23/04/2029, 22/10/2029, 24/04/2030, 22/10/2030, 24/04/2031, 22/10/2031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FR0014007PK6</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08/04/2022)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08/04/2022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4909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Mémoire Avril 2022 », vous êtes exposé pour une durée de 2 à 20 semestres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semestre 2 jusqu'à la fin du semestre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2,00% par semestre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l'indice clôture à un niveau supérieur ou égal à 80% de son Niveau Initial.</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2,98%</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Europe Rendement Mémoire Avril 2022 » ne peut constituer l’intégralité d’un portefeuille d’investissement. L’investisseur est exposé pour une durée de 2 à 20 semestres à l'indice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08/04/2022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⁽¹⁾</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l'indiceEURO STOXX 50 Price EUR le 08/04/2022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80%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80% de son Niveau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08/04/2022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a:t>
            </a:r>
            <a:r>
              <a:rPr lang="fr-FR" sz="800" baseline="30000" dirty="0"/>
              <a:t>⁽²⁾</a:t>
            </a:r>
            <a:r>
              <a:rPr lang="fr-FR" sz="800" dirty="0"/>
              <a:t> et </a:t>
            </a:r>
            <a:r>
              <a:rPr lang="fr-FR" sz="800" dirty="0">
                <a:highlight>
                  <a:srgbClr val="00FFFF"/>
                </a:highlight>
              </a:rPr>
              <a:t>2,98%</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08/04/2032,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22/04/2032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son niveau de Référence, l’investisseur reçoit, le 22/04/2032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Niveau Initial et son niveau de clôture le 08/04/2032</a:t>
            </a:r>
          </a:p>
          <a:p>
            <a:pPr marL="0" indent="0" algn="ctr">
              <a:lnSpc>
                <a:spcPct val="100000"/>
              </a:lnSpc>
              <a:spcBef>
                <a:spcPts val="0"/>
              </a:spcBef>
              <a:buNone/>
            </a:pPr>
            <a:r>
              <a:rPr lang="fr-FR" sz="800" dirty="0"/>
              <a:t>(Soit un Taux de Rendement Annuel net inférieur ou égal à -0,07%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2,81%</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70% de son Niveau Initial, l’investisseur reçoit, le 22/04/2032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-0,79%</a:t>
            </a:r>
            <a:r>
              <a:rPr lang="fr-FR" sz="800" baseline="30000" dirty="0"/>
              <a:t>2) </a:t>
            </a:r>
            <a:r>
              <a:rPr lang="fr-FR" sz="800" dirty="0"/>
              <a:t>et 2,98%</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semestre 2 et jusqu’à la fin du semestre 19),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08/04/2022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332503"/>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semestrielle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2,00% dès lors que l'indice clôture à un niveau supérieur ou égal à 80% de son Niveau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semestre 2 à 19, si à l’une des dates de constatation semestrielle correspondantes</a:t>
            </a:r>
            <a:r>
              <a:rPr lang="fr-FR" sz="800" baseline="30000" dirty="0">
                <a:solidFill>
                  <a:srgbClr val="000000"/>
                </a:solidFill>
              </a:rPr>
              <a:t>⁽¹⁾</a:t>
            </a:r>
            <a:r>
              <a:rPr lang="fr-FR" sz="800" dirty="0">
                <a:solidFill>
                  <a:srgbClr val="000000"/>
                </a:solidFill>
              </a:rPr>
              <a:t>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2,00%  (soit un Taux de Rendement Annuel net maximum de</a:t>
            </a:r>
            <a:r>
              <a:rPr lang="fr-FR" sz="800" dirty="0">
                <a:solidFill>
                  <a:srgbClr val="000000"/>
                </a:solidFill>
                <a:highlight>
                  <a:srgbClr val="00FFFF"/>
                </a:highlight>
              </a:rPr>
              <a:t>2,98%</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l'indice clôture à un niveau supérieur ou égal à 70% de son Niveau Initial, l’investisseur récupère alors l’intégralité de son capital initialement investi (soit un Taux de Rendement Annuel net maximum de </a:t>
            </a:r>
            <a:r>
              <a:rPr lang="fr-FR" sz="800" dirty="0">
                <a:solidFill>
                  <a:srgbClr val="000000"/>
                </a:solidFill>
                <a:highlight>
                  <a:srgbClr val="00FFFF"/>
                </a:highlight>
              </a:rPr>
              <a:t>2,98%</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Mémoire Avril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2 à 20 semestres.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2,00% par semestre </a:t>
            </a:r>
            <a:r>
              <a:rPr lang="fr-FR" sz="800" dirty="0">
                <a:solidFill>
                  <a:srgbClr val="000000"/>
                </a:solidFill>
              </a:rPr>
              <a:t>(soit un Taux de Rendement Annuel net maximum de de de </a:t>
            </a:r>
            <a:r>
              <a:rPr lang="fr-FR" sz="800" dirty="0">
                <a:solidFill>
                  <a:srgbClr val="000000"/>
                </a:solidFill>
                <a:highlight>
                  <a:srgbClr val="00FFFF"/>
                </a:highlight>
              </a:rPr>
              <a:t>2,98%</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Europe Rendement Mémoire Avril 2022 » est très sensible à une faible variation du niveau de clôture de l'indice autour du seuil de </a:t>
            </a:r>
            <a:r>
              <a:rPr lang="fr-FR" sz="800" dirty="0">
                <a:solidFill>
                  <a:srgbClr val="000000"/>
                </a:solidFill>
                <a:effectLst/>
                <a:ea typeface="Calibri" panose="020F0502020204030204" pitchFamily="34" charset="0"/>
              </a:rPr>
              <a:t>80% de son Niveau Initial et 100%  </a:t>
            </a:r>
            <a:r>
              <a:rPr lang="fr-FR" sz="800" dirty="0">
                <a:effectLst/>
                <a:ea typeface="Calibri" panose="020F0502020204030204" pitchFamily="34" charset="0"/>
              </a:rPr>
              <a:t>en cours de vie, et des seuils de 80% et 70%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NULL</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20663</TotalTime>
  <Words>8877</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939</cp:revision>
  <cp:lastPrinted>2022-05-04T09:56:42Z</cp:lastPrinted>
  <dcterms:created xsi:type="dcterms:W3CDTF">2017-02-21T09:03:05Z</dcterms:created>
  <dcterms:modified xsi:type="dcterms:W3CDTF">2022-06-21T10:19:13Z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