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85" r:id="rId8"/>
    <p:sldId id="286" r:id="rId11"/>
    <p:sldId id="287" r:id="rId13"/>
    <p:sldId id="288" r:id="rId15"/>
    <p:sldId id="289" r:id="rId16"/>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210" autoAdjust="0"/>
    <p:restoredTop sz="96122" autoAdjust="0"/>
  </p:normalViewPr>
  <p:slideViewPr>
    <p:cSldViewPr snapToGrid="0">
      <p:cViewPr>
        <p:scale>
          <a:sx n="150" d="100"/>
          <a:sy n="150" d="100"/>
        </p:scale>
        <p:origin x="1626" y="-708"/>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1" Type="http://schemas.openxmlformats.org/officeDocument/2006/relationships/slide" Target="slides/slide7.xml"/><Relationship Id="rId13" Type="http://schemas.openxmlformats.org/officeDocument/2006/relationships/slide" Target="slides/slide9.xml"/><Relationship Id="rId15" Type="http://schemas.openxmlformats.org/officeDocument/2006/relationships/slide" Target="slides/slide11.xml"/><Relationship Id="rId16" Type="http://schemas.openxmlformats.org/officeDocument/2006/relationships/slide" Target="slides/slide12.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26" Type="http://schemas.microsoft.com/office/2016/11/relationships/changesInfo" Target="changesInfos/changesInfo1.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lly PILLER" userId="e1c1cba4-6299-482b-91e7-ffd34a654594" providerId="ADAL" clId="{E6C54396-962A-4267-8842-A4BD85010411}"/>
    <pc:docChg chg="modSld">
      <pc:chgData name="Wally PILLER" userId="e1c1cba4-6299-482b-91e7-ffd34a654594" providerId="ADAL" clId="{E6C54396-962A-4267-8842-A4BD85010411}" dt="2022-06-23T10:21:11.121" v="15" actId="20577"/>
      <pc:docMkLst>
        <pc:docMk/>
      </pc:docMkLst>
      <pc:sldChg chg="modSp mod">
        <pc:chgData name="Wally PILLER" userId="e1c1cba4-6299-482b-91e7-ffd34a654594" providerId="ADAL" clId="{E6C54396-962A-4267-8842-A4BD85010411}" dt="2022-06-23T10:16:05.970" v="3" actId="1036"/>
        <pc:sldMkLst>
          <pc:docMk/>
          <pc:sldMk cId="1251430996" sldId="285"/>
        </pc:sldMkLst>
        <pc:spChg chg="mod">
          <ac:chgData name="Wally PILLER" userId="e1c1cba4-6299-482b-91e7-ffd34a654594" providerId="ADAL" clId="{E6C54396-962A-4267-8842-A4BD85010411}" dt="2022-06-23T10:16:05.970" v="3" actId="1036"/>
          <ac:spMkLst>
            <pc:docMk/>
            <pc:sldMk cId="1251430996" sldId="285"/>
            <ac:spMk id="17" creationId="{0C43F8B6-2C0F-4FE0-B057-C5BBAC6005C9}"/>
          </ac:spMkLst>
        </pc:spChg>
      </pc:sldChg>
      <pc:sldChg chg="modSp mod">
        <pc:chgData name="Wally PILLER" userId="e1c1cba4-6299-482b-91e7-ffd34a654594" providerId="ADAL" clId="{E6C54396-962A-4267-8842-A4BD85010411}" dt="2022-06-23T10:20:01.172" v="14" actId="1035"/>
        <pc:sldMkLst>
          <pc:docMk/>
          <pc:sldMk cId="3725312375" sldId="288"/>
        </pc:sldMkLst>
        <pc:spChg chg="mod">
          <ac:chgData name="Wally PILLER" userId="e1c1cba4-6299-482b-91e7-ffd34a654594" providerId="ADAL" clId="{E6C54396-962A-4267-8842-A4BD85010411}" dt="2022-06-23T10:20:01.172" v="14" actId="1035"/>
          <ac:spMkLst>
            <pc:docMk/>
            <pc:sldMk cId="3725312375" sldId="288"/>
            <ac:spMk id="11" creationId="{BD9EC21A-7027-4EB5-A14E-721BF1217AA8}"/>
          </ac:spMkLst>
        </pc:spChg>
        <pc:spChg chg="mod">
          <ac:chgData name="Wally PILLER" userId="e1c1cba4-6299-482b-91e7-ffd34a654594" providerId="ADAL" clId="{E6C54396-962A-4267-8842-A4BD85010411}" dt="2022-06-23T10:20:01.172" v="14" actId="1035"/>
          <ac:spMkLst>
            <pc:docMk/>
            <pc:sldMk cId="3725312375" sldId="288"/>
            <ac:spMk id="15" creationId="{D301571D-46FA-406C-9C20-63B7C8A4EDB7}"/>
          </ac:spMkLst>
        </pc:spChg>
      </pc:sldChg>
      <pc:sldChg chg="modSp mod">
        <pc:chgData name="Wally PILLER" userId="e1c1cba4-6299-482b-91e7-ffd34a654594" providerId="ADAL" clId="{E6C54396-962A-4267-8842-A4BD85010411}" dt="2022-06-23T10:21:11.121" v="15" actId="20577"/>
        <pc:sldMkLst>
          <pc:docMk/>
          <pc:sldMk cId="2416999927" sldId="294"/>
        </pc:sldMkLst>
        <pc:spChg chg="mod">
          <ac:chgData name="Wally PILLER" userId="e1c1cba4-6299-482b-91e7-ffd34a654594" providerId="ADAL" clId="{E6C54396-962A-4267-8842-A4BD85010411}" dt="2022-06-23T10:21:11.121" v="15" actId="20577"/>
          <ac:spMkLst>
            <pc:docMk/>
            <pc:sldMk cId="2416999927" sldId="294"/>
            <ac:spMk id="11" creationId="{FED2574D-6984-4E56-B512-D9093DAE028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23/06/2022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23/06/2022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rivative.credit-suisse.com/countryselect/fr"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8" y="6069790"/>
            <a:ext cx="3148811" cy="2192908"/>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français présentant un risque de perte en capital partielle ou totale en cours de vie</a:t>
            </a:r>
            <a:r>
              <a:rPr lang="fr-FR" sz="800" b="1" cap="none" baseline="30000" dirty="0"/>
              <a:t> </a:t>
            </a:r>
            <a:r>
              <a:rPr lang="fr-FR" sz="800" b="1" cap="none" dirty="0"/>
              <a:t>et à l’échéance</a:t>
            </a:r>
            <a:r>
              <a:rPr lang="fr-FR" sz="800" b="1" baseline="30000" dirty="0">
                <a:solidFill>
                  <a:schemeClr val="tx2"/>
                </a:solidFill>
              </a:rPr>
              <a:t>⁽¹⁾</a:t>
            </a:r>
            <a:r>
              <a:rPr lang="fr-FR" sz="800" b="1" cap="none" dirty="0">
                <a:solidFill>
                  <a:schemeClr val="tx2"/>
                </a:solidFill>
                <a:latin typeface="Proxima Nova Rg" panose="02000506030000020004" pitchFamily="2" charset="0"/>
              </a:rPr>
              <a:t>.</a:t>
            </a:r>
            <a:endParaRPr lang="fr-FR" sz="800" b="1" cap="none" dirty="0">
              <a:highlight>
                <a:srgbClr val="FFFF00"/>
              </a:highlight>
            </a:endParaRP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02 mai 2022 au 16 mai 2022 (inclus). </a:t>
            </a:r>
            <a:r>
              <a:rPr lang="fr-FR" sz="800" cap="none" dirty="0">
                <a:solidFill>
                  <a:schemeClr val="tx2"/>
                </a:solidFill>
                <a:latin typeface="Proxima Nova Rg" panose="02000506030000020004" pitchFamily="2" charset="0"/>
              </a:rPr>
              <a:t>Durant cette période, le prix d’offre sera fixé à 100% de la valeur nominale. L’Emetteur se réserve le droit de mettre fin à l’offre de manière anticipée à tout moment. Tout Titre non vendu fera l’objet d’une annulation à l’issue de la Période d’Offre ou sera conservé en inventaire.</a:t>
            </a:r>
            <a:endParaRPr lang="fr-FR" sz="800" cap="none" dirty="0"/>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dirty="0"/>
              <a:t>10 ans et 7 mois</a:t>
            </a:r>
            <a:r>
              <a:rPr lang="fr-FR" sz="800" b="1" dirty="0">
                <a:solidFill>
                  <a:srgbClr val="B9A049"/>
                </a:solidFill>
              </a:rPr>
              <a: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Produit de placement risqué </a:t>
            </a:r>
            <a:r>
              <a:rPr lang="fr-FR" sz="800" b="1" cap="none" dirty="0"/>
              <a:t>alternatif à un investissement dynamique risqué de type indice.</a:t>
            </a: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000548"/>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chemeClr val="tx2"/>
                </a:solidFill>
                <a:latin typeface="Proxima Nova Rg" panose="02000506030000020004" pitchFamily="2" charset="0"/>
              </a:rPr>
              <a:t>Comptes-titres, contrats d’assurance vie et de capitalisation</a:t>
            </a:r>
            <a:r>
              <a:rPr lang="fr-FR" sz="800" cap="none" baseline="30000" dirty="0">
                <a:solidFill>
                  <a:schemeClr val="tx2"/>
                </a:solidFill>
                <a:latin typeface="Proxima Nova Rg" panose="02000506030000020004" pitchFamily="2" charset="0"/>
              </a:rPr>
              <a:t>⁽²⁾</a:t>
            </a:r>
            <a:r>
              <a:rPr lang="fr-FR" sz="800" cap="none" dirty="0">
                <a:solidFill>
                  <a:schemeClr val="tx2"/>
                </a:solidFill>
                <a:latin typeface="Proxima Nova Rg" panose="02000506030000020004" pitchFamily="2" charset="0"/>
              </a:rPr>
              <a:t>.</a:t>
            </a:r>
            <a:endParaRPr lang="fr-FR" sz="800" b="1" cap="all" dirty="0">
              <a:solidFill>
                <a:srgbClr val="B9A049"/>
              </a:solidFill>
              <a:latin typeface="Futura PT" panose="020B0902020204020203" pitchFamily="34"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FR001400A3B5</a:t>
            </a:r>
          </a:p>
          <a:p>
            <a:pPr marL="171450" indent="-171450" algn="just">
              <a:buClr>
                <a:srgbClr val="000000"/>
              </a:buClr>
              <a:buSzPct val="100000"/>
              <a:buFont typeface="Wingdings" panose="05000000000000000000" pitchFamily="2" charset="2"/>
              <a:buChar char="§"/>
            </a:pPr>
            <a:endParaRPr lang="fr-FR" sz="800" b="1" dirty="0">
              <a:solidFill>
                <a:srgbClr val="B9A049"/>
              </a:solidFill>
              <a:latin typeface="Futura PT" panose="020B0902020204020203" pitchFamily="34" charset="0"/>
            </a:endParaRPr>
          </a:p>
          <a:p>
            <a:pPr marL="171450" indent="-171450" algn="just">
              <a:buClr>
                <a:srgbClr val="000000"/>
              </a:buClr>
              <a:buSzPct val="100000"/>
              <a:buFont typeface="Wingdings" panose="05000000000000000000" pitchFamily="2" charset="2"/>
              <a:buChar char="§"/>
            </a:pPr>
            <a:r>
              <a:rPr lang="fr-FR" sz="800" b="1" cap="all" dirty="0">
                <a:solidFill>
                  <a:srgbClr val="B9A049"/>
                </a:solidFill>
                <a:latin typeface="Futura PT" panose="020B0902020204020203" pitchFamily="34" charset="0"/>
              </a:rPr>
              <a:t>Produit émis par </a:t>
            </a:r>
            <a:r>
              <a:rPr lang="en-US" sz="800" b="1" cap="all" dirty="0">
                <a:solidFill>
                  <a:srgbClr val="B9A049"/>
                </a:solidFill>
                <a:latin typeface="Futura PT" panose="020B0902020204020203" pitchFamily="34" charset="0"/>
              </a:rPr>
              <a:t>credit Suisse ag</a:t>
            </a:r>
            <a:r>
              <a:rPr lang="fr-FR" sz="800" b="1"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agissant par l’intermédiaire de sa succursale de Londres. </a:t>
            </a:r>
            <a:r>
              <a:rPr lang="fr-FR" sz="800" cap="none" dirty="0">
                <a:solidFill>
                  <a:schemeClr val="tx2"/>
                </a:solidFill>
                <a:latin typeface="Proxima Nova Rg" panose="02000506030000020004" pitchFamily="2" charset="0"/>
              </a:rPr>
              <a:t>L’investisseur est soumis au risque de défaut de paiement, de faillite et de mise en résolution de l’Émetteur.</a:t>
            </a:r>
          </a:p>
          <a:p>
            <a:pPr marL="171450" indent="-171450" algn="just">
              <a:buClr>
                <a:srgbClr val="000000"/>
              </a:buClr>
              <a:buSzPct val="100000"/>
              <a:buFont typeface="Wingdings" panose="05000000000000000000" pitchFamily="2" charset="2"/>
              <a:buChar char="§"/>
            </a:pPr>
            <a:endParaRPr lang="fr-FR" sz="800" cap="none" dirty="0">
              <a:solidFill>
                <a:schemeClr val="tx2"/>
              </a:solidFill>
              <a:latin typeface="Proxima Nova Rg" panose="02000506030000020004" pitchFamily="2" charset="0"/>
            </a:endParaRPr>
          </a:p>
          <a:p>
            <a:pPr marL="171450" indent="-171450" algn="just">
              <a:buClr>
                <a:srgbClr val="000000"/>
              </a:buClr>
              <a:buSzPct val="100000"/>
              <a:buFont typeface="Wingdings" panose="05000000000000000000" pitchFamily="2" charset="2"/>
              <a:buChar char="§"/>
            </a:pPr>
            <a:r>
              <a:rPr lang="fr-FR" sz="800" cap="none" dirty="0">
                <a:solidFill>
                  <a:schemeClr val="tx2"/>
                </a:solidFill>
                <a:latin typeface="Proxima Nova Rg" panose="02000506030000020004" pitchFamily="2" charset="0"/>
              </a:rPr>
              <a:t>L’Assureur s’engage exclusivement sur le nombre d’unités de compte mais non sur leur valeur, qu’il ne garantit pas. Ce document n’a pas été rédigé par l’Assureur. L’Emetteur ne s’engage pas sur l’éligibilité des titres dans les contrats d’assurance vie. La détermination de cette éligibilité est du ressort de l’assureur.</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EUROZONE2022</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800219"/>
          </a:xfrm>
          <a:prstGeom prst="rect">
            <a:avLst/>
          </a:prstGeom>
          <a:noFill/>
          <a:ln w="9525">
            <a:noFill/>
            <a:miter lim="800000"/>
            <a:headEnd/>
            <a:tailEnd/>
          </a:ln>
        </p:spPr>
        <p:txBody>
          <a:bodyPr wrap="square" lIns="0" tIns="0" rIns="0" bIns="0">
            <a:spAutoFit/>
          </a:bodyPr>
          <a:lstStyle/>
          <a:p>
            <a:pPr marL="228600" indent="-228600" algn="just" defTabSz="914400">
              <a:buAutoNum type="arabicParenBoth"/>
            </a:pPr>
            <a:r>
              <a:rPr lang="fr-FR" sz="650" dirty="0">
                <a:solidFill>
                  <a:schemeClr val="tx2"/>
                </a:solidFill>
                <a:latin typeface="Proxima Nova Rg" panose="02000506030000020004" pitchFamily="2" charset="0"/>
              </a:rPr>
              <a:t>L’investisseur prend un risque de perte en capital non mesurable a priori si les titres de créance sont revendus avant la date d’échéance ou de remboursement anticipé automatique. L’investisseur supporte le risque de défaut de paiement, de mise en résolution et de faillite de l’Émetteur. Pour les autres risques de perte en capital, voir pages suivantes. </a:t>
            </a:r>
          </a:p>
          <a:p>
            <a:pPr marL="228600" indent="-228600" algn="just" defTabSz="914400">
              <a:buAutoNum type="arabicParenBoth"/>
            </a:pPr>
            <a:r>
              <a:rPr lang="fr-FR" sz="650" dirty="0">
                <a:solidFill>
                  <a:schemeClr val="tx2"/>
                </a:solidFill>
                <a:latin typeface="Proxima Nova Rg" panose="02000506030000020004" pitchFamily="2" charset="0"/>
              </a:rPr>
              <a:t>L’Assureur s’engage exclusivement sur le nombre d’unités de compte mais non sur leur valeur, qu’il ne garantit pas. Ce document n’a pas été rédigé par l’Assureur. L'émetteur ne s'engage pas sur l'éligibilité des titres dans des contrats d'assurance vie. La détermination de cette éligibilité est du ressort de l'assureur. L’Emetteur ne s’engage pas sur l’éligibilité des Titres dans des contrat d’assurance-vie. La détermination de cette éligibilité est exclusivement du ressort de l’assureur. </a:t>
            </a:r>
          </a:p>
          <a:p>
            <a:pPr marL="228600" indent="-228600" algn="just" defTabSz="914400">
              <a:buAutoNum type="arabicParenBoth"/>
            </a:pPr>
            <a:r>
              <a:rPr lang="fr-FR" sz="650" dirty="0">
                <a:latin typeface="Proxima Nova Rg" panose="02000506030000020004" pitchFamily="2" charset="0"/>
              </a:rPr>
              <a:t>Crédit Suisse AG : </a:t>
            </a:r>
            <a:r>
              <a:rPr lang="en-US" sz="650" dirty="0">
                <a:latin typeface="Proxima Nova Rg" panose="02000506030000020004" pitchFamily="2" charset="0"/>
              </a:rPr>
              <a:t>Moody’s A1 / Standard &amp; Poor’s A / Fitch A-</a:t>
            </a:r>
            <a:r>
              <a:rPr lang="fr-FR" sz="650" dirty="0">
                <a:latin typeface="Proxima Nova Rg" panose="02000506030000020004" pitchFamily="2" charset="0"/>
              </a:rPr>
              <a:t>. Notations en vigueur au moment de la rédaction de la présente brochure le 24 juin 2022. Ces notations peuvent être révisées à tout moment et ne sont pas une garantie de solvabilité de l’Émetteur. Elle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S&amp;P EUROZONE EQUAL SECTOR 50 50-POINT DECREMENT INDEX (EUR) TR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3948941"/>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563362561"/>
              </p:ext>
            </p:extLst>
          </p:nvPr>
        </p:nvGraphicFramePr>
        <p:xfrm>
          <a:off x="359838" y="8326240"/>
          <a:ext cx="6839999" cy="558652"/>
        </p:xfrm>
        <a:graphic>
          <a:graphicData uri="http://schemas.openxmlformats.org/drawingml/2006/table">
            <a:tbl>
              <a:tblPr firstRow="1" bandRow="1"/>
              <a:tblGrid>
                <a:gridCol w="2053465">
                  <a:extLst>
                    <a:ext uri="{9D8B030D-6E8A-4147-A177-3AD203B41FA5}">
                      <a16:colId xmlns:a16="http://schemas.microsoft.com/office/drawing/2014/main" val="426783337"/>
                    </a:ext>
                  </a:extLst>
                </a:gridCol>
                <a:gridCol w="772842">
                  <a:extLst>
                    <a:ext uri="{9D8B030D-6E8A-4147-A177-3AD203B41FA5}">
                      <a16:colId xmlns:a16="http://schemas.microsoft.com/office/drawing/2014/main" val="1092029791"/>
                    </a:ext>
                  </a:extLst>
                </a:gridCol>
                <a:gridCol w="1003423">
                  <a:extLst>
                    <a:ext uri="{9D8B030D-6E8A-4147-A177-3AD203B41FA5}">
                      <a16:colId xmlns:a16="http://schemas.microsoft.com/office/drawing/2014/main" val="2835768170"/>
                    </a:ext>
                  </a:extLst>
                </a:gridCol>
                <a:gridCol w="1003423">
                  <a:extLst>
                    <a:ext uri="{9D8B030D-6E8A-4147-A177-3AD203B41FA5}">
                      <a16:colId xmlns:a16="http://schemas.microsoft.com/office/drawing/2014/main" val="2946066054"/>
                    </a:ext>
                  </a:extLst>
                </a:gridCol>
                <a:gridCol w="1003423">
                  <a:extLst>
                    <a:ext uri="{9D8B030D-6E8A-4147-A177-3AD203B41FA5}">
                      <a16:colId xmlns:a16="http://schemas.microsoft.com/office/drawing/2014/main" val="2045902365"/>
                    </a:ext>
                  </a:extLst>
                </a:gridCol>
                <a:gridCol w="1003423">
                  <a:extLst>
                    <a:ext uri="{9D8B030D-6E8A-4147-A177-3AD203B41FA5}">
                      <a16:colId xmlns:a16="http://schemas.microsoft.com/office/drawing/2014/main" val="631244412"/>
                    </a:ext>
                  </a:extLst>
                </a:gridCol>
              </a:tblGrid>
              <a:tr h="312188">
                <a:tc>
                  <a:txBody>
                    <a:bodyPr/>
                    <a:lstStyle/>
                    <a:p>
                      <a:pPr>
                        <a:defRPr sz="700"/>
                      </a:pPr>
                      <a:r>
                        <a:t>Performances au 23/06/2022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S&amp;P EUROZONE EQUAL SECTOR 50 50-POINT DECREMENT INDEX (EUR) TR</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0,72%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0,81%</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0,76%</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1,13%</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1,00%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8" y="9771664"/>
            <a:ext cx="6642943" cy="300082"/>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cap="none"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Crédit Suisse AG 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07669" y="3884444"/>
            <a:ext cx="7101213" cy="276999"/>
          </a:xfrm>
          <a:prstGeom prst="rect">
            <a:avLst/>
          </a:prstGeom>
          <a:noFill/>
        </p:spPr>
        <p:txBody>
          <a:bodyPr wrap="square">
            <a:spAutoFit/>
          </a:bodyPr>
          <a:lstStyle/>
          <a:p>
            <a:r>
              <a:rPr lang="fr-FR" sz="1200" cap="none" dirty="0">
                <a:latin typeface="Futura PT" panose="020B0902020204020203" pitchFamily="34" charset="0"/>
              </a:rPr>
              <a:t>ÉVOLUTION DE L'INDICE  S&amp;P EUROZONE EQUAL SECTOR 50 50-POINT DECREMENT INDEX (EUR) TR ENTRE LE </a:t>
            </a:r>
            <a:r>
              <a:rPr lang="en-US" sz="1200" b="0" dirty="0">
                <a:effectLst/>
                <a:latin typeface="+mj-lt"/>
              </a:rPr>
              <a:t>23 JUIN 2010</a:t>
            </a:r>
            <a:r>
              <a:rPr lang="en-US" sz="1200" dirty="0">
                <a:latin typeface="+mj-lt"/>
              </a:rPr>
              <a:t> </a:t>
            </a:r>
            <a:r>
              <a:rPr lang="fr-FR" sz="1200" cap="none" dirty="0">
                <a:latin typeface="Futura PT" panose="020B0902020204020203" pitchFamily="34" charset="0"/>
              </a:rPr>
              <a:t>ET LE 23 JUIN 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215444"/>
          </a:xfrm>
          <a:prstGeom prst="rect">
            <a:avLst/>
          </a:prstGeom>
          <a:noFill/>
        </p:spPr>
        <p:txBody>
          <a:bodyPr wrap="square" rtlCol="0">
            <a:spAutoFit/>
          </a:bodyPr>
          <a:lstStyle/>
          <a:p>
            <a:r>
              <a:rPr lang="fr-FR" sz="800" u="sng" dirty="0"/>
              <a:t>Source :</a:t>
            </a:r>
            <a:r>
              <a:rPr lang="fr-FR" sz="800" dirty="0"/>
              <a:t> Bloomberg, le </a:t>
            </a:r>
            <a:r>
              <a:rPr lang="fr-FR" sz="800" dirty="0">
                <a:solidFill>
                  <a:schemeClr val="tx2"/>
                </a:solidFill>
              </a:rPr>
              <a:t>23 JUIN 2022</a:t>
            </a:r>
            <a:endParaRPr lang="fr-FR" sz="800" dirty="0"/>
          </a:p>
        </p:txBody>
      </p:sp>
      <p:sp>
        <p:nvSpPr>
          <p:cNvPr id="19" name="ZoneTexte 18">
            <a:extLst>
              <a:ext uri="{FF2B5EF4-FFF2-40B4-BE49-F238E27FC236}">
                <a16:creationId xmlns:a16="http://schemas.microsoft.com/office/drawing/2014/main" id="{F430BCC1-AFEA-9CD5-2109-F2802CCF6A55}"/>
              </a:ext>
            </a:extLst>
          </p:cNvPr>
          <p:cNvSpPr txBox="1"/>
          <p:nvPr/>
        </p:nvSpPr>
        <p:spPr>
          <a:xfrm>
            <a:off x="5417820" y="7967599"/>
            <a:ext cx="1913222" cy="215444"/>
          </a:xfrm>
          <a:prstGeom prst="rect">
            <a:avLst/>
          </a:prstGeom>
          <a:noFill/>
        </p:spPr>
        <p:txBody>
          <a:bodyPr wrap="square" rtlCol="0">
            <a:spAutoFit/>
          </a:bodyPr>
          <a:lstStyle/>
          <a:p>
            <a:r>
              <a:rPr lang="fr-FR" sz="800" u="sng" dirty="0"/>
              <a:t>Source :</a:t>
            </a:r>
            <a:r>
              <a:rPr lang="fr-FR" sz="800" dirty="0"/>
              <a:t> Bloomberg, le </a:t>
            </a:r>
            <a:r>
              <a:rPr lang="fr-FR" sz="800" dirty="0">
                <a:solidFill>
                  <a:schemeClr val="tx2"/>
                </a:solidFill>
              </a:rPr>
              <a:t>23 JUIN 2022</a:t>
            </a:r>
            <a:endParaRPr lang="fr-FR" sz="800" dirty="0"/>
          </a:p>
        </p:txBody>
      </p:sp>
      <p:pic>
        <p:nvPicPr>
          <p:cNvPr id="20" name="Picture 19"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446276"/>
          </a:xfrm>
          <a:prstGeom prst="rect">
            <a:avLst/>
          </a:prstGeom>
          <a:noFill/>
          <a:ln w="9525">
            <a:noFill/>
            <a:miter lim="800000"/>
            <a:headEnd/>
            <a:tailEnd/>
          </a:ln>
        </p:spPr>
        <p:txBody>
          <a:bodyPr wrap="square" lIns="0" tIns="0" rIns="0" bIns="0">
            <a:spAutoFit/>
          </a:bodyPr>
          <a:lstStyle/>
          <a:p>
            <a:pPr lvl="0" algn="just" defTabSz="914400"/>
            <a:r>
              <a:rPr lang="fr-FR" sz="700" baseline="30000" dirty="0">
                <a:latin typeface="Proxima Nova Rg" panose="02000506030000020004" pitchFamily="2" charset="0"/>
              </a:rPr>
              <a:t>⁽¹⁾ </a:t>
            </a:r>
            <a:r>
              <a:rPr lang="fr-FR" sz="700" dirty="0">
                <a:latin typeface="Proxima Nova Rg" panose="02000506030000020004" pitchFamily="2" charset="0"/>
              </a:rPr>
              <a:t>Crédit Suisse AG : </a:t>
            </a:r>
            <a:r>
              <a:rPr lang="en-US" sz="700" dirty="0">
                <a:latin typeface="Proxima Nova Rg" panose="02000506030000020004" pitchFamily="2" charset="0"/>
              </a:rPr>
              <a:t>Moody’s A1 / Standard &amp; Poor’s A / Fitch A-</a:t>
            </a:r>
            <a:r>
              <a:rPr lang="fr-FR" sz="700" dirty="0">
                <a:latin typeface="Proxima Nova Rg" panose="02000506030000020004" pitchFamily="2" charset="0"/>
              </a:rPr>
              <a:t>. Notations en vigueur au moment de la rédaction de la présente brochure le </a:t>
            </a:r>
            <a:r>
              <a:rPr lang="fr-FR" sz="800" dirty="0">
                <a:latin typeface="Proxima Nova Rg" panose="02000506030000020004" pitchFamily="2" charset="0"/>
              </a:rPr>
              <a:t>29</a:t>
            </a:r>
            <a:r>
              <a:rPr lang="fr-FR" sz="700" dirty="0">
                <a:latin typeface="Proxima Nova Rg" panose="02000506030000020004" pitchFamily="2" charset="0"/>
              </a:rPr>
              <a:t>/04/2022. Ces notations peuvent être révisées à tout moment et ne sont pas une garantie de solvabilité de l’Émetteur de la formule. Elles ne sauraient constituer un argument de souscription au produit.</a:t>
            </a:r>
          </a:p>
          <a:p>
            <a:pPr lvl="0" algn="just" defTabSz="914400"/>
            <a:r>
              <a:rPr lang="fr-FR" sz="700" baseline="30000" dirty="0">
                <a:latin typeface="Proxima Nova Rg" panose="02000506030000020004" pitchFamily="2" charset="0"/>
              </a:rPr>
              <a:t>⁽²⁾</a:t>
            </a:r>
            <a:r>
              <a:rPr lang="fr-FR" sz="700" dirty="0">
                <a:latin typeface="Proxima Nova Rg" panose="02000506030000020004" pitchFamily="2" charset="0"/>
              </a:rPr>
              <a:t> Les conflits d’intérêts seront gérés suivant la réglementation en vigueur.</a:t>
            </a: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3876603324"/>
              </p:ext>
            </p:extLst>
          </p:nvPr>
        </p:nvGraphicFramePr>
        <p:xfrm>
          <a:off x="361950" y="1011371"/>
          <a:ext cx="6837886" cy="8406543"/>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3175" cap="flat" cmpd="sng" algn="ctr">
                      <a:solidFill>
                        <a:schemeClr val="tx1"/>
                      </a:solidFill>
                      <a:prstDash val="sysDot"/>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94434610"/>
                  </a:ext>
                </a:extLst>
              </a:tr>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français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sz="700"/>
                      </a:pPr>
                      <a:r>
                        <a:rPr kumimoji="0" lang="fr-FR" sz="800" b="0" i="0" u="none" strike="noStrike" kern="1200" cap="none" spc="0" normalizeH="0" baseline="0" noProof="0" dirty="0">
                          <a:ln>
                            <a:noFill/>
                          </a:ln>
                          <a:solidFill>
                            <a:schemeClr val="tx1"/>
                          </a:solidFill>
                          <a:effectLst/>
                          <a:uLnTx/>
                          <a:uFillTx/>
                          <a:latin typeface="+mn-lt"/>
                          <a:ea typeface="+mn-ea"/>
                          <a:cs typeface="+mn-cs"/>
                        </a:rPr>
                        <a:t>Crédit Suisse AG, agissant par l’intermédiaire de sa succursale de Londres</a:t>
                      </a:r>
                      <a:endParaRPr kumimoji="0" lang="fr-FR" sz="8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8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l'indice S&amp;P Eurozone Equal Sector 50 50-Point Decrement Index (EUR) TR (L'indice est construit en réinvestissant les dividendes bruts détachés par les actions qui le composent et en rentranchant un prélèvement forfaitaire annuel et constant de 50 points d'indice  ; code Bloomberg : SPEUSPET Index ; sponsor : sponsorS&amp;P Dow Jones Indices ; www.spglobal.com).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8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8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8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8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16/05/2022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8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02/05/2022 au 16/05/2022 (inclus). Une fois le montant de l’enveloppe initiale atteint (30 000 000 EUR), la commercialisation de « Eurozone2022 » peut cesser à tout moment sans préavis avant le 16/05/2022,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8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Niveau Initial correspond au niveau de clôture de l'indiceS&amp;P Eurozone Equal Sector 50 50-Point Decrement Index (EUR) TR le 02/05/2022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16/12/2032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23/12/2032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mensuelle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02/01/2024, 02/02/2024, 04/03/2024, 02/04/2024, 02/05/2024, 03/06/2024, 02/07/2024, 02/08/2024, 02/09/2024, 02/10/2024, 04/11/2024, 02/12/2024, 02/01/2025, 03/02/2025, 03/03/2025, 02/04/2025, 02/05/2025, 02/06/2025, 02/07/2025, 04/08/2025, 02/09/2025, 02/10/2025, 03/11/2025, 02/12/2025, 02/01/2026, 02/02/2026, 02/03/2026, 02/04/2026, 04/05/2026, 02/06/2026, 02/07/2026, 03/08/2026, 02/09/2026, 02/10/2026, 02/11/2026, 02/12/2026, 04/01/2027, 02/02/2027, 02/03/2027, 02/04/2027, 03/05/2027, 02/06/2027, 02/07/2027, 02/08/2027, 02/09/2027, 04/10/2027, 02/11/2027, 02/12/2027, 03/01/2028, 02/02/2028, 02/03/2028, 03/04/2028, 02/05/2028, 02/06/2028, 03/07/2028, 02/08/2028, 04/09/2028, 02/10/2028, 02/11/2028, 04/12/2028, 02/01/2029, 02/02/2029, 02/03/2029, 03/04/2029, 02/05/2029, 04/06/2029, 02/07/2029, 02/08/2029, 03/09/2029, 02/10/2029, 02/11/2029, 03/12/2029, 02/01/2030, 04/02/2030, 04/03/2030, 02/04/2030, 02/05/2030, 03/06/2030, 02/07/2030, 02/08/2030, 02/09/2030, 02/10/2030, 04/11/2030, 02/12/2030, 02/01/2031, 03/02/2031, 03/03/2031, 02/04/2031, 02/05/2031, 02/06/2031, 02/07/2031, 04/08/2031, 02/09/2031, 02/10/2031, 03/11/2031, 02/12/2031, 02/01/2032, 02/02/2032, 02/03/2032, 02/04/2032, 03/05/2032, 02/06/2032, 02/07/2032, 02/08/2032, 02/09/2032, 04/10/2032, 02/11/2032, 02/12/2032, 16/12/2032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2022-06-02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80%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60%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8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8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8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8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8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kumimoji="0" lang="fr-FR" sz="800" b="0" i="0" u="none" strike="noStrike" kern="1200" cap="none" spc="0" normalizeH="0" baseline="0" noProof="0" dirty="0" err="1">
                          <a:ln>
                            <a:noFill/>
                          </a:ln>
                          <a:solidFill>
                            <a:srgbClr val="000000"/>
                          </a:solidFill>
                          <a:effectLst/>
                          <a:uLnTx/>
                          <a:uFillTx/>
                          <a:latin typeface="+mn-lt"/>
                          <a:ea typeface="+mn-ea"/>
                          <a:cs typeface="+mn-cs"/>
                        </a:rPr>
                        <a:t>Credit</a:t>
                      </a:r>
                      <a:r>
                        <a:rPr kumimoji="0" lang="fr-FR" sz="800" b="0" i="0" u="none" strike="noStrike" kern="1200" cap="none" spc="0" normalizeH="0" baseline="0" noProof="0" dirty="0">
                          <a:ln>
                            <a:noFill/>
                          </a:ln>
                          <a:solidFill>
                            <a:srgbClr val="000000"/>
                          </a:solidFill>
                          <a:effectLst/>
                          <a:uLnTx/>
                          <a:uFillTx/>
                          <a:latin typeface="+mn-lt"/>
                          <a:ea typeface="+mn-ea"/>
                          <a:cs typeface="+mn-cs"/>
                        </a:rPr>
                        <a:t> Suisse Bank (Europe) SA paiera au distributeur une rémunération annuelle maximum équivalente à 1,00% TTC (sur la base de la durée maximale des titres) du montant placé par le distributeur.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800" b="0" i="0" kern="1200" dirty="0">
                          <a:solidFill>
                            <a:srgbClr val="000000"/>
                          </a:solidFill>
                          <a:latin typeface="+mn-lt"/>
                          <a:ea typeface="+mn-ea"/>
                          <a:cs typeface="+mn-cs"/>
                        </a:rPr>
                        <a:t>Valorisation quotidienne publiée sur les pages Bloomberg, </a:t>
                      </a:r>
                      <a:r>
                        <a:rPr lang="fr-FR" sz="800" b="0" i="0" kern="1200" dirty="0" err="1">
                          <a:solidFill>
                            <a:srgbClr val="000000"/>
                          </a:solidFill>
                          <a:latin typeface="+mn-lt"/>
                          <a:ea typeface="+mn-ea"/>
                          <a:cs typeface="+mn-cs"/>
                        </a:rPr>
                        <a:t>Telekurs</a:t>
                      </a:r>
                      <a:r>
                        <a:rPr lang="fr-FR" sz="800" b="0" i="0" kern="1200" dirty="0">
                          <a:solidFill>
                            <a:srgbClr val="000000"/>
                          </a:solidFill>
                          <a:latin typeface="+mn-lt"/>
                          <a:ea typeface="+mn-ea"/>
                          <a:cs typeface="+mn-cs"/>
                        </a:rPr>
                        <a:t> et Reuters. Elle est par ailleurs tenue à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800" b="0" i="0" kern="1200" dirty="0">
                          <a:solidFill>
                            <a:srgbClr val="000000"/>
                          </a:solidFill>
                          <a:latin typeface="+mn-lt"/>
                          <a:ea typeface="+mn-ea"/>
                          <a:cs typeface="+mn-cs"/>
                        </a:rPr>
                        <a:t>Une double valorisation est établie par </a:t>
                      </a:r>
                      <a:r>
                        <a:rPr lang="fr-FR" sz="800" b="0" i="0" kern="1200" dirty="0" err="1">
                          <a:solidFill>
                            <a:srgbClr val="000000"/>
                          </a:solidFill>
                          <a:latin typeface="+mn-lt"/>
                          <a:ea typeface="+mn-ea"/>
                          <a:cs typeface="+mn-cs"/>
                        </a:rPr>
                        <a:t>Finalyse</a:t>
                      </a:r>
                      <a:r>
                        <a:rPr lang="fr-FR" sz="800" b="0" i="0" kern="1200" dirty="0">
                          <a:solidFill>
                            <a:srgbClr val="000000"/>
                          </a:solidFill>
                          <a:latin typeface="+mn-lt"/>
                          <a:ea typeface="+mn-ea"/>
                          <a:cs typeface="+mn-cs"/>
                        </a:rPr>
                        <a:t> (tous les 15 jours). Cette société est un organisme indépendant distinct et non lié financièrement à l’entité </a:t>
                      </a:r>
                      <a:r>
                        <a:rPr lang="fr-FR" sz="800" b="0" i="0" kern="1200" dirty="0" err="1">
                          <a:solidFill>
                            <a:srgbClr val="000000"/>
                          </a:solidFill>
                          <a:latin typeface="+mn-lt"/>
                          <a:ea typeface="+mn-ea"/>
                          <a:cs typeface="+mn-cs"/>
                        </a:rPr>
                        <a:t>Credit</a:t>
                      </a:r>
                      <a:r>
                        <a:rPr lang="fr-FR" sz="800" b="0" i="0" kern="1200" dirty="0">
                          <a:solidFill>
                            <a:srgbClr val="000000"/>
                          </a:solidFill>
                          <a:latin typeface="+mn-lt"/>
                          <a:ea typeface="+mn-ea"/>
                          <a:cs typeface="+mn-cs"/>
                        </a:rPr>
                        <a:t> Suisse International ou à une autre entité du groupe </a:t>
                      </a:r>
                      <a:r>
                        <a:rPr lang="fr-FR" sz="800" b="0" i="0" kern="1200" dirty="0" err="1">
                          <a:solidFill>
                            <a:srgbClr val="000000"/>
                          </a:solidFill>
                          <a:latin typeface="+mn-lt"/>
                          <a:ea typeface="+mn-ea"/>
                          <a:cs typeface="+mn-cs"/>
                        </a:rPr>
                        <a:t>Credit</a:t>
                      </a:r>
                      <a:r>
                        <a:rPr lang="fr-FR" sz="800" b="0" i="0" kern="1200" dirty="0">
                          <a:solidFill>
                            <a:srgbClr val="000000"/>
                          </a:solidFill>
                          <a:latin typeface="+mn-lt"/>
                          <a:ea typeface="+mn-ea"/>
                          <a:cs typeface="+mn-cs"/>
                        </a:rPr>
                        <a: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800" b="0" i="0" kern="1200" noProof="0" dirty="0" err="1">
                          <a:solidFill>
                            <a:schemeClr val="tx1"/>
                          </a:solidFill>
                          <a:latin typeface="+mn-lt"/>
                          <a:ea typeface="+mn-ea"/>
                          <a:cs typeface="+mn-cs"/>
                        </a:rPr>
                        <a:t>Credit</a:t>
                      </a:r>
                      <a:r>
                        <a:rPr lang="fr-FR" sz="800" b="0" i="0" kern="1200" noProof="0" dirty="0">
                          <a:solidFill>
                            <a:schemeClr val="tx1"/>
                          </a:solidFill>
                          <a:latin typeface="+mn-lt"/>
                          <a:ea typeface="+mn-ea"/>
                          <a:cs typeface="+mn-cs"/>
                        </a:rPr>
                        <a:t> Suisse Bank (Europe) SA peut, mais ne doit pas nécessairement tenir un marché pour les titres. Tout prix acheteur ou vendeur des Titres sera défini par l’Emetteur ou </a:t>
                      </a:r>
                      <a:r>
                        <a:rPr lang="fr-FR" sz="800" b="0" i="0" kern="1200" noProof="0" dirty="0" err="1">
                          <a:solidFill>
                            <a:schemeClr val="tx1"/>
                          </a:solidFill>
                          <a:latin typeface="+mn-lt"/>
                          <a:ea typeface="+mn-ea"/>
                          <a:cs typeface="+mn-cs"/>
                        </a:rPr>
                        <a:t>Credit</a:t>
                      </a:r>
                      <a:r>
                        <a:rPr lang="fr-FR" sz="800" b="0" i="0" kern="1200" noProof="0" dirty="0">
                          <a:solidFill>
                            <a:schemeClr val="tx1"/>
                          </a:solidFill>
                          <a:latin typeface="+mn-lt"/>
                          <a:ea typeface="+mn-ea"/>
                          <a:cs typeface="+mn-cs"/>
                        </a:rPr>
                        <a:t> Suisse Bank (Europe) SA (le cas échéant). Sous réserve des conditions de marchés normales, l’écart entre les prix acheteur/vendeur ne </a:t>
                      </a:r>
                      <a:r>
                        <a:rPr lang="fr-FR" sz="800" b="0" i="0" kern="1200" noProof="0" dirty="0" err="1">
                          <a:solidFill>
                            <a:schemeClr val="tx1"/>
                          </a:solidFill>
                          <a:latin typeface="+mn-lt"/>
                          <a:ea typeface="+mn-ea"/>
                          <a:cs typeface="+mn-cs"/>
                        </a:rPr>
                        <a:t>dépenssera</a:t>
                      </a:r>
                      <a:r>
                        <a:rPr lang="fr-FR" sz="800" b="0" i="0" kern="1200" noProof="0" dirty="0">
                          <a:solidFill>
                            <a:schemeClr val="tx1"/>
                          </a:solidFill>
                          <a:latin typeface="+mn-lt"/>
                          <a:ea typeface="+mn-ea"/>
                          <a:cs typeface="+mn-cs"/>
                        </a:rPr>
                        <a:t> pas 1,00%. Aucune garantie ne peut être fournie quant à l’évolution ou à la liquidité de tout marché secondaire pour les titres.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Credit Suisse International, ce qui peut être source d’un conflit d’intérêts⁽²⁾</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FR001400A3B5</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16 mai 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a:p>
            <a:pPr algn="just"/>
            <a:r>
              <a:rPr lang="fr-FR" sz="650" baseline="30000" dirty="0">
                <a:solidFill>
                  <a:schemeClr val="tx2"/>
                </a:solidFill>
                <a:latin typeface="Proxima Nova Rg" panose="02000506030000020004" pitchFamily="2" charset="0"/>
              </a:rPr>
              <a:t>(3)</a:t>
            </a:r>
            <a:r>
              <a:rPr lang="fr-FR" sz="650" dirty="0">
                <a:solidFill>
                  <a:srgbClr val="000000"/>
                </a:solidFill>
                <a:latin typeface="Proxima Nova Rg" panose="02000506030000020004" pitchFamily="2" charset="0"/>
              </a:rPr>
              <a:t> Veuillez vous référer à la section dédiée en page 3 pour une présentation de la détermination du Niveau Initial de l'indice.</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573286"/>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Eurozone2022 » soit 1 000 EUR multiplié par le nombre de titres. Le montant remboursé est brut, hors frais et fiscalité applicable au cadre d’investissement. Le Taux de Rendement Annuel net est net de frais de gestion pour les contrats d’assurance vie/capitalisation ou nets de droits de garde en compte-titres (en prenant comme hypothèse un taux de frais de gestion ou de droits de garde de 1,00% annuel), sans prise en compte des autres frais et de la fiscalité. Il est calculé entre la </a:t>
            </a:r>
            <a:r>
              <a:rPr lang="fr-FR" sz="800" dirty="0">
                <a:solidFill>
                  <a:schemeClr val="tx1"/>
                </a:solidFill>
                <a:latin typeface="Proxima Nova Rg"/>
              </a:rPr>
              <a:t>dernière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(soit le 16/05/2022)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finale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partielle ou totale. Les avantages du titre de créance profitent aux seuls investisseurs qui conservent l’instrument financier jusqu’à son échéance effective.</a:t>
            </a:r>
          </a:p>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Eurozone2022 », vous êtes exposé pour une durée de 20 à 128 mois à l‘évolution de l'indice</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S&amp;P Eurozone Equal Sector 50 50-Point Decrement Index (EUR) TR (L'indice est construit en réinvestissant les dividendes bruts détachés par les actions qui le composent et en rentranchant un prélèvement forfaitaire annuel et constant de 50 points d'indice  ; code Bloomberg : SPEUSPET Index ;  sponsor : S&amp;P Dow Jones Indices ; www.spglobal.com).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hauteur de l’intégralité de la baisse enregistrée par l'indice </a:t>
            </a:r>
            <a:r>
              <a:rPr kumimoji="0" lang="fr-FR" sz="800" b="0" i="0" u="none" strike="noStrike" kern="1200" cap="none" spc="0" normalizeH="0" baseline="0" noProof="0" dirty="0">
                <a:ln>
                  <a:noFill/>
                </a:ln>
                <a:effectLst/>
                <a:uLnTx/>
                <a:uFillTx/>
                <a:latin typeface="Proxima Nova Rg"/>
                <a:ea typeface="+mn-ea"/>
                <a:cs typeface="+mn-cs"/>
              </a:rPr>
              <a:t>si celui-ci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à un niveau strictement inférieur à 60% de son Niveau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partir de la fin du mois 20 jusqu'à la fin du mois 127</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mensuelle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100% de son Niveau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0,92% par mois écoulé depuis le 02/05/2022 (soit 11,04%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mensuelle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100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l'indice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ea typeface="+mn-ea"/>
                <a:cs typeface="+mn-cs"/>
              </a:rPr>
              <a:t>Le gain est plafonné </a:t>
            </a:r>
            <a:r>
              <a:rPr kumimoji="0" lang="fr-FR" sz="800" b="0" i="0" u="none" strike="noStrike" kern="1200" cap="none" spc="0" normalizeH="0" baseline="0" noProof="0" dirty="0">
                <a:ln>
                  <a:noFill/>
                </a:ln>
                <a:solidFill>
                  <a:schemeClr val="tx1"/>
                </a:solidFill>
                <a:effectLst/>
                <a:uLnTx/>
                <a:uFillTx/>
                <a:ea typeface="+mn-ea"/>
                <a:cs typeface="+mn-cs"/>
              </a:rPr>
              <a:t>: En acceptant de limiter leurs gains à 0,92% par mois écoulé (soit un Taux de Rendement Annuel net maximum de 9,90%), les investisseurs recevront en contrepartie l’intégralité du capital initial si l'indice ne baisse pas de plus de &lt;</a:t>
            </a:r>
            <a:r>
              <a:rPr lang="fr-FR" sz="800" dirty="0">
                <a:solidFill>
                  <a:srgbClr val="000000"/>
                </a:solidFill>
              </a:rPr>
              <a:t>PDIPERF&gt;</a:t>
            </a:r>
            <a:r>
              <a:rPr kumimoji="0" lang="fr-FR" sz="800" b="0" i="0" u="none" strike="noStrike" kern="1200" cap="none" spc="0" normalizeH="0" baseline="0" noProof="0" dirty="0">
                <a:ln>
                  <a:noFill/>
                </a:ln>
                <a:solidFill>
                  <a:schemeClr val="tx1"/>
                </a:solidFill>
                <a:effectLst/>
                <a:uLnTx/>
                <a:uFillTx/>
                <a:ea typeface="+mn-ea"/>
                <a:cs typeface="+mn-cs"/>
              </a:rPr>
              <a:t> par rapport à son Niveau Initial à l’échéance.</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Eurozone2022 » peuvent être proposés comme un actif représentatif d’une unité de compte dans le cadre de contrats d’assurance vie et/ou de capitalisation. </a:t>
            </a:r>
            <a:r>
              <a:rPr lang="fr-FR" sz="800" i="1" dirty="0">
                <a:solidFill>
                  <a:srgbClr val="000000"/>
                </a:solidFill>
                <a:latin typeface="Proxima Nova Rg" panose="02000506030000020004" pitchFamily="2" charset="0"/>
              </a:rPr>
              <a:t>L’Assureur s’engage exclusivement sur le nombre d’unités de compte mais non sur leur valeur, qu’il ne garantit pas. La présente brochure décrit les caractéristiques du support «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Eurozone2022 </a:t>
            </a:r>
            <a:r>
              <a:rPr lang="fr-FR" sz="800" i="1" dirty="0">
                <a:solidFill>
                  <a:srgbClr val="000000"/>
                </a:solidFill>
                <a:latin typeface="Proxima Nova Rg" panose="02000506030000020004" pitchFamily="2" charset="0"/>
              </a:rPr>
              <a:t>» et ne prend pas en compte les spécificités des contrats d’assurance vie ou de capitalisation dans le cadre desquels ce produit est proposé</a:t>
            </a:r>
            <a:r>
              <a:rPr lang="fr-FR" sz="800" b="1" i="1" dirty="0">
                <a:solidFill>
                  <a:srgbClr val="000000"/>
                </a:solidFill>
                <a:latin typeface="Proxima Nova Rg" panose="02000506030000020004" pitchFamily="2" charset="0"/>
              </a:rPr>
              <a:t>. Il est précisé que l’Assureur d’une part, l’Émetteur d’autre part, sont des entités juridiques distinctes. Ce document n’a pas été rédigé par l’Assureur. L’Emetteur ne s’engage pas sur l’éligibilité des titres dans les contrats d’assurance vie. La détermination de cette éligibilité est du ressort de l’assureur.</a:t>
            </a:r>
            <a:endParaRPr kumimoji="0" lang="fr-FR" sz="800" b="1" i="1" u="none" strike="noStrike" kern="1200" cap="none" spc="0" normalizeH="0" baseline="0" noProof="0" dirty="0">
              <a:ln>
                <a:noFill/>
              </a:ln>
              <a:solidFill>
                <a:schemeClr val="tx1"/>
              </a:solidFill>
              <a:effectLst/>
              <a:uLnTx/>
              <a:uFillTx/>
              <a:latin typeface="Proxima Nova Rg"/>
              <a:ea typeface="+mn-ea"/>
              <a:cs typeface="+mn-cs"/>
            </a:endParaRP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16 mai 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a:p>
            <a:pPr algn="just"/>
            <a:r>
              <a:rPr lang="fr-FR" sz="650" baseline="30000" dirty="0">
                <a:solidFill>
                  <a:schemeClr val="tx2"/>
                </a:solidFill>
                <a:latin typeface="Proxima Nova Rg" panose="02000506030000020004" pitchFamily="2" charset="0"/>
              </a:rPr>
              <a:t>(3)</a:t>
            </a:r>
            <a:r>
              <a:rPr lang="fr-FR" sz="650" dirty="0">
                <a:solidFill>
                  <a:srgbClr val="000000"/>
                </a:solidFill>
                <a:latin typeface="Proxima Nova Rg" panose="02000506030000020004" pitchFamily="2" charset="0"/>
              </a:rPr>
              <a:t> Veuillez vous référer à la section dédiée en page 3 pour une présentation de la détermination du Niveau Initial de l'indice.</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0,92% par mois écoulé depuis le 02/05/2022</a:t>
            </a:r>
          </a:p>
          <a:p>
            <a:pPr marL="0" indent="0" algn="ctr">
              <a:lnSpc>
                <a:spcPct val="100000"/>
              </a:lnSpc>
              <a:spcBef>
                <a:spcPts val="0"/>
              </a:spcBef>
              <a:buNone/>
            </a:pPr>
            <a:r>
              <a:rPr lang="fr-FR" sz="800" dirty="0"/>
              <a:t>(soit un gain de 117,76% et un Taux de Rendement Annuel net de 6,53%</a:t>
            </a:r>
            <a:r>
              <a:rPr lang="fr-FR" sz="800" baseline="30000" dirty="0"/>
              <a:t>⁽²⁾</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0,92% par mois écoulé depuis le 02/05/2022 </a:t>
            </a:r>
          </a:p>
          <a:p>
            <a:pPr marL="0" indent="0" algn="ctr">
              <a:lnSpc>
                <a:spcPct val="100000"/>
              </a:lnSpc>
              <a:spcBef>
                <a:spcPts val="0"/>
              </a:spcBef>
              <a:buNone/>
            </a:pPr>
            <a:r>
              <a:rPr lang="fr-FR" sz="800" dirty="0"/>
              <a:t>(Soit un Taux de Rendement Annuel net compris entre 6,55%</a:t>
            </a:r>
            <a:r>
              <a:rPr lang="fr-FR" sz="800" baseline="30000" dirty="0"/>
              <a:t>⁽²⁾ </a:t>
            </a:r>
            <a:r>
              <a:rPr lang="fr-FR" sz="800" dirty="0"/>
              <a:t>et 9,90%</a:t>
            </a:r>
            <a:r>
              <a:rPr lang="fr-FR" sz="800" baseline="30000" dirty="0"/>
              <a:t>⁽²⁾</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mensuelle</a:t>
            </a:r>
            <a:r>
              <a:rPr lang="fr-FR" sz="800" baseline="30000" dirty="0">
                <a:solidFill>
                  <a:schemeClr val="tx2"/>
                </a:solidFill>
              </a:rPr>
              <a:t>⁽¹⁾ </a:t>
            </a:r>
            <a:r>
              <a:rPr lang="fr-FR" sz="800" dirty="0">
                <a:solidFill>
                  <a:schemeClr val="tx2"/>
                </a:solidFill>
              </a:rPr>
              <a:t>à partir de la fin du mois 20 et jusqu’à la fin du mois 127, on observe le niveau de clôture de l'indice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mensuelle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l'indice </a:t>
            </a:r>
            <a:r>
              <a:rPr lang="fr-FR" sz="800" b="1" dirty="0">
                <a:solidFill>
                  <a:schemeClr val="tx2"/>
                </a:solidFill>
              </a:rPr>
              <a:t>clôture à un niveau supérieur ou égal à 100% de son Niveau Initial,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16 décembre 2032, en l’absence de remboursement anticipé automatique préalable, on compare le niveau de clôture de l'indice</a:t>
            </a:r>
            <a:r>
              <a:rPr lang="en-US" sz="800" dirty="0">
                <a:solidFill>
                  <a:schemeClr val="tx2"/>
                </a:solidFill>
              </a:rPr>
              <a:t> </a:t>
            </a:r>
            <a:r>
              <a:rPr lang="fr-FR" sz="800" dirty="0">
                <a:solidFill>
                  <a:schemeClr val="tx2"/>
                </a:solidFill>
              </a:rPr>
              <a:t>à son Niveau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supérieur ou égal à 80% de son Niveau Initial, l’investisseur reçoit, le 23 décembre 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strictement inférieur à 60% de son </a:t>
            </a:r>
            <a:r>
              <a:rPr lang="fr-FR" sz="800" b="1" dirty="0">
                <a:solidFill>
                  <a:srgbClr val="000000"/>
                </a:solidFill>
              </a:rPr>
              <a:t>Niveau Initial</a:t>
            </a:r>
            <a:r>
              <a:rPr lang="fr-FR" sz="800" b="1" dirty="0">
                <a:solidFill>
                  <a:schemeClr val="tx2"/>
                </a:solidFill>
              </a:rPr>
              <a:t>, l’investisseur reçoit, le 23 décembre 2032 :</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l'indice entre le 02/05/2022 et le 16/12/2032</a:t>
            </a:r>
          </a:p>
          <a:p>
            <a:pPr marL="0" indent="0" algn="ctr">
              <a:lnSpc>
                <a:spcPct val="100000"/>
              </a:lnSpc>
              <a:spcBef>
                <a:spcPts val="0"/>
              </a:spcBef>
              <a:buNone/>
            </a:pPr>
            <a:r>
              <a:rPr lang="fr-FR" sz="800" dirty="0"/>
              <a:t>(Soit un Taux de Rendement Annuel net inférieur ou égal </a:t>
            </a:r>
            <a:r>
              <a:rPr lang="fr-FR" sz="800"/>
              <a:t>à -5,65%</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2194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Niveau Initial correspond au niveau de clôture de l'indiceS&amp;P Eurozone Equal Sector 50 50-Point Decrement Index (EUR) TR le 02/05/2022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Niveau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l'indice </a:t>
            </a:r>
            <a:r>
              <a:rPr lang="fr-FR" sz="800" b="1" dirty="0">
                <a:solidFill>
                  <a:srgbClr val="000000"/>
                </a:solidFill>
              </a:rPr>
              <a:t>clôture à un niveau strictement inférieur à 80% mais supérieur ou égal à 60% de son Niveau Initial, l’investisseur reçoit, le 23 décembre 2032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 100% DU Niveau Initial de l'indice</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16/05/2022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722608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mois 20 jusqu'à la fin du mois 127, si à l’une des dates de constatation</a:t>
            </a:r>
            <a:r>
              <a:rPr lang="fr-FR" sz="800" baseline="30000" dirty="0">
                <a:solidFill>
                  <a:srgbClr val="000000"/>
                </a:solidFill>
              </a:rPr>
              <a:t>⁽¹⁾</a:t>
            </a:r>
            <a:r>
              <a:rPr lang="fr-FR" sz="800" dirty="0">
                <a:solidFill>
                  <a:srgbClr val="000000"/>
                </a:solidFill>
              </a:rPr>
              <a:t> mensuelle l'indice clôture à un niveau supérieur ou égal à 100% de son Niveau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gain de 0,92% par mois écoulé depuis le 02/05/2022 (soit 11,04%</a:t>
            </a:r>
            <a:r>
              <a:rPr lang="fr-FR" sz="800" i="1" dirty="0">
                <a:solidFill>
                  <a:srgbClr val="000000"/>
                </a:solidFill>
              </a:rPr>
              <a:t> </a:t>
            </a:r>
            <a:r>
              <a:rPr lang="fr-FR" sz="800" dirty="0">
                <a:solidFill>
                  <a:srgbClr val="000000"/>
                </a:solidFill>
              </a:rPr>
              <a:t>par année écoulée et un Taux de Rendement Annuel net maximum de 9,90%</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⁽¹⁾</a:t>
            </a:r>
            <a:r>
              <a:rPr lang="fr-FR" sz="800" dirty="0">
                <a:solidFill>
                  <a:srgbClr val="000000"/>
                </a:solidFill>
              </a:rPr>
              <a:t>, si le mécanisme de remboursement anticipé n’a pas été activé au préalable, et si l'indice clôture à un niveau supérieur ou égal à 80% de son Niveau Initial, l’investisseur récupère alors l’intégralité de son capital initial, majorée d’un gain de 0,92% par mois écoulé depuis le 02/05/2022  (soit un gain de 117,76% et un Taux de Rendement Annuel net de 6,53%</a:t>
            </a:r>
            <a:r>
              <a:rPr lang="fr-FR" sz="800" baseline="30000" dirty="0">
                <a:solidFill>
                  <a:srgbClr val="000000"/>
                </a:solidFill>
              </a:rPr>
              <a:t>⁽²⁾</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finale⁽¹⁾, l'indice clôture à un niveau strictement inférieur à 80% de son Niveau Initial mais supérieur ou égal à 60% de ce dernier, l’investisseur récupère l’intégralité de son capital initialement investi. Le capital n’est donc exposé à un risque de perte à l’échéance⁽¹⁾ que si l'indice clôture à un niveau strictement inférieur à 60% de son Niveau Initial à la date de constatation finale⁽¹⁾.</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Eurozone2022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l'indice enregistre une baisse supérieure à 40% de son Niveau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a:t>
            </a: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20 à 128 mois.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l'indice, du fait du </a:t>
            </a:r>
            <a:r>
              <a:rPr lang="fr-FR" sz="800" b="1" dirty="0">
                <a:solidFill>
                  <a:srgbClr val="000000"/>
                </a:solidFill>
              </a:rPr>
              <a:t>mécanisme de plafonnement des gains à 0,92% par mois écoulé depuis le 02/05/2022 </a:t>
            </a:r>
            <a:r>
              <a:rPr lang="fr-FR" sz="800" dirty="0">
                <a:solidFill>
                  <a:srgbClr val="000000"/>
                </a:solidFill>
              </a:rPr>
              <a:t>(soit un Taux de Rendement Annuel net maximum de 9,90%</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Eurozone2022 » est très sensible à une faible variation du niveau de clôture de l'indice autour du seuil de </a:t>
            </a:r>
            <a:r>
              <a:rPr lang="fr-FR" sz="800" b="1" dirty="0">
                <a:solidFill>
                  <a:srgbClr val="000000"/>
                </a:solidFill>
                <a:effectLst/>
                <a:ea typeface="Calibri" panose="020F0502020204030204" pitchFamily="34" charset="0"/>
              </a:rPr>
              <a:t>100% de son Niveau Initial et 100%  </a:t>
            </a:r>
            <a:r>
              <a:rPr lang="fr-FR" sz="800" b="1" dirty="0">
                <a:effectLst/>
                <a:ea typeface="Calibri" panose="020F0502020204030204" pitchFamily="34" charset="0"/>
              </a:rPr>
              <a:t>en cours de vie, et des seuils de 80% et 60% de son Niveau Initial à la date de constatation finale</a:t>
            </a:r>
            <a:r>
              <a:rPr lang="fr-FR" sz="800" b="1" baseline="30000" dirty="0">
                <a:effectLst/>
                <a:ea typeface="Calibri" panose="020F0502020204030204" pitchFamily="34" charset="0"/>
              </a:rPr>
              <a:t>⁽¹⁾</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marL="0" lvl="1" indent="0" algn="just">
              <a:lnSpc>
                <a:spcPct val="95000"/>
              </a:lnSpc>
              <a:spcBef>
                <a:spcPts val="600"/>
              </a:spcBef>
              <a:spcAft>
                <a:spcPts val="200"/>
              </a:spcAft>
              <a:buNone/>
            </a:pPr>
            <a:r>
              <a:rPr lang="fr-FR" sz="800" i="1" dirty="0">
                <a:solidFill>
                  <a:srgbClr val="000000"/>
                </a:solidFill>
                <a:latin typeface="Proxima Nova Rg" panose="02000506030000020004" pitchFamily="2" charset="0"/>
              </a:rPr>
              <a:t>Conformément à l’article 14 du Règlement délégué n° 2019/979, les investisseurs sont invités à lire attentivement la section « Facteurs de Risques » du Prospectus de Base et des Conditions définitives, disponibles sur le site </a:t>
            </a:r>
            <a:r>
              <a:rPr lang="fr-FR" sz="800" i="1" dirty="0">
                <a:solidFill>
                  <a:srgbClr val="B9A049"/>
                </a:solidFill>
                <a:latin typeface="Proxima Nova Rg" panose="02000506030000020004" pitchFamily="2" charset="0"/>
                <a:hlinkClick r:id="rId2">
                  <a:extLst>
                    <a:ext uri="{A12FA001-AC4F-418D-AE19-62706E023703}">
                      <ahyp:hlinkClr xmlns:ahyp="http://schemas.microsoft.com/office/drawing/2018/hyperlinkcolor" val="tx"/>
                    </a:ext>
                  </a:extLst>
                </a:hlinkClick>
              </a:rPr>
              <a:t>https://derivative.credit-suisse.com/countryselect/fr</a:t>
            </a:r>
            <a:r>
              <a:rPr lang="fr-FR" sz="800" i="1" dirty="0">
                <a:solidFill>
                  <a:schemeClr val="accent1"/>
                </a:solidFill>
                <a:latin typeface="Proxima Nova Rg" panose="02000506030000020004" pitchFamily="2" charset="0"/>
              </a:rPr>
              <a:t>.</a:t>
            </a:r>
          </a:p>
          <a:p>
            <a:pPr marL="0" lvl="1" indent="0" algn="just">
              <a:lnSpc>
                <a:spcPct val="95000"/>
              </a:lnSpc>
              <a:spcBef>
                <a:spcPts val="600"/>
              </a:spcBef>
              <a:spcAft>
                <a:spcPts val="200"/>
              </a:spcAft>
              <a:buNone/>
            </a:pPr>
            <a:r>
              <a:rPr lang="fr-FR" sz="775" b="1" u="sng" dirty="0">
                <a:latin typeface="Proxima Nova Rg" panose="02000506030000020004" pitchFamily="2" charset="0"/>
              </a:rPr>
              <a:t>Ces risques sont notamment :</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crédit : </a:t>
            </a:r>
            <a:r>
              <a:rPr lang="fr-FR" sz="775" dirty="0">
                <a:latin typeface="Proxima Nova Rg" panose="02000506030000020004" pitchFamily="2" charset="0"/>
              </a:rPr>
              <a:t>En cas d'insolvabilité de l'Emetteur, les investisseurs pourraient perdre l'ensemble ou une partie du capital investi indépendamment de tout autre facteur favorable pouvant impacter la valeur du produit, tel que la performance des actifs sous-jacents.</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taux : </a:t>
            </a:r>
            <a:r>
              <a:rPr lang="fr-FR" sz="775" dirty="0">
                <a:latin typeface="Proxima Nova Rg" panose="02000506030000020004" pitchFamily="2" charset="0"/>
              </a:rPr>
              <a:t>Toute modification des taux d’intérêt peut affecter négativement la valeur du produit. </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liquidité : </a:t>
            </a:r>
            <a:r>
              <a:rPr lang="fr-FR" sz="775" dirty="0">
                <a:latin typeface="Proxima Nova Rg" panose="02000506030000020004" pitchFamily="2" charset="0"/>
              </a:rPr>
              <a:t>Même si un marché secondaire existe, il peut ne pas fournir suffisamment de liquidités pour permettre aux investisseurs de vendre ou négocier le produit facilement. L’absence de liquidité peut avoir un effet négatif sur la valeur du produit dans la mesure où les investisseurs ne pourront pas nécessairement vendre le produit aisément ou à des prix permettant aux investisseurs de réaliser le rendement escompté. En conséquence, les investisseurs pourraient perdre une partie ou la totalité de leur investissement.</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conflits d’intérêts potentiels : </a:t>
            </a:r>
            <a:r>
              <a:rPr lang="fr-FR" sz="775" dirty="0">
                <a:latin typeface="Proxima Nova Rg" panose="02000506030000020004" pitchFamily="2" charset="0"/>
              </a:rPr>
              <a:t>L’émetteur et l’agent de calcul de ce produit appartiennent au Groupe </a:t>
            </a:r>
            <a:r>
              <a:rPr lang="fr-FR" sz="775" dirty="0" err="1">
                <a:latin typeface="Proxima Nova Rg" panose="02000506030000020004" pitchFamily="2" charset="0"/>
              </a:rPr>
              <a:t>Credit</a:t>
            </a:r>
            <a:r>
              <a:rPr lang="fr-FR" sz="775" dirty="0">
                <a:latin typeface="Proxima Nova Rg" panose="02000506030000020004" pitchFamily="2" charset="0"/>
              </a:rPr>
              <a:t> Suisse. Les conflits d’intérêts qui peuvent être engendrés seront gérés conformément à la réglementation applicable. </a:t>
            </a:r>
          </a:p>
          <a:p>
            <a:pPr marL="350838" lvl="2" indent="-171450" algn="just">
              <a:spcBef>
                <a:spcPts val="200"/>
              </a:spcBef>
              <a:buFont typeface="Arial" panose="020B0604020202020204" pitchFamily="34" charset="0"/>
              <a:buChar char="•"/>
            </a:pPr>
            <a:r>
              <a:rPr lang="fr-FR" sz="775" b="1" dirty="0">
                <a:highlight>
                  <a:srgbClr val="FFFF00"/>
                </a:highlight>
                <a:latin typeface="Proxima Nova Rg" panose="02000506030000020004" pitchFamily="2" charset="0"/>
              </a:rPr>
              <a:t>Exposition à la performance de l’Indice sous-jacent : </a:t>
            </a:r>
            <a:r>
              <a:rPr lang="fr-FR" sz="775" dirty="0">
                <a:highlight>
                  <a:srgbClr val="FFFF00"/>
                </a:highlight>
                <a:latin typeface="Proxima Nova Rg" panose="02000506030000020004" pitchFamily="2" charset="0"/>
              </a:rPr>
              <a:t>La performance des actions composant l’Indice dépend de facteurs macroéconomiques liés aux actions contenues dans l’Indice, dont certains niveaux d’intérêt et de prix sur les marchés de capitaux, des variations de change, des facteurs politiques et des facteurs propres aux entreprises, tels que la situation financière, la situation commerciale, la situation en matière de risque, la structure de l’actionnariat et la politique en matière de distributions. En outre, le sponsor de l’Indice peut modifier les composants dudit Indice ou apporter d’autres changements d’ordre méthodologique susceptibles de changer le niveau d’un ou plusieurs composants. Ces modifications peuvent avoir un impact négatif sur le niveau dudit Indice, et nuire ainsi à la valeur et au rendement du produit. </a:t>
            </a:r>
          </a:p>
          <a:p>
            <a:pPr marL="350838" lvl="2" indent="-171450" algn="just">
              <a:spcBef>
                <a:spcPts val="200"/>
              </a:spcBef>
              <a:buFont typeface="Arial" panose="020B0604020202020204" pitchFamily="34" charset="0"/>
              <a:buChar char="•"/>
            </a:pPr>
            <a:r>
              <a:rPr lang="fr-FR" sz="775" b="1" dirty="0">
                <a:highlight>
                  <a:srgbClr val="FFFF00"/>
                </a:highlight>
                <a:latin typeface="Proxima Nova Rg" panose="02000506030000020004" pitchFamily="2" charset="0"/>
              </a:rPr>
              <a:t>Risques liés aux indices "Decrement" en points d'indice : </a:t>
            </a:r>
            <a:r>
              <a:rPr lang="fr-FR" sz="775" dirty="0">
                <a:highlight>
                  <a:srgbClr val="FFFF00"/>
                </a:highlight>
                <a:latin typeface="Proxima Nova Rg" panose="02000506030000020004" pitchFamily="2" charset="0"/>
              </a:rPr>
              <a:t>Un montant prédéterminé (dividende synthétique) étant périodiquement déduit du niveau de l’indice sous-jacent, celui-ci sous-performera l’indice correspondant dividendes réinvestis sans retranchement. En outre, l’indice sous-jacent aura une performance différente de celle de l'indice correspondant dividendes non réinvestis, de sorte que si le niveau de dividende synthétique est supérieur au niveau de dividende réalisé, l’indice sous-jacent sous-performera l’indice correspondant dividendes non réinvestis. Enfin, le dividende synthétique prélevé étant exprimé en points d’indice, le rendement du dividende synthétique augmentera dans un scénario de marché négatif. Ainsi, la sous-performance de l’indice sera accélérée en cas de baisse du niveau de l’indice.</a:t>
            </a:r>
          </a:p>
        </p:txBody>
      </p:sp>
    </p:spTree>
    <p:extLst>
      <p:ext uri="{BB962C8B-B14F-4D97-AF65-F5344CB8AC3E}">
        <p14:creationId xmlns:p14="http://schemas.microsoft.com/office/powerpoint/2010/main" val="2335663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16/05/2022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l'indice</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l'indice clôture à un niveau strictement inférieur à 60% de son Niveau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l'indice clôture à un niveau strictement inférieur à 80% mais supérieur ou égal à 60% de son Niveau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 </a:t>
            </a:r>
            <a:r>
              <a:rPr lang="fr-FR" sz="800" b="0" dirty="0">
                <a:latin typeface="+mn-lt"/>
              </a:rPr>
              <a:t>Dès la première date de constatation du mécanisme de remboursement anticipé automatique, l'indice clôture à un niveau supérieur ou égal à 100% de son Niveau Initial</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Eurozone2022 » EST TRÈS SENSIBLE À UNE FAIBLE VARIATION DU niveau DE CLÔTURE de l'indice AUTOUR DES SEUILS DE 80% ET DE 60% </a:t>
            </a:r>
            <a:r>
              <a:rPr lang="fr-FR" sz="800" cap="all" dirty="0">
                <a:solidFill>
                  <a:srgbClr val="B9A049"/>
                </a:solidFill>
                <a:latin typeface="+mn-lt"/>
              </a:rPr>
              <a:t>DE SON Niveau Initial</a:t>
            </a:r>
            <a:r>
              <a:rPr lang="fr-FR" sz="800" dirty="0">
                <a:solidFill>
                  <a:srgbClr val="B9A049"/>
                </a:solidFill>
                <a:latin typeface="+mn-lt"/>
              </a:rPr>
              <a:t>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mensuelle</a:t>
            </a:r>
            <a:r>
              <a:rPr lang="fr-FR" sz="800" baseline="30000" dirty="0"/>
              <a:t>⁽¹⁾ </a:t>
            </a:r>
            <a:r>
              <a:rPr lang="fr-FR" sz="800" dirty="0">
                <a:latin typeface="+mn-lt"/>
              </a:rPr>
              <a:t>du mois 20 à 127</a:t>
            </a:r>
            <a:r>
              <a:rPr lang="fr-FR" sz="800" dirty="0"/>
              <a:t>, l'indice clôture à un niveau strictement inférieur à 100% de son Niveau Initial.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l'indice clôture à un niveau strictement inférieur à 60% de son Niveau Initial (30% dans cet exemple). L’investisseur récupère alors le capital initialement investi diminué de l’intégralité de la baisse enregistrée par l'indice, soit 30%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l'indice</a:t>
            </a:r>
            <a:r>
              <a:rPr lang="fr-FR" sz="800" baseline="30000" dirty="0"/>
              <a:t>(3)</a:t>
            </a:r>
            <a:r>
              <a:rPr lang="fr-FR" sz="800" dirty="0"/>
              <a:t>, soit -11,62%</a:t>
            </a:r>
            <a:r>
              <a:rPr lang="fr-FR" sz="800" baseline="30000" dirty="0"/>
              <a:t>⁽²⁾</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mensuelle</a:t>
            </a:r>
            <a:r>
              <a:rPr lang="fr-FR" sz="800" baseline="30000" dirty="0">
                <a:solidFill>
                  <a:srgbClr val="04202E"/>
                </a:solidFill>
                <a:latin typeface="+mn-lt"/>
              </a:rPr>
              <a:t>⁽¹⁾</a:t>
            </a:r>
            <a:r>
              <a:rPr lang="fr-FR" sz="800" dirty="0">
                <a:latin typeface="+mn-lt"/>
              </a:rPr>
              <a:t> des mois 20 à 127, l'indice clôture à </a:t>
            </a:r>
            <a:r>
              <a:rPr lang="fr-FR" sz="800" dirty="0">
                <a:solidFill>
                  <a:schemeClr val="tx2"/>
                </a:solidFill>
                <a:latin typeface="+mn-lt"/>
              </a:rPr>
              <a:t>un niveau strictement inférieur à 100% de son Niveau Initial</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l'indice clôture à un niveau strictement inférieur à 80% de son Niveau Initial (60% dans cet exemple). L’investisseur récupère alors l’intégralité de son capital initialement investi.
        </a:t>
            </a:r>
          </a:p>
          <a:p>
            <a:pPr lvl="0" defTabSz="1042988" fontAlgn="base">
              <a:spcBef>
                <a:spcPct val="0"/>
              </a:spcBef>
              <a:spcAft>
                <a:spcPts val="600"/>
              </a:spcAft>
            </a:pPr>
            <a:r>
              <a:rPr lang="fr-FR" sz="800" dirty="0">
                <a:solidFill>
                  <a:schemeClr val="tx1"/>
                </a:solidFill>
                <a:latin typeface="+mn-lt"/>
              </a:rPr>
              <a:t>Ce qui correspond à un Taux de Rendement Annuel net de                    -1.00</a:t>
            </a:r>
            <a:r>
              <a:rPr lang="fr-FR" sz="800" baseline="30000" dirty="0">
                <a:solidFill>
                  <a:schemeClr val="tx1"/>
                </a:solidFill>
                <a:latin typeface="+mn-lt"/>
              </a:rPr>
              <a:t>⁽²⁾</a:t>
            </a:r>
            <a:r>
              <a:rPr lang="fr-FR" sz="800" dirty="0">
                <a:solidFill>
                  <a:schemeClr val="tx1"/>
                </a:solidFill>
                <a:latin typeface="+mn-lt"/>
              </a:rPr>
              <a:t>, contre un Taux de Rendement Annuel net de -5,65%</a:t>
            </a:r>
            <a:r>
              <a:rPr lang="fr-FR" sz="800" baseline="30000" dirty="0">
                <a:solidFill>
                  <a:schemeClr val="tx1"/>
                </a:solidFill>
                <a:latin typeface="+mn-lt"/>
              </a:rPr>
              <a:t>⁽²⁾</a:t>
            </a:r>
            <a:r>
              <a:rPr lang="fr-FR" sz="800" dirty="0">
                <a:solidFill>
                  <a:schemeClr val="tx1"/>
                </a:solidFill>
                <a:latin typeface="+mn-lt"/>
              </a:rPr>
              <a:t>, pour un investissement direct dans l'indice</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⁽¹⁾</a:t>
            </a:r>
            <a:r>
              <a:rPr lang="fr-FR" sz="800" b="1" dirty="0">
                <a:solidFill>
                  <a:schemeClr val="tx1"/>
                </a:solidFill>
                <a:latin typeface="+mn-lt"/>
              </a:rPr>
              <a:t> de « Eurozone2022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mensuelle</a:t>
            </a:r>
            <a:r>
              <a:rPr lang="fr-FR" sz="800" baseline="30000" dirty="0">
                <a:solidFill>
                  <a:srgbClr val="04202E"/>
                </a:solidFill>
              </a:rPr>
              <a:t>⁽¹⁾</a:t>
            </a:r>
            <a:r>
              <a:rPr lang="fr-FR" sz="800" dirty="0">
                <a:solidFill>
                  <a:schemeClr val="tx2"/>
                </a:solidFill>
              </a:rPr>
              <a:t> du mécanisme de remboursement anticipé automatique, </a:t>
            </a:r>
            <a:r>
              <a:rPr lang="it-IT" sz="800" dirty="0">
                <a:solidFill>
                  <a:schemeClr val="tx2"/>
                </a:solidFill>
              </a:rPr>
              <a:t>l'indice </a:t>
            </a:r>
            <a:r>
              <a:rPr lang="fr-FR" sz="800" dirty="0">
                <a:solidFill>
                  <a:schemeClr val="tx2"/>
                </a:solidFill>
              </a:rPr>
              <a:t>clôture à </a:t>
            </a:r>
            <a:r>
              <a:rPr lang="fr-FR" sz="800" dirty="0">
                <a:solidFill>
                  <a:schemeClr val="tx2"/>
                </a:solidFill>
                <a:latin typeface="Proxima Nova Rg" panose="02000506030000020004" pitchFamily="2" charset="0"/>
              </a:rPr>
              <a:t>un niveau supérieur à 100% de son Niveau Initial 100% de son Niveau Initial </a:t>
            </a:r>
            <a:r>
              <a:rPr lang="fr-FR" sz="800" dirty="0">
                <a:solidFill>
                  <a:schemeClr val="tx2"/>
                </a:solidFill>
              </a:rPr>
              <a:t>(120% dans cet exemple). Le produit est automatiquement remboursé par anticipation. Il verse alors l’intégralité du capital initial majorée d’un gain de 0,92% par mois écoulé depuis le 02/05/2022, soit un gain de 11,04% dans notre exemple.</a:t>
            </a:r>
          </a:p>
          <a:p>
            <a:pPr algn="just">
              <a:spcAft>
                <a:spcPts val="600"/>
              </a:spcAft>
            </a:pPr>
            <a:r>
              <a:rPr lang="fr-FR" sz="800" dirty="0"/>
              <a:t>Ce qui correspond à un Taux de Rendement Annuel net de 9,90%</a:t>
            </a:r>
            <a:r>
              <a:rPr lang="fr-FR" sz="800" baseline="30000" dirty="0"/>
              <a:t>⁽²⁾</a:t>
            </a:r>
            <a:r>
              <a:rPr lang="fr-FR" sz="800" dirty="0"/>
              <a:t>, contre un Taux de Rendement Annuel net de 10,82%</a:t>
            </a:r>
            <a:r>
              <a:rPr lang="fr-FR" sz="800" baseline="30000" dirty="0"/>
              <a:t>⁽²⁾</a:t>
            </a:r>
            <a:r>
              <a:rPr lang="fr-FR" sz="800" dirty="0"/>
              <a:t> pour un investissement direct dans </a:t>
            </a:r>
            <a:r>
              <a:rPr lang="it-IT" sz="800" dirty="0"/>
              <a:t>l'indice</a:t>
            </a:r>
            <a:r>
              <a:rPr lang="fr-FR" sz="800" baseline="30000" dirty="0"/>
              <a:t>(3)</a:t>
            </a:r>
            <a:r>
              <a:rPr lang="fr-FR" sz="800" dirty="0"/>
              <a:t>, du fait du </a:t>
            </a:r>
            <a:r>
              <a:rPr lang="fr-FR" sz="800" b="1" dirty="0">
                <a:solidFill>
                  <a:schemeClr val="tx2"/>
                </a:solidFill>
              </a:rPr>
              <a:t>mécanisme de plafonnement des gains à 0,92% par mois écoulé depuis le 02/05/2022.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2.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D1B024F-C944-441B-9844-68C8399983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21370</TotalTime>
  <Words>10008</Words>
  <Application>Microsoft Office PowerPoint</Application>
  <PresentationFormat>Personnalisé</PresentationFormat>
  <Paragraphs>378</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Wally PILLER</cp:lastModifiedBy>
  <cp:revision>957</cp:revision>
  <cp:lastPrinted>2022-05-04T09:56:42Z</cp:lastPrinted>
  <dcterms:created xsi:type="dcterms:W3CDTF">2017-02-21T09:03:05Z</dcterms:created>
  <dcterms:modified xsi:type="dcterms:W3CDTF">2022-06-23T10:21:18Z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