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13" dt="2022-05-24T11:56:11.792"/>
    <p1510:client id="{A5289BD9-B288-479C-9C53-1CB8B081C19E}" v="353" dt="2022-05-24T12:00:12.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30" y="-5515"/>
      </p:cViewPr>
      <p:guideLst>
        <p:guide orient="horz" pos="3367"/>
        <p:guide pos="2381"/>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4T12:00:12.559" v="403"/>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pc:chgData name="Wally PILLER" userId="e1c1cba4-6299-482b-91e7-ffd34a654594" providerId="ADAL" clId="{A5289BD9-B288-479C-9C53-1CB8B081C19E}" dt="2022-05-24T12:00:12.559" v="403"/>
        <pc:sldMkLst>
          <pc:docMk/>
          <pc:sldMk cId="713649784" sldId="289"/>
        </pc:sldMkLst>
        <pc:graphicFrameChg chg="mod">
          <ac:chgData name="Wally PILLER" userId="e1c1cba4-6299-482b-91e7-ffd34a654594" providerId="ADAL" clId="{A5289BD9-B288-479C-9C53-1CB8B081C19E}" dt="2022-05-24T12:00:12.559" v="403"/>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0:17:08.027" v="316" actId="20577"/>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0:17:08.027" v="316" actId="20577"/>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1:54:25.344" v="402"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1:53:36.343" v="401" actId="20577"/>
          <ac:spMkLst>
            <pc:docMk/>
            <pc:sldMk cId="1551785400" sldId="295"/>
            <ac:spMk id="41" creationId="{D9808083-2602-4381-B2C0-93B66238FCB8}"/>
          </ac:spMkLst>
        </pc:spChg>
        <pc:spChg chg="mod">
          <ac:chgData name="Wally PILLER" userId="e1c1cba4-6299-482b-91e7-ffd34a654594" providerId="ADAL" clId="{A5289BD9-B288-479C-9C53-1CB8B081C19E}" dt="2022-05-24T11:50:27.751" v="343" actId="20577"/>
          <ac:spMkLst>
            <pc:docMk/>
            <pc:sldMk cId="1551785400" sldId="295"/>
            <ac:spMk id="67" creationId="{54856FA3-20DE-4C1E-8670-977050ABC5CF}"/>
          </ac:spMkLst>
        </pc:spChg>
      </pc:sldChg>
    </pc:docChg>
  </pc:docChgLst>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1:56:11.792" v="8404" actId="403"/>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0:15:53.408" v="6016" actId="14100"/>
        <pc:sldMkLst>
          <pc:docMk/>
          <pc:sldMk cId="3725312375" sldId="288"/>
        </pc:sldMkLst>
        <pc:spChg chg="add mod">
          <ac:chgData name="Milan Cosson" userId="1b722937-9737-476f-bc2f-00e7be64c106" providerId="ADAL" clId="{1AF5CBAA-8B19-4E30-AE3F-FD654036B3A2}" dt="2022-05-24T10:15:52.105" v="6015" actId="14100"/>
          <ac:spMkLst>
            <pc:docMk/>
            <pc:sldMk cId="3725312375" sldId="288"/>
            <ac:spMk id="18" creationId="{9B028CA2-B057-FAEF-EFF1-D1F87BC5D8F3}"/>
          </ac:spMkLst>
        </pc:spChg>
        <pc:spChg chg="add mod">
          <ac:chgData name="Milan Cosson" userId="1b722937-9737-476f-bc2f-00e7be64c106" providerId="ADAL" clId="{1AF5CBAA-8B19-4E30-AE3F-FD654036B3A2}" dt="2022-05-24T10:15:53.408" v="6016" actId="14100"/>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0:09:49.977" v="5916"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0:09:49.977" v="5916"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0:13:52.366" v="5980" actId="1076"/>
        <pc:sldMkLst>
          <pc:docMk/>
          <pc:sldMk cId="1551785400" sldId="295"/>
        </pc:sldMkLst>
        <pc:spChg chg="add mod">
          <ac:chgData name="Milan Cosson" userId="1b722937-9737-476f-bc2f-00e7be64c106" providerId="ADAL" clId="{1AF5CBAA-8B19-4E30-AE3F-FD654036B3A2}" dt="2022-05-24T10:13:52.366" v="5980" actId="1076"/>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1:56:11.792" v="8404" actId="403"/>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1:54:58.575" v="8317" actId="20577"/>
          <ac:graphicFrameMkLst>
            <pc:docMk/>
            <pc:sldMk cId="3358940979" sldId="296"/>
            <ac:graphicFrameMk id="9" creationId="{CDF24725-4E16-F687-E839-9CDE396BAF0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25/05/2022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25/05/2022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Titres de créance </a:t>
            </a:r>
            <a:r>
              <a:rPr lang="fr-FR" sz="800" b="1" cap="none"/>
              <a:t>de droit français présentant un risque de perte en capital partielle ou totale en cours de vie</a:t>
            </a:r>
            <a:r>
              <a:rPr lang="fr-FR" sz="800" b="1" cap="none" baseline="30000"/>
              <a:t>⁽¹⁾</a:t>
            </a:r>
            <a:r>
              <a:rPr lang="fr-FR" sz="800" b="1" cap="none"/>
              <a:t> et à l’échéance</a:t>
            </a:r>
            <a:r>
              <a:rPr lang="fr-FR" sz="800" baseline="30000">
                <a:solidFill>
                  <a:schemeClr val="tx2"/>
                </a:solidFill>
              </a:rPr>
              <a:t> </a:t>
            </a:r>
            <a:r>
              <a:rPr lang="fr-FR" sz="800" b="1" baseline="30000">
                <a:solidFill>
                  <a:schemeClr val="tx2"/>
                </a:solidFill>
              </a:rPr>
              <a:t>⁽¹⁾</a:t>
            </a:r>
            <a:r>
              <a:rPr lang="fr-FR" sz="800" b="1" cap="none">
                <a:solidFill>
                  <a:schemeClr val="tx2"/>
                </a:solidFill>
                <a:latin typeface="Proxima Nova Rg" panose="02000506030000020004" pitchFamily="2" charset="0"/>
              </a:rPr>
              <a:t> .</a:t>
            </a:r>
            <a:endParaRPr lang="fr-FR" sz="800" b="1" cap="none">
              <a:highlight>
                <a:srgbClr val="FFFF00"/>
              </a:highlight>
            </a:endParaRPr>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Période de commercialisation : </a:t>
            </a:r>
            <a:r>
              <a:rPr lang="fr-FR" sz="800" b="1" cap="none"/>
              <a:t>du 22 mars 2022 au 17 juin 2022 (inclus). </a:t>
            </a:r>
            <a:r>
              <a:rPr lang="fr-FR" sz="800" cap="none">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a:p>
          <a:p>
            <a:pPr marL="171450" indent="-171450" algn="just">
              <a:spcBef>
                <a:spcPts val="1200"/>
              </a:spcBef>
              <a:buClr>
                <a:srgbClr val="1C1C1C"/>
              </a:buClr>
              <a:buSzPct val="100000"/>
              <a:buFont typeface="Wingdings" panose="05000000000000000000" pitchFamily="2" charset="2"/>
              <a:buChar char="§"/>
            </a:pPr>
            <a:r>
              <a:rPr lang="fr-FR" sz="800" b="1">
                <a:solidFill>
                  <a:srgbClr val="B9A049"/>
                </a:solidFill>
                <a:latin typeface="Futura PT" panose="020B0902020204020203" pitchFamily="34" charset="0"/>
              </a:rPr>
              <a:t>Durée d’investissement conseillée : </a:t>
            </a:r>
            <a:r>
              <a:rPr lang="fr-FR" sz="800" b="1"/>
              <a:t>10 ans</a:t>
            </a:r>
            <a:r>
              <a:rPr lang="fr-FR" sz="800" b="1">
                <a:solidFill>
                  <a:srgbClr val="B9A049"/>
                </a:solidFill>
              </a:rPr>
              <a:t> </a:t>
            </a:r>
            <a:r>
              <a:rPr lang="fr-FR" sz="800" cap="none">
                <a:solidFill>
                  <a:schemeClr val="tx2"/>
                </a:solidFill>
              </a:rPr>
              <a:t>(hors remboursement anticipé automatique). </a:t>
            </a:r>
          </a:p>
          <a:p>
            <a:pPr marL="171450" lvl="1" indent="-171450" algn="just">
              <a:buFont typeface="Proxima Nova Rg" panose="02000506030000020004" pitchFamily="2" charset="0"/>
              <a:buChar char=" "/>
            </a:pPr>
            <a:r>
              <a:rPr lang="fr-FR" sz="800" i="1" cap="none">
                <a:solidFill>
                  <a:schemeClr val="tx2"/>
                </a:solidFill>
              </a:rPr>
              <a:t>En cas de revente avant la date de remboursement final ou anticipé, </a:t>
            </a:r>
            <a:r>
              <a:rPr lang="fr-FR" sz="800" b="1" i="1" cap="none">
                <a:solidFill>
                  <a:schemeClr val="tx2"/>
                </a:solidFill>
              </a:rPr>
              <a:t>l’investisseur prend un risque de perte en capital non mesurable à priori</a:t>
            </a:r>
            <a:r>
              <a:rPr lang="fr-FR" sz="800" i="1" cap="none">
                <a:solidFill>
                  <a:schemeClr val="tx2"/>
                </a:solidFill>
              </a:rPr>
              <a:t>.</a:t>
            </a:r>
            <a:r>
              <a:rPr lang="fr-FR" sz="800" i="1" cap="none"/>
              <a:t>.</a:t>
            </a:r>
            <a:endParaRPr lang="fr-FR" sz="800" cap="none"/>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Produit de placement risqué </a:t>
            </a:r>
            <a:r>
              <a:rPr lang="fr-FR" sz="800" b="1" cap="none"/>
              <a:t>alternatif à un investissement dynamique risqué de type indice.</a:t>
            </a:r>
            <a:endParaRPr lang="fr-FR" sz="800" cap="none"/>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Cadre d’investissement : </a:t>
            </a:r>
            <a:r>
              <a:rPr lang="fr-FR" sz="800" cap="none">
                <a:solidFill>
                  <a:schemeClr val="tx2"/>
                </a:solidFill>
                <a:latin typeface="Proxima Nova Rg" panose="02000506030000020004" pitchFamily="2" charset="0"/>
              </a:rPr>
              <a:t>Comptes-titres, contrats d’assurance vie et de capitalisation</a:t>
            </a:r>
            <a:r>
              <a:rPr lang="fr-FR" sz="800" cap="none" baseline="30000">
                <a:solidFill>
                  <a:schemeClr val="tx2"/>
                </a:solidFill>
                <a:latin typeface="Proxima Nova Rg" panose="02000506030000020004" pitchFamily="2" charset="0"/>
              </a:rPr>
              <a:t>⁽²⁾</a:t>
            </a:r>
            <a:r>
              <a:rPr lang="fr-FR" sz="800" cap="none">
                <a:solidFill>
                  <a:schemeClr val="tx2"/>
                </a:solidFill>
                <a:latin typeface="Proxima Nova Rg" panose="02000506030000020004" pitchFamily="2" charset="0"/>
              </a:rPr>
              <a:t>.</a:t>
            </a:r>
            <a:endParaRPr lang="fr-FR" sz="800" b="1" cap="all">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ISIN : </a:t>
            </a:r>
            <a:r>
              <a:rPr lang="fr-FR" sz="800" cap="none">
                <a:latin typeface="Proxima Nova Rg" panose="02000506030000020004" pitchFamily="2" charset="0"/>
              </a:rPr>
              <a:t>FRSG00012JW0</a:t>
            </a:r>
          </a:p>
          <a:p>
            <a:pPr marL="171450" indent="-171450" algn="just">
              <a:buClr>
                <a:srgbClr val="000000"/>
              </a:buClr>
              <a:buSzPct val="100000"/>
              <a:buFont typeface="Wingdings" panose="05000000000000000000" pitchFamily="2" charset="2"/>
              <a:buChar char="§"/>
            </a:pPr>
            <a:endParaRPr lang="fr-FR" sz="800" b="1">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a:solidFill>
                  <a:srgbClr val="B9A049"/>
                </a:solidFill>
                <a:latin typeface="Futura PT" panose="020B0902020204020203" pitchFamily="34" charset="0"/>
              </a:rPr>
              <a:t>Produit émis par </a:t>
            </a:r>
            <a:r>
              <a:rPr lang="en-US" sz="800" b="1" cap="all">
                <a:solidFill>
                  <a:srgbClr val="B9A049"/>
                </a:solidFill>
                <a:latin typeface="Futura PT" panose="020B0902020204020203" pitchFamily="34" charset="0"/>
              </a:rPr>
              <a:t>credit Suisse ag</a:t>
            </a:r>
            <a:r>
              <a:rPr lang="fr-FR" sz="800" b="1" baseline="30000">
                <a:solidFill>
                  <a:srgbClr val="B9A049"/>
                </a:solidFill>
                <a:latin typeface="Futura PT" panose="020B0902020204020203" pitchFamily="34" charset="0"/>
              </a:rPr>
              <a:t>(3)</a:t>
            </a:r>
            <a:r>
              <a:rPr lang="fr-FR" sz="800" b="1" cap="all">
                <a:solidFill>
                  <a:srgbClr val="B9A049"/>
                </a:solidFill>
                <a:latin typeface="Futura PT" panose="020B0902020204020203" pitchFamily="34" charset="0"/>
              </a:rPr>
              <a:t>, agissant par l’intermédiaire de sa succursale de Londres. </a:t>
            </a:r>
            <a:r>
              <a:rPr lang="fr-FR" sz="800" cap="none">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a:solidFill>
                  <a:srgbClr val="000000"/>
                </a:solidFill>
                <a:latin typeface="Futura PT" panose="020B0902020204020203" pitchFamily="34" charset="0"/>
              </a:rPr>
              <a:t>INFLUENCE ACTIONS FRANCE JUIN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a:solidFill>
                  <a:srgbClr val="04202E"/>
                </a:solidFill>
                <a:latin typeface="Proxima Nova Rg" panose="02000506030000020004" pitchFamily="2" charset="0"/>
              </a:rPr>
              <a:t>Crédit Suisse AG : </a:t>
            </a:r>
            <a:r>
              <a:rPr lang="en-US" sz="650">
                <a:solidFill>
                  <a:srgbClr val="04202E"/>
                </a:solidFill>
                <a:latin typeface="Proxima Nova Rg" panose="02000506030000020004" pitchFamily="2" charset="0"/>
              </a:rPr>
              <a:t>Moody’s A1 / Standard &amp; Poor’s A+ / Fitch A</a:t>
            </a:r>
            <a:r>
              <a:rPr lang="fr-FR" sz="650">
                <a:solidFill>
                  <a:srgbClr val="04202E"/>
                </a:solidFill>
                <a:latin typeface="Proxima Nova Rg" panose="02000506030000020004" pitchFamily="2" charset="0"/>
              </a:rPr>
              <a:t>. Notations en vigueur au moment de la rédaction de la présente brochure le </a:t>
            </a:r>
            <a:r>
              <a:rPr lang="fr-FR" sz="650">
                <a:solidFill>
                  <a:schemeClr val="tx2"/>
                </a:solidFill>
                <a:latin typeface="Proxima Nova Rg" panose="02000506030000020004" pitchFamily="2" charset="0"/>
              </a:rPr>
              <a:t>24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⁽¹⁾</a:t>
            </a:r>
            <a:r>
              <a:rPr lang="fr-FR" sz="80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À la date de constatation finale⁽¹⁾, l'indice clôture à un niveau strictement inférieur à 80%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l'indice clôture à un niveau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a:solidFill>
                  <a:srgbClr val="B9A049"/>
                </a:solidFill>
                <a:latin typeface="+mn-lt"/>
              </a:rPr>
              <a:t>LE RENDEMENT DU PRODUIT « Influence Actions France Juin 2022 » EST TRÈS SENSIBLE À UNE FAIBLE VARIATION DU niveau DE l'indice AUTOUR DES SEUILS DE 50% ET DE 80% DE SON Niveau de Référence À LA DATE DE CONSTATATION FINALE</a:t>
            </a:r>
            <a:r>
              <a:rPr lang="fr-FR" sz="800" baseline="30000">
                <a:solidFill>
                  <a:srgbClr val="B9A049"/>
                </a:solidFill>
                <a:latin typeface="+mn-lt"/>
              </a:rPr>
              <a:t>⁽¹⁾</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la fin du trimestre 1, à la date de constatation correspondante</a:t>
            </a:r>
            <a:r>
              <a:rPr lang="fr-FR" sz="800" baseline="30000">
                <a:solidFill>
                  <a:schemeClr val="tx2"/>
                </a:solidFill>
                <a:latin typeface="Proxima Nova Rg" panose="02000506030000020004" pitchFamily="2" charset="0"/>
              </a:rPr>
              <a:t>⁽¹⁾</a:t>
            </a:r>
            <a:r>
              <a:rPr lang="fr-FR" sz="800"/>
              <a:t>, l'indice clôture à un niveau strictement supérieur à 80% de son Niveau de Référence. Le produit verse donc un coupon de 1,875% au titre du trimestre.</a:t>
            </a:r>
          </a:p>
          <a:p>
            <a:pPr lvl="0" algn="just" defTabSz="1042988" fontAlgn="base">
              <a:spcBef>
                <a:spcPct val="0"/>
              </a:spcBef>
              <a:spcAft>
                <a:spcPct val="0"/>
              </a:spcAft>
            </a:pPr>
            <a:endParaRPr lang="fr-FR" sz="800"/>
          </a:p>
          <a:p>
            <a:pPr lvl="0" algn="just" defTabSz="1042988" fontAlgn="base">
              <a:spcBef>
                <a:spcPct val="0"/>
              </a:spcBef>
              <a:spcAft>
                <a:spcPct val="0"/>
              </a:spcAft>
            </a:pPr>
            <a:r>
              <a:rPr lang="fr-FR" sz="800"/>
              <a:t>À l’issue des trimestres 2 à 39, aux dates de constatation correspondantes</a:t>
            </a:r>
            <a:r>
              <a:rPr lang="fr-FR" sz="800" baseline="30000"/>
              <a:t>⁽¹⁾</a:t>
            </a:r>
            <a:r>
              <a:rPr lang="fr-FR" sz="800"/>
              <a:t>, l'indice clôture à un niveau strictement inférieur à </a:t>
            </a:r>
            <a:r>
              <a:rPr lang="fr-FR" sz="800">
                <a:highlight>
                  <a:srgbClr val="FF00FF"/>
                </a:highlight>
              </a:rPr>
              <a:t>80% de son Niveau de Référence </a:t>
            </a:r>
            <a:r>
              <a:rPr lang="fr-FR" sz="800"/>
              <a:t>de </a:t>
            </a:r>
            <a:r>
              <a:rPr lang="fr-FR" sz="800">
                <a:highlight>
                  <a:srgbClr val="FF00FF"/>
                </a:highlight>
              </a:rPr>
              <a:t>Niveau de Référence. </a:t>
            </a:r>
            <a:r>
              <a:rPr lang="fr-FR" sz="800"/>
              <a:t>Le mécanisme de remboursement anticipé automatique n’est donc pas activé et le produit ne verse aucun coupon.</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⁽¹⁾</a:t>
            </a:r>
            <a:r>
              <a:rPr lang="fr-FR" sz="800"/>
              <a:t>, l'indice clôture à un niveau strictement inférieur à 50% de son Niveau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a:t>Ce qui correspond à un Taux de Rendement Annuel net négatif de        </a:t>
            </a:r>
            <a:r>
              <a:rPr lang="fr-FR" sz="800">
                <a:solidFill>
                  <a:srgbClr val="000000"/>
                </a:solidFill>
                <a:highlight>
                  <a:srgbClr val="00FFFF"/>
                </a:highlight>
              </a:rPr>
              <a:t>-13,61%</a:t>
            </a:r>
            <a:r>
              <a:rPr lang="fr-FR" sz="800" baseline="30000"/>
              <a:t>⁽²⁾</a:t>
            </a:r>
            <a:r>
              <a:rPr lang="fr-FR" sz="800"/>
              <a:t>, contre un Taux de Rendement Annuel net négatif de </a:t>
            </a:r>
            <a:r>
              <a:rPr lang="fr-FR" sz="800">
                <a:solidFill>
                  <a:srgbClr val="000000"/>
                </a:solidFill>
                <a:highlight>
                  <a:srgbClr val="00FFFF"/>
                </a:highlight>
              </a:rPr>
              <a:t>-13,78%</a:t>
            </a:r>
            <a:r>
              <a:rPr lang="fr-FR" sz="800" baseline="30000"/>
              <a:t>⁽²⁾</a:t>
            </a:r>
            <a:r>
              <a:rPr lang="fr-FR" sz="800"/>
              <a:t>, pour un investissement direct dans l'indice</a:t>
            </a:r>
            <a:r>
              <a:rPr lang="fr-FR" sz="800" baseline="30000"/>
              <a:t>(3)</a:t>
            </a:r>
            <a:r>
              <a:rPr lang="fr-FR" sz="80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l’issue du trimestre 2, à la date de constatation correspondante</a:t>
            </a:r>
            <a:r>
              <a:rPr lang="fr-FR" sz="800" baseline="30000">
                <a:latin typeface="+mn-lt"/>
              </a:rPr>
              <a:t>⁽¹⁾</a:t>
            </a:r>
            <a:r>
              <a:rPr lang="fr-FR" sz="800">
                <a:latin typeface="+mn-lt"/>
              </a:rPr>
              <a:t>, l'indice clôture à un niveau strictement inférieur à la barrière dégressive de remboursement anticipé automatique⁽¹⁾ mais supérieur au seuil de versement du coupon. Le mécanisme de remboursement anticipé automatique n’est donc pas activé mais le produit verse un coupon de 1,875% au titre du trimestre .</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À la date de constatation finale⁽¹⁾, l'indice clôture à un niveau strictement inférieur à 80% de son Niveau de Référence (60% dans cet exemple) mais strictement supérieur à 50% de son Niveau de Référence. L’investisseur récupère alors l’intégralité de son capital initialement investi.</a:t>
            </a:r>
          </a:p>
          <a:p>
            <a:pPr lvl="0" defTabSz="1042988" fontAlgn="base">
              <a:spcBef>
                <a:spcPct val="0"/>
              </a:spcBef>
              <a:spcAft>
                <a:spcPts val="600"/>
              </a:spcAft>
            </a:pPr>
            <a:r>
              <a:rPr lang="fr-FR" sz="800">
                <a:latin typeface="+mn-lt"/>
              </a:rPr>
              <a:t>Ce qui correspond à un Taux de Rendement Annuel net de </a:t>
            </a:r>
            <a:r>
              <a:rPr lang="fr-FR" sz="800">
                <a:solidFill>
                  <a:srgbClr val="000000"/>
                </a:solidFill>
                <a:highlight>
                  <a:srgbClr val="00FFFF"/>
                </a:highlight>
                <a:latin typeface="+mn-lt"/>
              </a:rPr>
              <a:t>-0,81%</a:t>
            </a:r>
            <a:r>
              <a:rPr lang="fr-FR" sz="800" baseline="30000">
                <a:solidFill>
                  <a:srgbClr val="04202E"/>
                </a:solidFill>
                <a:latin typeface="+mn-lt"/>
              </a:rPr>
              <a:t>⁽²⁾</a:t>
            </a:r>
            <a:r>
              <a:rPr lang="fr-FR" sz="800">
                <a:solidFill>
                  <a:srgbClr val="04202E"/>
                </a:solidFill>
                <a:latin typeface="+mn-lt"/>
              </a:rPr>
              <a:t>, </a:t>
            </a:r>
            <a:r>
              <a:rPr lang="fr-FR" sz="800">
                <a:latin typeface="+mn-lt"/>
              </a:rPr>
              <a:t>contre un Taux de Rendement Annuel net de </a:t>
            </a:r>
            <a:r>
              <a:rPr lang="fr-FR" sz="800">
                <a:solidFill>
                  <a:srgbClr val="000000"/>
                </a:solidFill>
                <a:highlight>
                  <a:srgbClr val="00FFFF"/>
                </a:highlight>
                <a:latin typeface="+mn-lt"/>
              </a:rPr>
              <a:t>-5,92%</a:t>
            </a:r>
            <a:r>
              <a:rPr lang="fr-FR" sz="800" baseline="30000">
                <a:latin typeface="+mn-lt"/>
              </a:rPr>
              <a:t>(</a:t>
            </a:r>
            <a:r>
              <a:rPr lang="fr-FR" sz="800" baseline="30000">
                <a:solidFill>
                  <a:srgbClr val="04202E"/>
                </a:solidFill>
                <a:latin typeface="+mn-lt"/>
              </a:rPr>
              <a:t>2)</a:t>
            </a:r>
            <a:r>
              <a:rPr lang="fr-FR" sz="800">
                <a:solidFill>
                  <a:srgbClr val="04202E"/>
                </a:solidFill>
                <a:latin typeface="+mn-lt"/>
              </a:rPr>
              <a:t>, </a:t>
            </a:r>
            <a:r>
              <a:rPr lang="fr-FR" sz="800">
                <a:latin typeface="+mn-lt"/>
              </a:rPr>
              <a:t>pour un investissement direct dans l'indice</a:t>
            </a:r>
            <a:r>
              <a:rPr lang="fr-FR" sz="800" baseline="30000">
                <a:solidFill>
                  <a:srgbClr val="04202E"/>
                </a:solidFill>
                <a:latin typeface="+mn-lt"/>
              </a:rPr>
              <a:t>(3)</a:t>
            </a:r>
            <a:r>
              <a:rPr lang="fr-FR" sz="800">
                <a:solidFill>
                  <a:srgbClr val="04202E"/>
                </a:solidFill>
                <a:latin typeface="+mn-lt"/>
              </a:rPr>
              <a:t>,</a:t>
            </a:r>
            <a:r>
              <a:rPr lang="fr-FR" sz="800" baseline="30000">
                <a:solidFill>
                  <a:srgbClr val="04202E"/>
                </a:solidFill>
                <a:latin typeface="+mn-lt"/>
              </a:rPr>
              <a:t> </a:t>
            </a:r>
            <a:r>
              <a:rPr lang="fr-FR" sz="800">
                <a:latin typeface="+mn-lt"/>
              </a:rPr>
              <a:t>du fait du </a:t>
            </a:r>
            <a:r>
              <a:rPr lang="fr-FR" sz="800" b="1">
                <a:latin typeface="+mn-lt"/>
              </a:rPr>
              <a:t>mécanisme de remboursement à l’échéance</a:t>
            </a:r>
            <a:r>
              <a:rPr lang="fr-FR" sz="800" b="1" baseline="30000">
                <a:solidFill>
                  <a:srgbClr val="04202E"/>
                </a:solidFill>
                <a:latin typeface="+mn-lt"/>
              </a:rPr>
              <a:t>⁽¹⁾</a:t>
            </a:r>
            <a:r>
              <a:rPr lang="fr-FR" sz="800" b="1">
                <a:latin typeface="+mn-lt"/>
              </a:rPr>
              <a:t> de « Influence Actions France Juin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Du trimestre 1 au trimestre 3, aux dates de constatation correspondantes</a:t>
            </a:r>
            <a:r>
              <a:rPr lang="fr-FR" sz="800" baseline="30000">
                <a:solidFill>
                  <a:schemeClr val="tx2"/>
                </a:solidFill>
              </a:rPr>
              <a:t>⁽¹⁾</a:t>
            </a:r>
            <a:r>
              <a:rPr lang="fr-FR" sz="800">
                <a:solidFill>
                  <a:schemeClr val="tx2"/>
                </a:solidFill>
              </a:rPr>
              <a:t>, l'indice clôture à un niveau supérieur à </a:t>
            </a:r>
            <a:r>
              <a:rPr lang="fr-FR" sz="800">
                <a:solidFill>
                  <a:schemeClr val="tx2"/>
                </a:solidFill>
                <a:highlight>
                  <a:srgbClr val="FF00FF"/>
                </a:highlight>
              </a:rPr>
              <a:t>&lt;ABAC1</a:t>
            </a:r>
            <a:r>
              <a:rPr lang="fr-FR" sz="800">
                <a:solidFill>
                  <a:schemeClr val="tx2"/>
                </a:solidFill>
              </a:rPr>
              <a:t>&gt; de </a:t>
            </a:r>
            <a:r>
              <a:rPr lang="fr-FR" sz="800">
                <a:solidFill>
                  <a:schemeClr val="tx2"/>
                </a:solidFill>
                <a:highlight>
                  <a:srgbClr val="FF00FF"/>
                </a:highlight>
              </a:rPr>
              <a:t>Niveau de Référence. </a:t>
            </a:r>
            <a:r>
              <a:rPr lang="fr-FR" sz="800">
                <a:solidFill>
                  <a:schemeClr val="tx2"/>
                </a:solidFill>
              </a:rPr>
              <a:t>Le produit verse alors un coupon de 1,875% au titre de chaque trimestre.</a:t>
            </a:r>
          </a:p>
          <a:p>
            <a:pPr algn="just">
              <a:spcAft>
                <a:spcPts val="600"/>
              </a:spcAft>
            </a:pPr>
            <a:r>
              <a:rPr lang="fr-FR" sz="800">
                <a:solidFill>
                  <a:schemeClr val="tx2"/>
                </a:solidFill>
              </a:rPr>
              <a:t>Dès la fin du trimestre 4, à la date de constatation correspondante</a:t>
            </a:r>
            <a:r>
              <a:rPr lang="fr-FR" sz="800" baseline="30000">
                <a:solidFill>
                  <a:schemeClr val="tx2"/>
                </a:solidFill>
              </a:rPr>
              <a:t>⁽¹⁾</a:t>
            </a:r>
            <a:r>
              <a:rPr lang="fr-FR" sz="800">
                <a:solidFill>
                  <a:schemeClr val="tx2"/>
                </a:solidFill>
              </a:rPr>
              <a:t>, l'indice clôture à un niveau supérieur à la barrière dégressive de remboursement anticipé automatique⁽¹⁾ (115% dans cet exemple). Le produit est alors automatiquement remboursé par anticipation. L’investisseur récupère l’intégralité du capital initial majoré d’un coupon de 1,875% au titre du trimestre.</a:t>
            </a:r>
          </a:p>
          <a:p>
            <a:pPr algn="just">
              <a:spcAft>
                <a:spcPts val="600"/>
              </a:spcAft>
            </a:pPr>
            <a:r>
              <a:rPr lang="fr-FR" sz="800">
                <a:solidFill>
                  <a:srgbClr val="04202E"/>
                </a:solidFill>
              </a:rPr>
              <a:t>Ce qui correspond à un Taux de Rendement Annuel net de </a:t>
            </a:r>
            <a:r>
              <a:rPr lang="fr-FR" sz="800">
                <a:solidFill>
                  <a:srgbClr val="04202E"/>
                </a:solidFill>
                <a:highlight>
                  <a:srgbClr val="00FFFF"/>
                </a:highlight>
              </a:rPr>
              <a:t>6,44%</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contre un Taux de Rendement Annuel net de </a:t>
            </a:r>
            <a:r>
              <a:rPr lang="fr-FR" sz="800">
                <a:highlight>
                  <a:srgbClr val="00FFFF"/>
                </a:highlight>
              </a:rPr>
              <a:t>13,47%</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pour un investissement direct dans </a:t>
            </a:r>
            <a:r>
              <a:rPr lang="it-IT" sz="800">
                <a:solidFill>
                  <a:srgbClr val="04202E"/>
                </a:solidFill>
              </a:rPr>
              <a:t>l'indice</a:t>
            </a:r>
            <a:r>
              <a:rPr lang="fr-FR" sz="800" baseline="30000">
                <a:solidFill>
                  <a:srgbClr val="04202E"/>
                </a:solidFill>
              </a:rPr>
              <a:t>(3)</a:t>
            </a:r>
            <a:r>
              <a:rPr lang="fr-FR" sz="800">
                <a:solidFill>
                  <a:srgbClr val="04202E"/>
                </a:solidFill>
              </a:rPr>
              <a:t>, du fait du </a:t>
            </a:r>
            <a:r>
              <a:rPr lang="fr-FR" sz="800" b="1">
                <a:solidFill>
                  <a:schemeClr val="tx2"/>
                </a:solidFill>
              </a:rPr>
              <a:t>mécanisme de plafonnement des gains à 1,875%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a:solidFill>
                  <a:schemeClr val="tx2"/>
                </a:solidFill>
                <a:latin typeface="+mn-lt"/>
              </a:rPr>
              <a:t>BNP Paribas </a:t>
            </a:r>
            <a:r>
              <a:rPr lang="fr-FR" sz="65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a:latin typeface="Futura PT" panose="020B0902020204020203" pitchFamily="34" charset="0"/>
              </a:rPr>
              <a:t>ÉVOLUTION DE L'INDICE  EURO STOXX 50 PRICE EUR ENTRE LE </a:t>
            </a:r>
            <a:r>
              <a:rPr lang="en-US" sz="1200" b="0">
                <a:effectLst/>
                <a:latin typeface="+mj-lt"/>
              </a:rPr>
              <a:t>23 JUIN 2010</a:t>
            </a:r>
            <a:r>
              <a:rPr lang="en-US" sz="1200">
                <a:latin typeface="+mj-lt"/>
              </a:rPr>
              <a:t> </a:t>
            </a:r>
            <a:r>
              <a:rPr lang="fr-FR" sz="1200" cap="none">
                <a:latin typeface="Futura PT" panose="020B0902020204020203" pitchFamily="34" charset="0"/>
              </a:rPr>
              <a:t>ET LE 23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a:t> Crédit Suisse AG : Moody’s A1 / Standard &amp; </a:t>
            </a:r>
            <a:r>
              <a:rPr lang="fr-FR" sz="650" err="1"/>
              <a:t>Poor’s</a:t>
            </a:r>
            <a:r>
              <a:rPr lang="fr-FR" sz="650"/>
              <a:t> A+ / Fitch A. Notations en vigueur au moment de la rédaction de la présente brochure le 29/04/2022. Ces notations peuvent être révisées à tout moment et ne sont pas une garantie de solvabilité de l’Émetteur de la formule. Elles ne sauraient constituer un argument de souscription au produit.</a:t>
            </a:r>
          </a:p>
          <a:p>
            <a:pPr lvl="0" algn="just" defTabSz="914400"/>
            <a:r>
              <a:rPr lang="fr-FR" sz="800" baseline="30000"/>
              <a:t>⁽²⁾</a:t>
            </a:r>
            <a:r>
              <a:rPr lang="fr-FR" sz="650"/>
              <a:t> Les conflits d’intérêts seront gérés suivant la réglementation en vigueur.</a:t>
            </a:r>
            <a:endParaRPr lang="fr-FR" sz="650" i="1">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519578744"/>
              </p:ext>
            </p:extLst>
          </p:nvPr>
        </p:nvGraphicFramePr>
        <p:xfrm>
          <a:off x="360894" y="977900"/>
          <a:ext cx="6837886" cy="846370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22/03/2022 au 17/06/2022 (inclus). Une fois le montant de l’enveloppe initiale atteint (30 000 000 EUR), la commercialisation de « Influence Actions France Juin 2022 » peut cesser à tout moment sans préavis avant le 17/06/2022,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des niveaux de clôture de l'indice EURO STOXX 50 Price EUR du 11/03/2022 au 17/06/2022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19/09/2022, 19/12/2022, 17/03/2023, 19/06/2023, 18/09/2023, 18/12/2023, 18/03/2024, 17/06/2024, 17/09/2024, 17/12/2024, 17/03/2025, 17/06/2025, 17/09/2025, 17/12/2025, 17/03/2026, 17/06/2026, 17/09/2026, 17/12/2026, 17/03/2027, 17/06/2027, 17/09/2027, 17/12/2027, 17/03/2028, 19/06/2028, 18/09/2028, 18/12/2028, 19/03/2029, 18/06/2029, 17/09/2029, 17/12/2029, 18/03/2030, 17/06/2030, 17/09/2030, 17/12/2030, 17/03/2031, 17/06/2031, 17/09/2031, 17/12/2031, 17/03/2032, 17/06/2032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26/09/2022, 27/12/2022, 24/03/2023, 26/06/2023, 25/09/2023, 27/12/2023, 25/03/2024, 24/06/2024, 24/09/2024, 24/12/2024, 24/03/2025, 24/06/2025, 24/09/2025, 24/12/2025, 24/03/2026, 24/06/2026, 24/09/2026, 24/12/2026, 24/03/2027, 24/06/2027, 24/09/2027, 24/12/2027, 24/03/2028, 26/06/2028, 25/09/2028, 27/12/2028, 26/03/2029, 25/06/2029, 24/09/2029, 24/12/2029, 25/03/2030, 24/06/2030, 24/09/2030, 24/12/2030, 24/03/2031, 24/06/2031, 24/09/2031, 24/12/2031, 24/03/2032, 24/06/2032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26/06/2023, 27/12/2023, 25/03/2024, 24/06/2024, 24/09/2024, 24/12/2024, 24/03/2025, 24/06/2025, 24/09/2025, 24/12/2025, 24/03/2026, 24/06/2026, 24/09/2026, 24/12/2026, 24/03/2027, 24/06/2027, 24/09/2027, 24/12/2027, 24/03/2028, 26/06/2028, 25/09/2028, 27/12/2028, 26/03/2029, 25/06/2029, 24/09/2029, 24/12/2029, 25/03/2030, 24/06/2030, 24/09/2030, 24/12/2030, 24/03/2031, 24/06/2031, 24/09/2031, 24/12/2031, 24/03/2032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a:solidFill>
                            <a:schemeClr val="tx1"/>
                          </a:solidFill>
                          <a:latin typeface="+mn-lt"/>
                          <a:ea typeface="+mn-ea"/>
                          <a:cs typeface="+mn-cs"/>
                        </a:rPr>
                        <a:t>Credit Suisse Bank (Europe) SA peut, mais ne doit pas nécessairement tenir un marché pour les titres. Tout prix acheteur ou vendeur des Titres sera défini par l’Emetteur ou Credit Suisse Bank (Europe) SA (le cas échéant). Sous réserve des conditions de marchés normales, l’écart entre les prix acheteur/vendeur ne dépenssera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FRSG00012JW0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a:t>Siège social : Société Equitim, 121 rue d'Aguesseau - 92100 Boulogne-Billancourt.</a:t>
            </a:r>
          </a:p>
          <a:p>
            <a:pPr algn="just" defTabSz="914400"/>
            <a:r>
              <a:rPr lang="fr-FR" sz="650" baseline="30000"/>
              <a:t>Société par Actions Simplifiée de 947 369 euros.</a:t>
            </a:r>
          </a:p>
          <a:p>
            <a:pPr algn="just" defTabSz="914400"/>
            <a:r>
              <a:rPr lang="fr-FR" sz="650" baseline="30000"/>
              <a:t>Numéro SIRET : 50093363500012</a:t>
            </a:r>
          </a:p>
          <a:p>
            <a:pPr algn="just" defTabSz="914400"/>
            <a:r>
              <a:rPr lang="fr-FR" sz="650" baseline="3000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409342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Influence Actions France Juin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a:ln>
                  <a:noFill/>
                </a:ln>
                <a:solidFill>
                  <a:schemeClr val="tx1"/>
                </a:solidFill>
                <a:effectLst/>
                <a:uLnTx/>
                <a:uFillTx/>
                <a:latin typeface="Proxima Nova Rg"/>
                <a:ea typeface="+mn-ea"/>
                <a:cs typeface="+mn-cs"/>
              </a:rPr>
              <a:t>&gt;date de constatation initiale</a:t>
            </a:r>
            <a:r>
              <a:rPr lang="fr-FR" sz="800" baseline="30000">
                <a:solidFill>
                  <a:schemeClr val="tx2"/>
                </a:solidFill>
              </a:rPr>
              <a:t> ⁽¹⁾</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17/06/2022) et la date d’échéance</a:t>
            </a:r>
            <a:r>
              <a:rPr lang="fr-FR" sz="800" b="1" baseline="30000">
                <a:solidFill>
                  <a:schemeClr val="tx2"/>
                </a:solidFill>
              </a:rPr>
              <a:t> </a:t>
            </a:r>
            <a:r>
              <a:rPr lang="fr-FR" sz="800" baseline="30000">
                <a:solidFill>
                  <a:schemeClr val="tx2"/>
                </a:solidFill>
              </a:rPr>
              <a:t>⁽¹⁾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⁽¹⁾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Influence Actions France Juin 2022 », vous êtes exposé pour une durée de 4 à 40 trimestres à l’évolution de l'indice</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⁽¹⁾</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coupon fixe plafonné à 1,875% par trimestre (soit 7,50% par année écoulée)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80% de son Niveau de Référence.</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⁽¹⁾</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a:ln>
                  <a:noFill/>
                </a:ln>
                <a:solidFill>
                  <a:schemeClr val="tx1"/>
                </a:solidFill>
                <a:effectLst/>
                <a:uLnTx/>
                <a:uFillTx/>
                <a:latin typeface="Proxima Nova Rg"/>
                <a:ea typeface="+mn-ea"/>
                <a:cs typeface="+mn-cs"/>
              </a:rPr>
              <a:t>⁽¹⁾</a:t>
            </a:r>
            <a:r>
              <a:rPr kumimoji="0" lang="fr-FR" sz="800" b="0" i="0" u="none" strike="noStrike" kern="1200" cap="none" spc="0" normalizeH="0" baseline="0" noProof="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a:ln>
                  <a:noFill/>
                </a:ln>
                <a:solidFill>
                  <a:schemeClr val="tx1"/>
                </a:solidFill>
                <a:effectLst/>
                <a:uLnTx/>
                <a:uFillTx/>
                <a:latin typeface="Proxima Nova Rg"/>
                <a:ea typeface="+mn-ea"/>
                <a:cs typeface="+mn-cs"/>
              </a:rPr>
              <a:t> </a:t>
            </a:r>
            <a:r>
              <a:rPr kumimoji="0" lang="fr-FR" sz="800" b="0" i="0" u="none" strike="noStrike" kern="1200" cap="none" spc="0" normalizeH="0" baseline="0" noProof="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des marchés (Taux de Rendement Annuel net maximum de </a:t>
            </a:r>
            <a:r>
              <a:rPr kumimoji="0" lang="fr-FR" sz="800" b="0" i="0" u="none" strike="noStrike" kern="1200" cap="none" spc="0" normalizeH="0" baseline="0" noProof="0">
                <a:ln>
                  <a:noFill/>
                </a:ln>
                <a:solidFill>
                  <a:schemeClr val="tx1"/>
                </a:solidFill>
                <a:effectLst/>
                <a:highlight>
                  <a:srgbClr val="00FFFF"/>
                </a:highlight>
                <a:uLnTx/>
                <a:uFillTx/>
                <a:latin typeface="Proxima Nova Rg"/>
                <a:ea typeface="+mn-ea"/>
                <a:cs typeface="+mn-cs"/>
              </a:rPr>
              <a:t>6,61%</a:t>
            </a:r>
            <a:r>
              <a:rPr kumimoji="0" lang="fr-FR" sz="800" b="0" i="0" u="none" strike="noStrike" kern="1200" cap="none" spc="0" normalizeH="0" baseline="30000" noProof="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a:ln>
                  <a:noFill/>
                </a:ln>
                <a:solidFill>
                  <a:schemeClr val="tx1"/>
                </a:solidFill>
                <a:effectLst/>
                <a:uLnTx/>
                <a:uFillTx/>
                <a:latin typeface="Proxima Nova Rg"/>
                <a:ea typeface="+mn-ea"/>
                <a:cs typeface="+mn-cs"/>
              </a:rPr>
              <a:t>2)</a:t>
            </a:r>
            <a:r>
              <a:rPr kumimoji="0" lang="fr-FR" sz="800" b="0" i="0" u="none" strike="noStrike" kern="1200" cap="none" spc="0" normalizeH="0" baseline="0" noProof="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Influence Actions France Juin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Influence Actions France Juin 2022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Influence Actions France Juin 2022 » ne peut constituer l’intégralité d’un portefeuille d’investissement. L’investisseur est exposé pour une durée de 4 à 40 trimestres à l'indice</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a:t>
            </a:r>
            <a:r>
              <a:rPr lang="fr-FR" sz="70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17/06/2022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a:t>
            </a:r>
            <a:r>
              <a:rPr lang="fr-FR" sz="800">
                <a:solidFill>
                  <a:schemeClr val="tx2"/>
                </a:solidFill>
              </a:rPr>
              <a:t>, on compare le niveau de l'indice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Le Niveau de Référence correspond à la moyenne arithmétique  des niveaux de clôture de l'indice EURO STOXX 50 Price EUR du 11/03/2022 au 17/06/2022</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favorable</a:t>
            </a:r>
            <a:r>
              <a:rPr lang="fr-FR" sz="800" b="1">
                <a:solidFill>
                  <a:schemeClr val="tx2"/>
                </a:solidFill>
                <a:latin typeface="Proxima Nova Rg" panose="02000506030000020004" pitchFamily="2" charset="0"/>
              </a:rPr>
              <a:t> : </a:t>
            </a:r>
            <a:r>
              <a:rPr lang="fr-FR" sz="800" b="1">
                <a:solidFill>
                  <a:schemeClr val="tx2"/>
                </a:solidFill>
              </a:rPr>
              <a:t>Si </a:t>
            </a:r>
            <a:r>
              <a:rPr lang="it-IT" sz="800" b="1">
                <a:solidFill>
                  <a:schemeClr val="tx2"/>
                </a:solidFill>
              </a:rPr>
              <a:t>l'indice </a:t>
            </a:r>
            <a:r>
              <a:rPr lang="fr-FR" sz="800" b="1">
                <a:solidFill>
                  <a:schemeClr val="tx2"/>
                </a:solidFill>
              </a:rPr>
              <a:t>clôture à un niveau supérieur ou égal à 80% de son Niveau de Référence</a:t>
            </a:r>
            <a:r>
              <a:rPr lang="fr-FR" sz="800" b="1">
                <a:solidFill>
                  <a:schemeClr val="tx2"/>
                </a:solidFill>
                <a:latin typeface="Proxima Nova Rg" panose="02000506030000020004" pitchFamily="2" charset="0"/>
              </a:rPr>
              <a:t>,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a:latin typeface="Proxima Nova Rg" panose="02000506030000020004" pitchFamily="2" charset="0"/>
              </a:rPr>
              <a:t>Un coupon de 1,875%</a:t>
            </a:r>
          </a:p>
          <a:p>
            <a:pPr defTabSz="1042988" fontAlgn="base">
              <a:spcBef>
                <a:spcPct val="0"/>
              </a:spcBef>
              <a:spcAft>
                <a:spcPct val="0"/>
              </a:spcAft>
            </a:pPr>
            <a:r>
              <a:rPr lang="fr-FR">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défavorable</a:t>
            </a:r>
            <a:r>
              <a:rPr lang="fr-FR" sz="800" b="1">
                <a:solidFill>
                  <a:schemeClr val="tx2"/>
                </a:solidFill>
                <a:latin typeface="Proxima Nova Rg" panose="02000506030000020004" pitchFamily="2" charset="0"/>
              </a:rPr>
              <a:t> : S</a:t>
            </a:r>
            <a:r>
              <a:rPr lang="fr-FR" sz="800" b="1">
                <a:solidFill>
                  <a:schemeClr val="tx2"/>
                </a:solidFill>
              </a:rPr>
              <a:t>i </a:t>
            </a:r>
            <a:r>
              <a:rPr lang="it-IT" sz="800" b="1">
                <a:solidFill>
                  <a:schemeClr val="tx2"/>
                </a:solidFill>
              </a:rPr>
              <a:t>l'indice</a:t>
            </a:r>
            <a:r>
              <a:rPr lang="fr-FR" sz="800" b="1">
                <a:solidFill>
                  <a:schemeClr val="tx2"/>
                </a:solidFill>
              </a:rPr>
              <a:t> clôture à un niveau </a:t>
            </a:r>
            <a:r>
              <a:rPr lang="fr-FR" sz="800" b="1">
                <a:solidFill>
                  <a:schemeClr val="tx2"/>
                </a:solidFill>
                <a:latin typeface="Proxima Nova Rg" panose="02000506030000020004" pitchFamily="2" charset="0"/>
              </a:rPr>
              <a:t>strictement inférieur à 80% de son Niveau de Référence,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a:latin typeface="Proxima Nova Rg" panose="02000506030000020004" pitchFamily="2" charset="0"/>
              </a:rPr>
              <a:t>Aucun coupon </a:t>
            </a:r>
            <a:endParaRPr lang="fr-FR">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a:solidFill>
                  <a:srgbClr val="000000"/>
                </a:solidFill>
                <a:latin typeface="Proxima Nova Rg" panose="02000506030000020004" pitchFamily="2" charset="0"/>
              </a:rPr>
              <a:t>⁽¹⁾</a:t>
            </a:r>
            <a:r>
              <a:rPr lang="fr-FR" sz="70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a:solidFill>
                  <a:srgbClr val="000000"/>
                </a:solidFill>
                <a:latin typeface="Proxima Nova Rg" panose="02000506030000020004" pitchFamily="2" charset="0"/>
              </a:rPr>
              <a:t>⁽²⁾</a:t>
            </a:r>
            <a:r>
              <a:rPr lang="fr-FR" sz="70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17/06/2022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entre </a:t>
            </a:r>
            <a:r>
              <a:rPr lang="fr-FR" sz="800">
                <a:highlight>
                  <a:srgbClr val="00FFFF"/>
                </a:highlight>
              </a:rPr>
              <a:t>4,68%</a:t>
            </a:r>
            <a:r>
              <a:rPr lang="fr-FR" sz="800" baseline="30000"/>
              <a:t>⁽²⁾</a:t>
            </a:r>
            <a:r>
              <a:rPr lang="fr-FR" sz="800"/>
              <a:t> et </a:t>
            </a:r>
            <a:r>
              <a:rPr lang="fr-FR" sz="800">
                <a:highlight>
                  <a:srgbClr val="00FFFF"/>
                </a:highlight>
              </a:rPr>
              <a:t>6,61%</a:t>
            </a:r>
            <a:r>
              <a:rPr lang="fr-FR" sz="800" baseline="30000"/>
              <a:t>⁽²⁾</a:t>
            </a:r>
            <a:r>
              <a:rPr lang="fr-FR" sz="80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17/06/2032, en l’absence de remboursement anticipé automatique préalable, on compare le niveau de clôture de l'indice</a:t>
            </a:r>
            <a:r>
              <a:rPr lang="en-US" sz="800">
                <a:solidFill>
                  <a:schemeClr val="tx2"/>
                </a:solidFill>
              </a:rPr>
              <a:t> </a:t>
            </a:r>
            <a:r>
              <a:rPr lang="fr-FR" sz="80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supérieur ou égal à 80% de son Niveau de Référence, l’investisseur reçoit, le 24/06/2032</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strictement inférieur à 50% de son niveau de Référence, l’investisseur reçoit, le 24/06/2032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l'indice entre le &lt;</a:t>
            </a:r>
            <a:r>
              <a:rPr lang="fr-FR" sz="800">
                <a:highlight>
                  <a:srgbClr val="FF00FF"/>
                </a:highlight>
              </a:rPr>
              <a:t>NDR&gt; </a:t>
            </a:r>
            <a:r>
              <a:rPr lang="fr-FR" sz="800"/>
              <a:t>et son niveau de clôture le 17/06/2032</a:t>
            </a:r>
          </a:p>
          <a:p>
            <a:pPr marL="0" indent="0" algn="ctr">
              <a:lnSpc>
                <a:spcPct val="100000"/>
              </a:lnSpc>
              <a:spcBef>
                <a:spcPts val="0"/>
              </a:spcBef>
              <a:buNone/>
            </a:pPr>
            <a:r>
              <a:rPr lang="fr-FR" sz="800"/>
              <a:t>(Soit un Taux de Rendement Annuel net inférieur ou égal à 2,03%</a:t>
            </a:r>
          </a:p>
          <a:p>
            <a:pPr marL="0" indent="0" algn="ctr">
              <a:lnSpc>
                <a:spcPct val="100000"/>
              </a:lnSpc>
              <a:spcBef>
                <a:spcPts val="0"/>
              </a:spcBef>
              <a:buNone/>
            </a:pPr>
            <a:r>
              <a:rPr lang="fr-FR" sz="800" b="1" i="1"/>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compris entre -1,00% et </a:t>
            </a:r>
            <a:r>
              <a:rPr lang="fr-FR" sz="800">
                <a:highlight>
                  <a:srgbClr val="00FFFF"/>
                </a:highlight>
              </a:rPr>
              <a:t>6,47%</a:t>
            </a:r>
            <a:r>
              <a:rPr lang="fr-FR" sz="800" baseline="30000">
                <a:latin typeface="+mn-lt"/>
              </a:rPr>
              <a:t>⁽²⁾</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l'indice </a:t>
            </a:r>
            <a:r>
              <a:rPr lang="fr-FR" sz="800" b="1">
                <a:solidFill>
                  <a:srgbClr val="000000"/>
                </a:solidFill>
              </a:rPr>
              <a:t>clôture à un niveau strictement inférieur à 80% mais supérieur ou égal à 50% de son Niveau de Référence, l’investisseur reçoit, le 24/06/2032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compris entre </a:t>
            </a:r>
            <a:r>
              <a:rPr lang="fr-FR" sz="800">
                <a:highlight>
                  <a:srgbClr val="00FFFF"/>
                </a:highlight>
              </a:rPr>
              <a:t>4,72%</a:t>
            </a:r>
            <a:r>
              <a:rPr lang="fr-FR" sz="800" baseline="30000"/>
              <a:t>2) </a:t>
            </a:r>
            <a:r>
              <a:rPr lang="fr-FR" sz="800"/>
              <a:t>et 6,61%</a:t>
            </a:r>
            <a:r>
              <a:rPr lang="fr-FR" sz="800" baseline="30000">
                <a:highlight>
                  <a:srgbClr val="00FFFF"/>
                </a:highlight>
              </a:rPr>
              <a:t>(</a:t>
            </a:r>
            <a:r>
              <a:rPr lang="fr-FR" sz="800" baseline="30000"/>
              <a:t>2)</a:t>
            </a:r>
            <a:r>
              <a:rPr lang="fr-FR" sz="80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 </a:t>
            </a:r>
            <a:r>
              <a:rPr lang="fr-FR" sz="800">
                <a:solidFill>
                  <a:srgbClr val="000000"/>
                </a:solidFill>
                <a:latin typeface="Proxima Nova Rg" panose="02000506030000020004" pitchFamily="2" charset="0"/>
              </a:rPr>
              <a:t>(</a:t>
            </a:r>
            <a:r>
              <a:rPr lang="fr-FR" sz="800">
                <a:solidFill>
                  <a:schemeClr val="tx2"/>
                </a:solidFill>
              </a:rPr>
              <a:t>à partir de la fin du trimestre 4 et jusqu’à la fin du trimestre 39), on compare le niveau de clôture de l'indice à son Niveau de Référence</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a:t>
            </a:r>
            <a:r>
              <a:rPr lang="it-IT" sz="800" b="1">
                <a:solidFill>
                  <a:schemeClr val="tx2"/>
                </a:solidFill>
              </a:rPr>
              <a:t>l'indice </a:t>
            </a:r>
            <a:r>
              <a:rPr lang="fr-FR" sz="800" b="1">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a:solidFill>
                  <a:schemeClr val="tx2"/>
                </a:solidFill>
              </a:rPr>
              <a:t>⁽¹⁾</a:t>
            </a:r>
            <a:r>
              <a:rPr lang="fr-FR" sz="800" b="1">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a:t>La barrière de remboursement anticipé automatique est dégressive au fil du temps. Elle est fixée à 100% du Niveau de Référence  en fin de trimestre 4, puis décroît de 1,00% chaque trimestre, pour atteindre 65% du Niveau de Référence à la fin du trimestre 39.</a:t>
            </a:r>
            <a:endParaRPr lang="en-US" sz="80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A chaque date de constatation trimestrielle</a:t>
            </a:r>
            <a:r>
              <a:rPr lang="fr-FR" sz="800" baseline="30000">
                <a:solidFill>
                  <a:srgbClr val="000000"/>
                </a:solidFill>
              </a:rPr>
              <a:t>⁽¹⁾</a:t>
            </a:r>
            <a:r>
              <a:rPr lang="fr-FR" sz="800">
                <a:solidFill>
                  <a:srgbClr val="000000"/>
                </a:solidFill>
              </a:rPr>
              <a:t>, </a:t>
            </a:r>
            <a:r>
              <a:rPr lang="fr-FR" sz="800">
                <a:latin typeface="Proxima Nova Rg" panose="02000506030000020004" pitchFamily="2" charset="0"/>
              </a:rPr>
              <a:t>l’investisseur peut recevoir un coupon de 1,875% dès lors que l'indice clôture à un niveau supérieur ou égal à 80% de son Niveau de Référence</a:t>
            </a:r>
            <a:r>
              <a:rPr lang="fr-FR" sz="80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a:solidFill>
                  <a:srgbClr val="000000"/>
                </a:solidFill>
              </a:rPr>
              <a:t>A l’issue du trimestre 4 à 39, si à l’une des dates de constatation trimestrielle correspondantes</a:t>
            </a:r>
            <a:r>
              <a:rPr lang="fr-FR" sz="800" baseline="30000">
                <a:solidFill>
                  <a:srgbClr val="000000"/>
                </a:solidFill>
              </a:rPr>
              <a:t>⁽¹⁾</a:t>
            </a:r>
            <a:r>
              <a:rPr lang="fr-FR" sz="800">
                <a:solidFill>
                  <a:srgbClr val="000000"/>
                </a:solidFill>
              </a:rPr>
              <a:t> ,l'indice clôture à un niveau supérieur ou égal à la barrière dégressive de remboursement anticipé automatique⁽¹⁾,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 coupon de 1,875%  (soit un Taux de Rendement Annuel net maximum de</a:t>
            </a:r>
            <a:r>
              <a:rPr lang="fr-FR" sz="800">
                <a:solidFill>
                  <a:srgbClr val="000000"/>
                </a:solidFill>
                <a:highlight>
                  <a:srgbClr val="00FFFF"/>
                </a:highlight>
              </a:rPr>
              <a:t>%</a:t>
            </a:r>
            <a:r>
              <a:rPr lang="fr-FR" sz="800" baseline="30000">
                <a:solidFill>
                  <a:srgbClr val="000000"/>
                </a:solidFill>
                <a:highlight>
                  <a:srgbClr val="00FFFF"/>
                </a:highlight>
                <a:ea typeface="SimSun" pitchFamily="2" charset="-122"/>
                <a:cs typeface="Times New Roman" pitchFamily="18" charset="0"/>
              </a:rPr>
              <a: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de remboursement anticipé n’a pas été activé au préalable, et si à la date de constatation finale l'indice clôture à un niveau supérieur ou égal à 50% de son Niveau de Référence, l’investisseur récupère alors l’intégralité de son capital initialement investi (soit un Taux de Rendement Annuel net maximum de </a:t>
            </a:r>
            <a:r>
              <a:rPr lang="fr-FR" sz="800">
                <a:solidFill>
                  <a:srgbClr val="000000"/>
                </a:solidFill>
                <a:highlight>
                  <a:srgbClr val="00FFFF"/>
                </a:highlight>
              </a:rPr>
              <a:t>6,61%</a:t>
            </a:r>
            <a:r>
              <a:rPr lang="fr-FR" sz="800" baseline="30000">
                <a:solidFill>
                  <a:srgbClr val="000000"/>
                </a:solidFill>
              </a:rPr>
              <a:t>⁽²⁾</a:t>
            </a:r>
            <a:r>
              <a:rPr lang="fr-FR" sz="800">
                <a:solidFill>
                  <a:srgbClr val="000000"/>
                </a:solidFill>
              </a:rPr>
              <a:t>). </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Influence Actions France Juin 2022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⁽¹⁾</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⁽¹⁾</a:t>
            </a:r>
            <a:r>
              <a:rPr lang="fr-FR" sz="80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⁽¹⁾</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⁽¹⁾</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de l'indice, du fait du </a:t>
            </a:r>
            <a:r>
              <a:rPr lang="fr-FR" sz="800" b="1">
                <a:solidFill>
                  <a:srgbClr val="000000"/>
                </a:solidFill>
              </a:rPr>
              <a:t>mécanisme de plafonnement des gains à 1,875% par trimestre </a:t>
            </a:r>
            <a:r>
              <a:rPr lang="fr-FR" sz="800">
                <a:solidFill>
                  <a:srgbClr val="000000"/>
                </a:solidFill>
              </a:rPr>
              <a:t>(soit un Taux de Rendement Annuel net maximum de de de </a:t>
            </a:r>
            <a:r>
              <a:rPr lang="fr-FR" sz="800">
                <a:solidFill>
                  <a:srgbClr val="000000"/>
                </a:solidFill>
                <a:highlight>
                  <a:srgbClr val="00FFFF"/>
                </a:highlight>
              </a:rPr>
              <a:t>6,61%</a:t>
            </a:r>
            <a:r>
              <a:rPr lang="fr-FR" sz="800" baseline="30000">
                <a:solidFill>
                  <a:srgbClr val="000000"/>
                </a:solidFill>
              </a:rPr>
              <a:t>( </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Le rendement de « Influence Actions France Juin 2022 » est très sensible à une faible variation du niveau de clôture de l'indice autour du seuil de </a:t>
            </a:r>
            <a:r>
              <a:rPr lang="fr-FR" sz="800">
                <a:solidFill>
                  <a:srgbClr val="000000"/>
                </a:solidFill>
                <a:effectLst/>
                <a:ea typeface="Calibri" panose="020F0502020204030204" pitchFamily="34" charset="0"/>
              </a:rPr>
              <a:t>80% de son Niveau de Référence   </a:t>
            </a:r>
            <a:r>
              <a:rPr lang="fr-FR" sz="800">
                <a:effectLst/>
                <a:ea typeface="Calibri" panose="020F0502020204030204" pitchFamily="34" charset="0"/>
              </a:rPr>
              <a:t>en cours de vie, et des seuils de 80% et 50% de son Niveau de Référence à la date de constatation finale</a:t>
            </a:r>
            <a:r>
              <a:rPr lang="fr-FR" sz="800" baseline="30000">
                <a:effectLst/>
                <a:ea typeface="Calibri" panose="020F0502020204030204" pitchFamily="34" charset="0"/>
              </a:rPr>
              <a:t>(1</a:t>
            </a:r>
            <a:r>
              <a:rPr lang="fr-FR" sz="800" b="1" baseline="30000">
                <a:effectLst/>
                <a:ea typeface="Calibri" panose="020F0502020204030204" pitchFamily="34" charset="0"/>
              </a:rPr>
              <a:t>)</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TotalTime>
  <Words>10232</Words>
  <Application>Microsoft Office PowerPoint</Application>
  <PresentationFormat>Personnalisé</PresentationFormat>
  <Paragraphs>382</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5</cp:revision>
  <cp:lastPrinted>2022-05-04T09:56:42Z</cp:lastPrinted>
  <dcterms:created xsi:type="dcterms:W3CDTF">2017-02-21T09:03:05Z</dcterms:created>
  <dcterms:modified xsi:type="dcterms:W3CDTF">2022-05-25T08:34:02Z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