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91" r:id="rId7"/>
    <p:sldId id="292" r:id="rId9"/>
    <p:sldId id="293" r:id="rId10"/>
    <p:sldId id="294" r:id="rId12"/>
    <p:sldId id="295" r:id="rId14"/>
    <p:sldId id="288" r:id="rId15"/>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F5CBAA-8B19-4E30-AE3F-FD654036B3A2}" v="8413" dt="2022-05-24T11:56:11.792"/>
    <p1510:client id="{A5289BD9-B288-479C-9C53-1CB8B081C19E}" v="353" dt="2022-05-24T12:00:12.56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00" d="100"/>
          <a:sy n="200" d="100"/>
        </p:scale>
        <p:origin x="-130" y="-5515"/>
      </p:cViewPr>
      <p:guideLst>
        <p:guide orient="horz" pos="3367"/>
        <p:guide pos="2381"/>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2" Type="http://schemas.openxmlformats.org/officeDocument/2006/relationships/slide" Target="slides/slide8.xml"/><Relationship Id="rId14" Type="http://schemas.openxmlformats.org/officeDocument/2006/relationships/slide" Target="slides/slide10.xml"/><Relationship Id="rId15" Type="http://schemas.openxmlformats.org/officeDocument/2006/relationships/slide" Target="slides/slide11.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6/11/relationships/changesInfo" Target="changesInfos/changesInfo1.xml"/><Relationship Id="rId27"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7" Type="http://schemas.openxmlformats.org/officeDocument/2006/relationships/slide" Target="slides/slide3.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lly PILLER" userId="e1c1cba4-6299-482b-91e7-ffd34a654594" providerId="ADAL" clId="{A5289BD9-B288-479C-9C53-1CB8B081C19E}"/>
    <pc:docChg chg="undo custSel modSld">
      <pc:chgData name="Wally PILLER" userId="e1c1cba4-6299-482b-91e7-ffd34a654594" providerId="ADAL" clId="{A5289BD9-B288-479C-9C53-1CB8B081C19E}" dt="2022-05-24T12:00:12.559" v="403"/>
      <pc:docMkLst>
        <pc:docMk/>
      </pc:docMkLst>
      <pc:sldChg chg="modSp mod">
        <pc:chgData name="Wally PILLER" userId="e1c1cba4-6299-482b-91e7-ffd34a654594" providerId="ADAL" clId="{A5289BD9-B288-479C-9C53-1CB8B081C19E}" dt="2022-05-24T09:22:26.076" v="177"/>
        <pc:sldMkLst>
          <pc:docMk/>
          <pc:sldMk cId="279835308" sldId="283"/>
        </pc:sldMkLst>
        <pc:spChg chg="mod">
          <ac:chgData name="Wally PILLER" userId="e1c1cba4-6299-482b-91e7-ffd34a654594" providerId="ADAL" clId="{A5289BD9-B288-479C-9C53-1CB8B081C19E}" dt="2022-05-24T09:22:26.076" v="177"/>
          <ac:spMkLst>
            <pc:docMk/>
            <pc:sldMk cId="279835308" sldId="283"/>
            <ac:spMk id="12" creationId="{6D78390A-2262-4712-95F9-8DE5399A1291}"/>
          </ac:spMkLst>
        </pc:spChg>
        <pc:spChg chg="mod">
          <ac:chgData name="Wally PILLER" userId="e1c1cba4-6299-482b-91e7-ffd34a654594" providerId="ADAL" clId="{A5289BD9-B288-479C-9C53-1CB8B081C19E}" dt="2022-05-24T09:17:02.055" v="145" actId="20577"/>
          <ac:spMkLst>
            <pc:docMk/>
            <pc:sldMk cId="279835308" sldId="283"/>
            <ac:spMk id="18" creationId="{CFFC8B5E-6E2E-4EB2-BF37-16231C4C9B24}"/>
          </ac:spMkLst>
        </pc:spChg>
        <pc:spChg chg="mod">
          <ac:chgData name="Wally PILLER" userId="e1c1cba4-6299-482b-91e7-ffd34a654594" providerId="ADAL" clId="{A5289BD9-B288-479C-9C53-1CB8B081C19E}" dt="2022-05-24T09:15:17.608" v="129" actId="20577"/>
          <ac:spMkLst>
            <pc:docMk/>
            <pc:sldMk cId="279835308" sldId="283"/>
            <ac:spMk id="19" creationId="{31D75E17-6DBF-43D8-8176-54D6EA820E0A}"/>
          </ac:spMkLst>
        </pc:spChg>
      </pc:sldChg>
      <pc:sldChg chg="modSp">
        <pc:chgData name="Wally PILLER" userId="e1c1cba4-6299-482b-91e7-ffd34a654594" providerId="ADAL" clId="{A5289BD9-B288-479C-9C53-1CB8B081C19E}" dt="2022-05-24T12:00:12.559" v="403"/>
        <pc:sldMkLst>
          <pc:docMk/>
          <pc:sldMk cId="713649784" sldId="289"/>
        </pc:sldMkLst>
        <pc:graphicFrameChg chg="mod">
          <ac:chgData name="Wally PILLER" userId="e1c1cba4-6299-482b-91e7-ffd34a654594" providerId="ADAL" clId="{A5289BD9-B288-479C-9C53-1CB8B081C19E}" dt="2022-05-24T12:00:12.559" v="403"/>
          <ac:graphicFrameMkLst>
            <pc:docMk/>
            <pc:sldMk cId="713649784" sldId="289"/>
            <ac:graphicFrameMk id="4" creationId="{D75964C9-9893-4B10-B127-424F0758DE3D}"/>
          </ac:graphicFrameMkLst>
        </pc:graphicFrameChg>
      </pc:sldChg>
      <pc:sldChg chg="modSp mod">
        <pc:chgData name="Wally PILLER" userId="e1c1cba4-6299-482b-91e7-ffd34a654594" providerId="ADAL" clId="{A5289BD9-B288-479C-9C53-1CB8B081C19E}" dt="2022-05-24T09:39:58.219" v="250"/>
        <pc:sldMkLst>
          <pc:docMk/>
          <pc:sldMk cId="3215453978" sldId="292"/>
        </pc:sldMkLst>
        <pc:spChg chg="mod">
          <ac:chgData name="Wally PILLER" userId="e1c1cba4-6299-482b-91e7-ffd34a654594" providerId="ADAL" clId="{A5289BD9-B288-479C-9C53-1CB8B081C19E}" dt="2022-05-24T09:39:58.219" v="250"/>
          <ac:spMkLst>
            <pc:docMk/>
            <pc:sldMk cId="3215453978" sldId="292"/>
            <ac:spMk id="5" creationId="{E7F9AAE2-20F9-4949-802A-4850732E6C2B}"/>
          </ac:spMkLst>
        </pc:spChg>
        <pc:spChg chg="mod">
          <ac:chgData name="Wally PILLER" userId="e1c1cba4-6299-482b-91e7-ffd34a654594" providerId="ADAL" clId="{A5289BD9-B288-479C-9C53-1CB8B081C19E}" dt="2022-05-24T09:28:13.803" v="178" actId="20577"/>
          <ac:spMkLst>
            <pc:docMk/>
            <pc:sldMk cId="3215453978" sldId="292"/>
            <ac:spMk id="11" creationId="{6DC45A7B-7BFC-4642-8DD1-B4A6D781A216}"/>
          </ac:spMkLst>
        </pc:spChg>
        <pc:spChg chg="mod">
          <ac:chgData name="Wally PILLER" userId="e1c1cba4-6299-482b-91e7-ffd34a654594" providerId="ADAL" clId="{A5289BD9-B288-479C-9C53-1CB8B081C19E}" dt="2022-05-24T09:32:30.527" v="183" actId="20577"/>
          <ac:spMkLst>
            <pc:docMk/>
            <pc:sldMk cId="3215453978" sldId="292"/>
            <ac:spMk id="22" creationId="{A0759AA1-226B-4F0F-B9DA-DA9B8AA11E05}"/>
          </ac:spMkLst>
        </pc:spChg>
        <pc:spChg chg="mod">
          <ac:chgData name="Wally PILLER" userId="e1c1cba4-6299-482b-91e7-ffd34a654594" providerId="ADAL" clId="{A5289BD9-B288-479C-9C53-1CB8B081C19E}" dt="2022-05-24T09:34:02.927" v="189" actId="20577"/>
          <ac:spMkLst>
            <pc:docMk/>
            <pc:sldMk cId="3215453978" sldId="292"/>
            <ac:spMk id="24" creationId="{8B8AE09C-0D6F-4497-B219-E6C39009F89E}"/>
          </ac:spMkLst>
        </pc:spChg>
        <pc:spChg chg="mod">
          <ac:chgData name="Wally PILLER" userId="e1c1cba4-6299-482b-91e7-ffd34a654594" providerId="ADAL" clId="{A5289BD9-B288-479C-9C53-1CB8B081C19E}" dt="2022-05-24T09:39:01.773" v="249" actId="20577"/>
          <ac:spMkLst>
            <pc:docMk/>
            <pc:sldMk cId="3215453978" sldId="292"/>
            <ac:spMk id="25" creationId="{A471EC61-E0F7-4167-ADB5-4AEBB8678A51}"/>
          </ac:spMkLst>
        </pc:spChg>
      </pc:sldChg>
      <pc:sldChg chg="modSp mod">
        <pc:chgData name="Wally PILLER" userId="e1c1cba4-6299-482b-91e7-ffd34a654594" providerId="ADAL" clId="{A5289BD9-B288-479C-9C53-1CB8B081C19E}" dt="2022-05-24T10:17:08.027" v="316" actId="20577"/>
        <pc:sldMkLst>
          <pc:docMk/>
          <pc:sldMk cId="3692740643" sldId="293"/>
        </pc:sldMkLst>
        <pc:spChg chg="mod">
          <ac:chgData name="Wally PILLER" userId="e1c1cba4-6299-482b-91e7-ffd34a654594" providerId="ADAL" clId="{A5289BD9-B288-479C-9C53-1CB8B081C19E}" dt="2022-05-24T10:08:39.526" v="315" actId="1076"/>
          <ac:spMkLst>
            <pc:docMk/>
            <pc:sldMk cId="3692740643" sldId="293"/>
            <ac:spMk id="5" creationId="{E7F9AAE2-20F9-4949-802A-4850732E6C2B}"/>
          </ac:spMkLst>
        </pc:spChg>
        <pc:spChg chg="mod">
          <ac:chgData name="Wally PILLER" userId="e1c1cba4-6299-482b-91e7-ffd34a654594" providerId="ADAL" clId="{A5289BD9-B288-479C-9C53-1CB8B081C19E}" dt="2022-05-24T10:17:08.027" v="316" actId="20577"/>
          <ac:spMkLst>
            <pc:docMk/>
            <pc:sldMk cId="3692740643" sldId="293"/>
            <ac:spMk id="16" creationId="{BB8A8A7D-F6FF-4F58-AE88-928E127B96F7}"/>
          </ac:spMkLst>
        </pc:spChg>
        <pc:spChg chg="mod">
          <ac:chgData name="Wally PILLER" userId="e1c1cba4-6299-482b-91e7-ffd34a654594" providerId="ADAL" clId="{A5289BD9-B288-479C-9C53-1CB8B081C19E}" dt="2022-05-24T09:48:44.750" v="286" actId="20577"/>
          <ac:spMkLst>
            <pc:docMk/>
            <pc:sldMk cId="3692740643" sldId="293"/>
            <ac:spMk id="28" creationId="{9C5364A0-87B1-4E7B-8AC3-C65529C5A56E}"/>
          </ac:spMkLst>
        </pc:spChg>
      </pc:sldChg>
      <pc:sldChg chg="modSp mod">
        <pc:chgData name="Wally PILLER" userId="e1c1cba4-6299-482b-91e7-ffd34a654594" providerId="ADAL" clId="{A5289BD9-B288-479C-9C53-1CB8B081C19E}" dt="2022-05-24T11:54:25.344" v="402" actId="20577"/>
        <pc:sldMkLst>
          <pc:docMk/>
          <pc:sldMk cId="1551785400" sldId="295"/>
        </pc:sldMkLst>
        <pc:spChg chg="mod">
          <ac:chgData name="Wally PILLER" userId="e1c1cba4-6299-482b-91e7-ffd34a654594" providerId="ADAL" clId="{A5289BD9-B288-479C-9C53-1CB8B081C19E}" dt="2022-05-24T11:54:25.344" v="402" actId="20577"/>
          <ac:spMkLst>
            <pc:docMk/>
            <pc:sldMk cId="1551785400" sldId="295"/>
            <ac:spMk id="5" creationId="{D0ED12C2-7003-44D9-A2FB-4B2BA1F366F5}"/>
          </ac:spMkLst>
        </pc:spChg>
        <pc:spChg chg="mod">
          <ac:chgData name="Wally PILLER" userId="e1c1cba4-6299-482b-91e7-ffd34a654594" providerId="ADAL" clId="{A5289BD9-B288-479C-9C53-1CB8B081C19E}" dt="2022-05-24T10:31:20.512" v="318"/>
          <ac:spMkLst>
            <pc:docMk/>
            <pc:sldMk cId="1551785400" sldId="295"/>
            <ac:spMk id="7" creationId="{D9B4A527-A86B-4756-8775-FA28C4786F3E}"/>
          </ac:spMkLst>
        </pc:spChg>
        <pc:spChg chg="mod">
          <ac:chgData name="Wally PILLER" userId="e1c1cba4-6299-482b-91e7-ffd34a654594" providerId="ADAL" clId="{A5289BD9-B288-479C-9C53-1CB8B081C19E}" dt="2022-05-24T11:53:36.343" v="401" actId="20577"/>
          <ac:spMkLst>
            <pc:docMk/>
            <pc:sldMk cId="1551785400" sldId="295"/>
            <ac:spMk id="41" creationId="{D9808083-2602-4381-B2C0-93B66238FCB8}"/>
          </ac:spMkLst>
        </pc:spChg>
        <pc:spChg chg="mod">
          <ac:chgData name="Wally PILLER" userId="e1c1cba4-6299-482b-91e7-ffd34a654594" providerId="ADAL" clId="{A5289BD9-B288-479C-9C53-1CB8B081C19E}" dt="2022-05-24T11:50:27.751" v="343" actId="20577"/>
          <ac:spMkLst>
            <pc:docMk/>
            <pc:sldMk cId="1551785400" sldId="295"/>
            <ac:spMk id="67" creationId="{54856FA3-20DE-4C1E-8670-977050ABC5CF}"/>
          </ac:spMkLst>
        </pc:spChg>
      </pc:sldChg>
    </pc:docChg>
  </pc:docChgLst>
  <pc:docChgLst>
    <pc:chgData name="Milan Cosson" userId="1b722937-9737-476f-bc2f-00e7be64c106" providerId="ADAL" clId="{1AF5CBAA-8B19-4E30-AE3F-FD654036B3A2}"/>
    <pc:docChg chg="undo custSel modSld">
      <pc:chgData name="Milan Cosson" userId="1b722937-9737-476f-bc2f-00e7be64c106" providerId="ADAL" clId="{1AF5CBAA-8B19-4E30-AE3F-FD654036B3A2}" dt="2022-05-24T11:56:11.792" v="8404" actId="403"/>
      <pc:docMkLst>
        <pc:docMk/>
      </pc:docMkLst>
      <pc:sldChg chg="modSp mod">
        <pc:chgData name="Milan Cosson" userId="1b722937-9737-476f-bc2f-00e7be64c106" providerId="ADAL" clId="{1AF5CBAA-8B19-4E30-AE3F-FD654036B3A2}" dt="2022-05-24T09:10:51.433" v="10" actId="113"/>
        <pc:sldMkLst>
          <pc:docMk/>
          <pc:sldMk cId="279835308" sldId="283"/>
        </pc:sldMkLst>
        <pc:spChg chg="mod">
          <ac:chgData name="Milan Cosson" userId="1b722937-9737-476f-bc2f-00e7be64c106" providerId="ADAL" clId="{1AF5CBAA-8B19-4E30-AE3F-FD654036B3A2}" dt="2022-05-24T09:10:51.433" v="10" actId="113"/>
          <ac:spMkLst>
            <pc:docMk/>
            <pc:sldMk cId="279835308" sldId="283"/>
            <ac:spMk id="18" creationId="{CFFC8B5E-6E2E-4EB2-BF37-16231C4C9B24}"/>
          </ac:spMkLst>
        </pc:spChg>
      </pc:sldChg>
      <pc:sldChg chg="modSp mod">
        <pc:chgData name="Milan Cosson" userId="1b722937-9737-476f-bc2f-00e7be64c106" providerId="ADAL" clId="{1AF5CBAA-8B19-4E30-AE3F-FD654036B3A2}" dt="2022-05-24T10:10:42.402" v="5932" actId="13926"/>
        <pc:sldMkLst>
          <pc:docMk/>
          <pc:sldMk cId="4283008219" sldId="284"/>
        </pc:sldMkLst>
        <pc:spChg chg="mod">
          <ac:chgData name="Milan Cosson" userId="1b722937-9737-476f-bc2f-00e7be64c106" providerId="ADAL" clId="{1AF5CBAA-8B19-4E30-AE3F-FD654036B3A2}" dt="2022-05-24T10:10:42.402" v="5932" actId="13926"/>
          <ac:spMkLst>
            <pc:docMk/>
            <pc:sldMk cId="4283008219" sldId="284"/>
            <ac:spMk id="8" creationId="{38611E08-F7D1-4B39-8F74-B0ABAC8875AC}"/>
          </ac:spMkLst>
        </pc:spChg>
        <pc:spChg chg="mod">
          <ac:chgData name="Milan Cosson" userId="1b722937-9737-476f-bc2f-00e7be64c106" providerId="ADAL" clId="{1AF5CBAA-8B19-4E30-AE3F-FD654036B3A2}" dt="2022-05-24T09:47:50.743" v="2263" actId="20577"/>
          <ac:spMkLst>
            <pc:docMk/>
            <pc:sldMk cId="4283008219" sldId="284"/>
            <ac:spMk id="16" creationId="{E676ECD3-0DEA-491E-887F-9613472B311F}"/>
          </ac:spMkLst>
        </pc:spChg>
      </pc:sldChg>
      <pc:sldChg chg="addSp modSp mod">
        <pc:chgData name="Milan Cosson" userId="1b722937-9737-476f-bc2f-00e7be64c106" providerId="ADAL" clId="{1AF5CBAA-8B19-4E30-AE3F-FD654036B3A2}" dt="2022-05-24T10:15:53.408" v="6016" actId="14100"/>
        <pc:sldMkLst>
          <pc:docMk/>
          <pc:sldMk cId="3725312375" sldId="288"/>
        </pc:sldMkLst>
        <pc:spChg chg="add mod">
          <ac:chgData name="Milan Cosson" userId="1b722937-9737-476f-bc2f-00e7be64c106" providerId="ADAL" clId="{1AF5CBAA-8B19-4E30-AE3F-FD654036B3A2}" dt="2022-05-24T10:15:52.105" v="6015" actId="14100"/>
          <ac:spMkLst>
            <pc:docMk/>
            <pc:sldMk cId="3725312375" sldId="288"/>
            <ac:spMk id="18" creationId="{9B028CA2-B057-FAEF-EFF1-D1F87BC5D8F3}"/>
          </ac:spMkLst>
        </pc:spChg>
        <pc:spChg chg="add mod">
          <ac:chgData name="Milan Cosson" userId="1b722937-9737-476f-bc2f-00e7be64c106" providerId="ADAL" clId="{1AF5CBAA-8B19-4E30-AE3F-FD654036B3A2}" dt="2022-05-24T10:15:53.408" v="6016" actId="14100"/>
          <ac:spMkLst>
            <pc:docMk/>
            <pc:sldMk cId="3725312375" sldId="288"/>
            <ac:spMk id="19" creationId="{F430BCC1-AFEA-9CD5-2109-F2802CCF6A55}"/>
          </ac:spMkLst>
        </pc:spChg>
      </pc:sldChg>
      <pc:sldChg chg="modSp mod">
        <pc:chgData name="Milan Cosson" userId="1b722937-9737-476f-bc2f-00e7be64c106" providerId="ADAL" clId="{1AF5CBAA-8B19-4E30-AE3F-FD654036B3A2}" dt="2022-05-24T10:17:38.597" v="6166" actId="20577"/>
        <pc:sldMkLst>
          <pc:docMk/>
          <pc:sldMk cId="713649784" sldId="289"/>
        </pc:sldMkLst>
        <pc:graphicFrameChg chg="modGraphic">
          <ac:chgData name="Milan Cosson" userId="1b722937-9737-476f-bc2f-00e7be64c106" providerId="ADAL" clId="{1AF5CBAA-8B19-4E30-AE3F-FD654036B3A2}" dt="2022-05-24T10:17:38.597" v="6166" actId="20577"/>
          <ac:graphicFrameMkLst>
            <pc:docMk/>
            <pc:sldMk cId="713649784" sldId="289"/>
            <ac:graphicFrameMk id="4" creationId="{D75964C9-9893-4B10-B127-424F0758DE3D}"/>
          </ac:graphicFrameMkLst>
        </pc:graphicFrameChg>
      </pc:sldChg>
      <pc:sldChg chg="modSp mod">
        <pc:chgData name="Milan Cosson" userId="1b722937-9737-476f-bc2f-00e7be64c106" providerId="ADAL" clId="{1AF5CBAA-8B19-4E30-AE3F-FD654036B3A2}" dt="2022-05-24T10:10:25.409" v="5922" actId="13926"/>
        <pc:sldMkLst>
          <pc:docMk/>
          <pc:sldMk cId="1502825947" sldId="291"/>
        </pc:sldMkLst>
        <pc:spChg chg="mod">
          <ac:chgData name="Milan Cosson" userId="1b722937-9737-476f-bc2f-00e7be64c106" providerId="ADAL" clId="{1AF5CBAA-8B19-4E30-AE3F-FD654036B3A2}" dt="2022-05-24T10:10:25.409" v="5922" actId="13926"/>
          <ac:spMkLst>
            <pc:docMk/>
            <pc:sldMk cId="1502825947" sldId="291"/>
            <ac:spMk id="8" creationId="{38611E08-F7D1-4B39-8F74-B0ABAC8875AC}"/>
          </ac:spMkLst>
        </pc:spChg>
        <pc:spChg chg="mod">
          <ac:chgData name="Milan Cosson" userId="1b722937-9737-476f-bc2f-00e7be64c106" providerId="ADAL" clId="{1AF5CBAA-8B19-4E30-AE3F-FD654036B3A2}" dt="2022-05-24T10:08:37.833" v="5620" actId="13926"/>
          <ac:spMkLst>
            <pc:docMk/>
            <pc:sldMk cId="1502825947" sldId="291"/>
            <ac:spMk id="16" creationId="{E676ECD3-0DEA-491E-887F-9613472B311F}"/>
          </ac:spMkLst>
        </pc:spChg>
      </pc:sldChg>
      <pc:sldChg chg="modSp mod">
        <pc:chgData name="Milan Cosson" userId="1b722937-9737-476f-bc2f-00e7be64c106" providerId="ADAL" clId="{1AF5CBAA-8B19-4E30-AE3F-FD654036B3A2}" dt="2022-05-24T09:37:55.751" v="2063" actId="20577"/>
        <pc:sldMkLst>
          <pc:docMk/>
          <pc:sldMk cId="3215453978" sldId="292"/>
        </pc:sldMkLst>
        <pc:spChg chg="mod">
          <ac:chgData name="Milan Cosson" userId="1b722937-9737-476f-bc2f-00e7be64c106" providerId="ADAL" clId="{1AF5CBAA-8B19-4E30-AE3F-FD654036B3A2}" dt="2022-05-24T09:37:55.751" v="2063" actId="20577"/>
          <ac:spMkLst>
            <pc:docMk/>
            <pc:sldMk cId="3215453978" sldId="292"/>
            <ac:spMk id="25" creationId="{A471EC61-E0F7-4167-ADB5-4AEBB8678A51}"/>
          </ac:spMkLst>
        </pc:spChg>
      </pc:sldChg>
      <pc:sldChg chg="delSp modSp mod">
        <pc:chgData name="Milan Cosson" userId="1b722937-9737-476f-bc2f-00e7be64c106" providerId="ADAL" clId="{1AF5CBAA-8B19-4E30-AE3F-FD654036B3A2}" dt="2022-05-24T10:09:49.977" v="5916" actId="20577"/>
        <pc:sldMkLst>
          <pc:docMk/>
          <pc:sldMk cId="2416999927" sldId="294"/>
        </pc:sldMkLst>
        <pc:spChg chg="del">
          <ac:chgData name="Milan Cosson" userId="1b722937-9737-476f-bc2f-00e7be64c106" providerId="ADAL" clId="{1AF5CBAA-8B19-4E30-AE3F-FD654036B3A2}" dt="2022-05-24T10:00:50.270" v="3603" actId="478"/>
          <ac:spMkLst>
            <pc:docMk/>
            <pc:sldMk cId="2416999927" sldId="294"/>
            <ac:spMk id="7" creationId="{11CD4052-900D-4194-A69C-0AF1ADBF03E1}"/>
          </ac:spMkLst>
        </pc:spChg>
        <pc:spChg chg="del">
          <ac:chgData name="Milan Cosson" userId="1b722937-9737-476f-bc2f-00e7be64c106" providerId="ADAL" clId="{1AF5CBAA-8B19-4E30-AE3F-FD654036B3A2}" dt="2022-05-24T10:00:50.270" v="3603" actId="478"/>
          <ac:spMkLst>
            <pc:docMk/>
            <pc:sldMk cId="2416999927" sldId="294"/>
            <ac:spMk id="8" creationId="{C768572F-300B-4C49-A926-4F8F54816CFD}"/>
          </ac:spMkLst>
        </pc:spChg>
        <pc:spChg chg="del">
          <ac:chgData name="Milan Cosson" userId="1b722937-9737-476f-bc2f-00e7be64c106" providerId="ADAL" clId="{1AF5CBAA-8B19-4E30-AE3F-FD654036B3A2}" dt="2022-05-24T10:00:50.270" v="3603" actId="478"/>
          <ac:spMkLst>
            <pc:docMk/>
            <pc:sldMk cId="2416999927" sldId="294"/>
            <ac:spMk id="9" creationId="{A55E763B-8611-4526-B7E2-84EB19435569}"/>
          </ac:spMkLst>
        </pc:spChg>
        <pc:spChg chg="mod">
          <ac:chgData name="Milan Cosson" userId="1b722937-9737-476f-bc2f-00e7be64c106" providerId="ADAL" clId="{1AF5CBAA-8B19-4E30-AE3F-FD654036B3A2}" dt="2022-05-24T10:09:49.977" v="5916" actId="20577"/>
          <ac:spMkLst>
            <pc:docMk/>
            <pc:sldMk cId="2416999927" sldId="294"/>
            <ac:spMk id="11" creationId="{FED2574D-6984-4E56-B512-D9093DAE028A}"/>
          </ac:spMkLst>
        </pc:spChg>
      </pc:sldChg>
      <pc:sldChg chg="addSp modSp mod">
        <pc:chgData name="Milan Cosson" userId="1b722937-9737-476f-bc2f-00e7be64c106" providerId="ADAL" clId="{1AF5CBAA-8B19-4E30-AE3F-FD654036B3A2}" dt="2022-05-24T10:13:52.366" v="5980" actId="1076"/>
        <pc:sldMkLst>
          <pc:docMk/>
          <pc:sldMk cId="1551785400" sldId="295"/>
        </pc:sldMkLst>
        <pc:spChg chg="add mod">
          <ac:chgData name="Milan Cosson" userId="1b722937-9737-476f-bc2f-00e7be64c106" providerId="ADAL" clId="{1AF5CBAA-8B19-4E30-AE3F-FD654036B3A2}" dt="2022-05-24T10:13:52.366" v="5980" actId="1076"/>
          <ac:spMkLst>
            <pc:docMk/>
            <pc:sldMk cId="1551785400" sldId="295"/>
            <ac:spMk id="3" creationId="{D652E3E6-A9EC-9841-2DE3-2DD070B4FB32}"/>
          </ac:spMkLst>
        </pc:spChg>
        <pc:spChg chg="mod">
          <ac:chgData name="Milan Cosson" userId="1b722937-9737-476f-bc2f-00e7be64c106" providerId="ADAL" clId="{1AF5CBAA-8B19-4E30-AE3F-FD654036B3A2}" dt="2022-05-24T10:13:49.275" v="5979" actId="20577"/>
          <ac:spMkLst>
            <pc:docMk/>
            <pc:sldMk cId="1551785400" sldId="295"/>
            <ac:spMk id="11" creationId="{62E64A7A-B241-457F-85AF-644F9663089B}"/>
          </ac:spMkLst>
        </pc:spChg>
      </pc:sldChg>
      <pc:sldChg chg="modSp mod">
        <pc:chgData name="Milan Cosson" userId="1b722937-9737-476f-bc2f-00e7be64c106" providerId="ADAL" clId="{1AF5CBAA-8B19-4E30-AE3F-FD654036B3A2}" dt="2022-05-24T11:56:11.792" v="8404" actId="403"/>
        <pc:sldMkLst>
          <pc:docMk/>
          <pc:sldMk cId="3358940979" sldId="296"/>
        </pc:sldMkLst>
        <pc:spChg chg="mod">
          <ac:chgData name="Milan Cosson" userId="1b722937-9737-476f-bc2f-00e7be64c106" providerId="ADAL" clId="{1AF5CBAA-8B19-4E30-AE3F-FD654036B3A2}" dt="2022-05-24T11:56:11.792" v="8404" actId="403"/>
          <ac:spMkLst>
            <pc:docMk/>
            <pc:sldMk cId="3358940979" sldId="296"/>
            <ac:spMk id="5" creationId="{45E1DCC2-11CD-41F7-969A-E4566F5B1573}"/>
          </ac:spMkLst>
        </pc:spChg>
        <pc:graphicFrameChg chg="mod modGraphic">
          <ac:chgData name="Milan Cosson" userId="1b722937-9737-476f-bc2f-00e7be64c106" providerId="ADAL" clId="{1AF5CBAA-8B19-4E30-AE3F-FD654036B3A2}" dt="2022-05-24T11:54:58.575" v="8317" actId="20577"/>
          <ac:graphicFrameMkLst>
            <pc:docMk/>
            <pc:sldMk cId="3358940979" sldId="296"/>
            <ac:graphicFrameMk id="9" creationId="{CDF24725-4E16-F687-E839-9CDE396BAF0D}"/>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25/05/2022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25/05/2022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rivative.credit-suisse.com/countryselect/f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a:solidFill>
                  <a:srgbClr val="B9A049"/>
                </a:solidFill>
                <a:latin typeface="Futura PT" panose="020B0902020204020203" pitchFamily="34" charset="0"/>
              </a:rPr>
              <a:t>Titres de créance </a:t>
            </a:r>
            <a:r>
              <a:rPr lang="fr-FR" sz="800" b="1" cap="none"/>
              <a:t>de droit français présentant un risque de perte en capital partielle ou totale en cours de vie</a:t>
            </a:r>
            <a:r>
              <a:rPr lang="fr-FR" sz="800" b="1" cap="none" baseline="30000"/>
              <a:t>⁽¹⁾</a:t>
            </a:r>
            <a:r>
              <a:rPr lang="fr-FR" sz="800" b="1" cap="none"/>
              <a:t> et à l’échéance</a:t>
            </a:r>
            <a:r>
              <a:rPr lang="fr-FR" sz="800" baseline="30000">
                <a:solidFill>
                  <a:schemeClr val="tx2"/>
                </a:solidFill>
              </a:rPr>
              <a:t> </a:t>
            </a:r>
            <a:r>
              <a:rPr lang="fr-FR" sz="800" b="1" baseline="30000">
                <a:solidFill>
                  <a:schemeClr val="tx2"/>
                </a:solidFill>
              </a:rPr>
              <a:t>⁽¹⁾</a:t>
            </a:r>
            <a:r>
              <a:rPr lang="fr-FR" sz="800" b="1" cap="none">
                <a:solidFill>
                  <a:schemeClr val="tx2"/>
                </a:solidFill>
                <a:latin typeface="Proxima Nova Rg" panose="02000506030000020004" pitchFamily="2" charset="0"/>
              </a:rPr>
              <a:t> .</a:t>
            </a:r>
            <a:endParaRPr lang="fr-FR" sz="800" b="1" cap="none">
              <a:highlight>
                <a:srgbClr val="FFFF00"/>
              </a:highlight>
            </a:endParaRPr>
          </a:p>
          <a:p>
            <a:pPr marL="171450" indent="-171450" algn="just">
              <a:buClr>
                <a:srgbClr val="000000"/>
              </a:buClr>
              <a:buSzPct val="120000"/>
              <a:buFont typeface="Wingdings" panose="05000000000000000000" pitchFamily="2" charset="2"/>
              <a:buChar char="§"/>
            </a:pPr>
            <a:r>
              <a:rPr lang="fr-FR" sz="800" b="1">
                <a:solidFill>
                  <a:srgbClr val="B9A049"/>
                </a:solidFill>
                <a:latin typeface="Futura PT" panose="020B0902020204020203" pitchFamily="34" charset="0"/>
              </a:rPr>
              <a:t>Période de commercialisation : </a:t>
            </a:r>
            <a:r>
              <a:rPr lang="fr-FR" sz="800" b="1" cap="none"/>
              <a:t>du 22 mars 2022 au 17 juin 2022 (inclus). </a:t>
            </a:r>
            <a:r>
              <a:rPr lang="fr-FR" sz="800" cap="none">
                <a:solidFill>
                  <a:schemeClr val="tx2"/>
                </a:solidFill>
                <a:latin typeface="Proxima Nova Rg" panose="02000506030000020004" pitchFamily="2" charset="0"/>
              </a:rPr>
              <a:t>Durant cette période, le prix d’offre sera fixé à 100% de la valeur nominale. L’Emetteur se réserve le droit de mettre fin à l’offre de manière anticipée à tout moment. Tout Titre non vendu fera l’objet d’une annulation à l’issue de la Période d’Offre ou sera conservé en inventaire.</a:t>
            </a:r>
            <a:endParaRPr lang="fr-FR" sz="800" cap="none"/>
          </a:p>
          <a:p>
            <a:pPr marL="171450" indent="-171450" algn="just">
              <a:spcBef>
                <a:spcPts val="1200"/>
              </a:spcBef>
              <a:buClr>
                <a:srgbClr val="1C1C1C"/>
              </a:buClr>
              <a:buSzPct val="100000"/>
              <a:buFont typeface="Wingdings" panose="05000000000000000000" pitchFamily="2" charset="2"/>
              <a:buChar char="§"/>
            </a:pPr>
            <a:r>
              <a:rPr lang="fr-FR" sz="800" b="1">
                <a:solidFill>
                  <a:srgbClr val="B9A049"/>
                </a:solidFill>
                <a:latin typeface="Futura PT" panose="020B0902020204020203" pitchFamily="34" charset="0"/>
              </a:rPr>
              <a:t>Durée d’investissement conseillée : </a:t>
            </a:r>
            <a:r>
              <a:rPr lang="fr-FR" sz="800" b="1"/>
              <a:t>10 ans</a:t>
            </a:r>
            <a:r>
              <a:rPr lang="fr-FR" sz="800" b="1">
                <a:solidFill>
                  <a:srgbClr val="B9A049"/>
                </a:solidFill>
              </a:rPr>
              <a:t> </a:t>
            </a:r>
            <a:r>
              <a:rPr lang="fr-FR" sz="800" cap="none">
                <a:solidFill>
                  <a:schemeClr val="tx2"/>
                </a:solidFill>
              </a:rPr>
              <a:t>(hors remboursement anticipé automatique). </a:t>
            </a:r>
          </a:p>
          <a:p>
            <a:pPr marL="171450" lvl="1" indent="-171450" algn="just">
              <a:buFont typeface="Proxima Nova Rg" panose="02000506030000020004" pitchFamily="2" charset="0"/>
              <a:buChar char=" "/>
            </a:pPr>
            <a:r>
              <a:rPr lang="fr-FR" sz="800" i="1" cap="none">
                <a:solidFill>
                  <a:schemeClr val="tx2"/>
                </a:solidFill>
              </a:rPr>
              <a:t>En cas de revente avant la date de remboursement final ou anticipé, </a:t>
            </a:r>
            <a:r>
              <a:rPr lang="fr-FR" sz="800" b="1" i="1" cap="none">
                <a:solidFill>
                  <a:schemeClr val="tx2"/>
                </a:solidFill>
              </a:rPr>
              <a:t>l’investisseur prend un risque de perte en capital non mesurable à priori</a:t>
            </a:r>
            <a:r>
              <a:rPr lang="fr-FR" sz="800" i="1" cap="none">
                <a:solidFill>
                  <a:schemeClr val="tx2"/>
                </a:solidFill>
              </a:rPr>
              <a:t>.</a:t>
            </a:r>
            <a:r>
              <a:rPr lang="fr-FR" sz="800" i="1" cap="none"/>
              <a:t>.</a:t>
            </a:r>
            <a:endParaRPr lang="fr-FR" sz="800" cap="none"/>
          </a:p>
          <a:p>
            <a:pPr marL="171450" indent="-171450" algn="just">
              <a:buClr>
                <a:srgbClr val="000000"/>
              </a:buClr>
              <a:buSzPct val="120000"/>
              <a:buFont typeface="Wingdings" panose="05000000000000000000" pitchFamily="2" charset="2"/>
              <a:buChar char="§"/>
            </a:pPr>
            <a:r>
              <a:rPr lang="fr-FR" sz="800" b="1">
                <a:solidFill>
                  <a:srgbClr val="B9A049"/>
                </a:solidFill>
                <a:latin typeface="Futura PT" panose="020B0902020204020203" pitchFamily="34" charset="0"/>
              </a:rPr>
              <a:t>Produit de placement risqué </a:t>
            </a:r>
            <a:r>
              <a:rPr lang="fr-FR" sz="800" b="1" cap="none"/>
              <a:t>alternatif à un investissement dynamique risqué de type action.</a:t>
            </a:r>
            <a:endParaRPr lang="fr-FR" sz="800" cap="none"/>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000548"/>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a:solidFill>
                  <a:srgbClr val="B9A049"/>
                </a:solidFill>
                <a:latin typeface="Futura PT" panose="020B0902020204020203" pitchFamily="34" charset="0"/>
              </a:rPr>
              <a:t>Cadre d’investissement : </a:t>
            </a:r>
            <a:r>
              <a:rPr lang="fr-FR" sz="800" cap="none">
                <a:solidFill>
                  <a:schemeClr val="tx2"/>
                </a:solidFill>
                <a:latin typeface="Proxima Nova Rg" panose="02000506030000020004" pitchFamily="2" charset="0"/>
              </a:rPr>
              <a:t>Comptes-titres, contrats d’assurance vie et de capitalisation</a:t>
            </a:r>
            <a:r>
              <a:rPr lang="fr-FR" sz="800" cap="none" baseline="30000">
                <a:solidFill>
                  <a:schemeClr val="tx2"/>
                </a:solidFill>
                <a:latin typeface="Proxima Nova Rg" panose="02000506030000020004" pitchFamily="2" charset="0"/>
              </a:rPr>
              <a:t>⁽²⁾</a:t>
            </a:r>
            <a:r>
              <a:rPr lang="fr-FR" sz="800" cap="none">
                <a:solidFill>
                  <a:schemeClr val="tx2"/>
                </a:solidFill>
                <a:latin typeface="Proxima Nova Rg" panose="02000506030000020004" pitchFamily="2" charset="0"/>
              </a:rPr>
              <a:t>.</a:t>
            </a:r>
            <a:endParaRPr lang="fr-FR" sz="800" b="1" cap="all">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a:solidFill>
                  <a:srgbClr val="B9A049"/>
                </a:solidFill>
                <a:latin typeface="Futura PT" panose="020B0902020204020203" pitchFamily="34" charset="0"/>
              </a:rPr>
              <a:t>ISIN : </a:t>
            </a:r>
            <a:r>
              <a:rPr lang="fr-FR" sz="800" cap="none">
                <a:latin typeface="Proxima Nova Rg" panose="02000506030000020004" pitchFamily="2" charset="0"/>
              </a:rPr>
              <a:t>FRSG00012JW0</a:t>
            </a:r>
          </a:p>
          <a:p>
            <a:pPr marL="171450" indent="-171450" algn="just">
              <a:buClr>
                <a:srgbClr val="000000"/>
              </a:buClr>
              <a:buSzPct val="100000"/>
              <a:buFont typeface="Wingdings" panose="05000000000000000000" pitchFamily="2" charset="2"/>
              <a:buChar char="§"/>
            </a:pPr>
            <a:endParaRPr lang="fr-FR" sz="800" b="1">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a:solidFill>
                  <a:srgbClr val="B9A049"/>
                </a:solidFill>
                <a:latin typeface="Futura PT" panose="020B0902020204020203" pitchFamily="34" charset="0"/>
              </a:rPr>
              <a:t>Produit émis par </a:t>
            </a:r>
            <a:r>
              <a:rPr lang="en-US" sz="800" b="1" cap="all">
                <a:solidFill>
                  <a:srgbClr val="B9A049"/>
                </a:solidFill>
                <a:latin typeface="Futura PT" panose="020B0902020204020203" pitchFamily="34" charset="0"/>
              </a:rPr>
              <a:t>credit Suisse ag</a:t>
            </a:r>
            <a:r>
              <a:rPr lang="fr-FR" sz="800" b="1" baseline="30000">
                <a:solidFill>
                  <a:srgbClr val="B9A049"/>
                </a:solidFill>
                <a:latin typeface="Futura PT" panose="020B0902020204020203" pitchFamily="34" charset="0"/>
              </a:rPr>
              <a:t>(3)</a:t>
            </a:r>
            <a:r>
              <a:rPr lang="fr-FR" sz="800" b="1" cap="all">
                <a:solidFill>
                  <a:srgbClr val="B9A049"/>
                </a:solidFill>
                <a:latin typeface="Futura PT" panose="020B0902020204020203" pitchFamily="34" charset="0"/>
              </a:rPr>
              <a:t>, agissant par l’intermédiaire de sa succursale de Londres. </a:t>
            </a:r>
            <a:r>
              <a:rPr lang="fr-FR" sz="800" cap="none">
                <a:solidFill>
                  <a:schemeClr val="tx2"/>
                </a:solidFill>
                <a:latin typeface="Proxima Nova Rg" panose="02000506030000020004" pitchFamily="2" charset="0"/>
              </a:rPr>
              <a:t>L’investisseur est soumis au risque de défaut de paiement, de faillite et de mise en résolution de l’Émetteur.</a:t>
            </a:r>
          </a:p>
          <a:p>
            <a:pPr marL="171450" indent="-171450" algn="just">
              <a:buClr>
                <a:srgbClr val="000000"/>
              </a:buClr>
              <a:buSzPct val="100000"/>
              <a:buFont typeface="Wingdings" panose="05000000000000000000" pitchFamily="2" charset="2"/>
              <a:buChar char="§"/>
            </a:pPr>
            <a:endParaRPr lang="fr-FR" sz="800" cap="none">
              <a:solidFill>
                <a:schemeClr val="tx2"/>
              </a:solidFill>
              <a:latin typeface="Proxima Nova Rg" panose="02000506030000020004" pitchFamily="2" charset="0"/>
            </a:endParaRPr>
          </a:p>
          <a:p>
            <a:pPr marL="171450" indent="-171450" algn="just">
              <a:buClr>
                <a:srgbClr val="000000"/>
              </a:buClr>
              <a:buSzPct val="100000"/>
              <a:buFont typeface="Wingdings" panose="05000000000000000000" pitchFamily="2" charset="2"/>
              <a:buChar char="§"/>
            </a:pPr>
            <a:r>
              <a:rPr lang="fr-FR" sz="800" cap="none">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L’Emetteur ne s’engage pas sur l’éligibilité des titres dans les contrats d’assurance vie. La détermination de cette éligibilité est du ressort de l’assureur.</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a:solidFill>
                  <a:srgbClr val="000000"/>
                </a:solidFill>
                <a:latin typeface="Futura PT" panose="020B0902020204020203" pitchFamily="34" charset="0"/>
              </a:rPr>
              <a:t>INFLUENCE ACTIONS FRANCE JUIN 2027</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800219"/>
          </a:xfrm>
          <a:prstGeom prst="rect">
            <a:avLst/>
          </a:prstGeom>
          <a:noFill/>
          <a:ln w="9525">
            <a:noFill/>
            <a:miter lim="800000"/>
            <a:headEnd/>
            <a:tailEnd/>
          </a:ln>
        </p:spPr>
        <p:txBody>
          <a:bodyPr wrap="square" lIns="0" tIns="0" rIns="0" bIns="0">
            <a:spAutoFit/>
          </a:bodyPr>
          <a:lstStyle/>
          <a:p>
            <a:pPr marL="228600" indent="-228600" algn="just" defTabSz="914400">
              <a:buAutoNum type="arabicParenBoth"/>
            </a:pPr>
            <a:r>
              <a:rPr lang="fr-FR" sz="650">
                <a:solidFill>
                  <a:schemeClr val="tx2"/>
                </a:solidFill>
                <a:latin typeface="Proxima Nova Rg" panose="02000506030000020004" pitchFamily="2" charset="0"/>
              </a:rPr>
              <a:t>L’investisseur prend un risque de perte en capital non mesurable a priori si les titres de créance sont revendus avant la date d’échéance ou de remboursement anticipé automatique. L’investisseur supporte le risque de défaut de paiement, de mise en résolution et de faillite de l’Émetteur. Pour les autres risques de perte en capital, voir pages suivantes. </a:t>
            </a:r>
          </a:p>
          <a:p>
            <a:pPr marL="228600" indent="-228600" algn="just" defTabSz="914400">
              <a:buAutoNum type="arabicParenBoth"/>
            </a:pPr>
            <a:r>
              <a:rPr lang="fr-FR" sz="650">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L'émetteur ne s'engage pas sur l'éligibilité des titres dans des contrats d'assurance vie. La détermination de cette éligibilité est du ressort de l'assureur. L’Emetteur ne s’engage pas sur l’éligibilité des Titres dans des contrat d’assurance-vie. La détermination de cette éligibilité est exclusivement du ressort de l’assureur. </a:t>
            </a:r>
          </a:p>
          <a:p>
            <a:pPr marL="228600" indent="-228600" algn="just" defTabSz="914400">
              <a:buAutoNum type="arabicParenBoth"/>
            </a:pPr>
            <a:r>
              <a:rPr lang="fr-FR" sz="650">
                <a:solidFill>
                  <a:srgbClr val="04202E"/>
                </a:solidFill>
                <a:latin typeface="Proxima Nova Rg" panose="02000506030000020004" pitchFamily="2" charset="0"/>
              </a:rPr>
              <a:t>Crédit Suisse AG : </a:t>
            </a:r>
            <a:r>
              <a:rPr lang="en-US" sz="650">
                <a:solidFill>
                  <a:srgbClr val="04202E"/>
                </a:solidFill>
                <a:latin typeface="Proxima Nova Rg" panose="02000506030000020004" pitchFamily="2" charset="0"/>
              </a:rPr>
              <a:t>Moody’s A1 / Standard &amp; Poor’s A+ / Fitch A</a:t>
            </a:r>
            <a:r>
              <a:rPr lang="fr-FR" sz="650">
                <a:solidFill>
                  <a:srgbClr val="04202E"/>
                </a:solidFill>
                <a:latin typeface="Proxima Nova Rg" panose="02000506030000020004" pitchFamily="2" charset="0"/>
              </a:rPr>
              <a:t>. Notations en vigueur au moment de la rédaction de la présente brochure le </a:t>
            </a:r>
            <a:r>
              <a:rPr lang="fr-FR" sz="650">
                <a:solidFill>
                  <a:schemeClr val="tx2"/>
                </a:solidFill>
                <a:latin typeface="Proxima Nova Rg" panose="02000506030000020004" pitchFamily="2" charset="0"/>
              </a:rPr>
              <a:t>24 juin 2022. Ces notations peuvent être révisées à tout moment et ne sont pas une garantie de solvabilité de l’Émetteur. Elle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0" lvl="1" algn="just"/>
            <a:r>
              <a:rPr lang="fr-FR" sz="650" baseline="30000">
                <a:solidFill>
                  <a:schemeClr val="tx2"/>
                </a:solidFill>
                <a:latin typeface="+mn-lt"/>
              </a:rPr>
              <a:t>⁽¹⁾</a:t>
            </a:r>
            <a:r>
              <a:rPr lang="fr-FR" sz="650">
                <a:solidFill>
                  <a:schemeClr val="tx2"/>
                </a:solidFill>
                <a:latin typeface="+mn-lt"/>
              </a:rPr>
              <a:t> Veuillez vous référer au tableau récapitulant les principales caractéristiques financières en page 8 pour le détail des dates. </a:t>
            </a:r>
          </a:p>
          <a:p>
            <a:pPr marL="0" lvl="1" algn="just"/>
            <a:r>
              <a:rPr lang="fr-FR" sz="650" baseline="30000">
                <a:solidFill>
                  <a:schemeClr val="tx2"/>
                </a:solidFill>
                <a:latin typeface="+mn-lt"/>
              </a:rPr>
              <a:t>⁽²⁾</a:t>
            </a:r>
            <a:r>
              <a:rPr lang="fr-FR" sz="65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17/06/2022 jusqu’à la date de remboursement anticipé automatique éventuel</a:t>
            </a:r>
            <a:r>
              <a:rPr lang="fr-FR" sz="650" baseline="30000">
                <a:solidFill>
                  <a:schemeClr val="tx2"/>
                </a:solidFill>
                <a:latin typeface="+mn-lt"/>
              </a:rPr>
              <a:t>⁽¹⁾</a:t>
            </a:r>
            <a:r>
              <a:rPr lang="fr-FR" sz="650">
                <a:solidFill>
                  <a:schemeClr val="tx2"/>
                </a:solidFill>
                <a:latin typeface="+mn-lt"/>
              </a:rPr>
              <a:t> ou d’échéance</a:t>
            </a:r>
            <a:r>
              <a:rPr lang="fr-FR" sz="650" baseline="30000">
                <a:solidFill>
                  <a:schemeClr val="tx2"/>
                </a:solidFill>
                <a:latin typeface="+mn-lt"/>
              </a:rPr>
              <a:t>⁽¹⁾</a:t>
            </a:r>
            <a:r>
              <a:rPr lang="fr-FR" sz="65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a:solidFill>
                  <a:srgbClr val="B9A049"/>
                </a:solidFill>
              </a:rPr>
              <a:t>SCÉNARIO DÉFAVORABLE </a:t>
            </a:r>
            <a:r>
              <a:rPr lang="fr-FR" sz="800">
                <a:solidFill>
                  <a:srgbClr val="B9A049"/>
                </a:solidFill>
              </a:rPr>
              <a:t>: À la date de constatation finale</a:t>
            </a:r>
            <a:r>
              <a:rPr lang="fr-FR" sz="800" baseline="30000">
                <a:solidFill>
                  <a:srgbClr val="B9A049"/>
                </a:solidFill>
              </a:rPr>
              <a:t>⁽¹⁾</a:t>
            </a:r>
            <a:r>
              <a:rPr lang="fr-FR" sz="800">
                <a:solidFill>
                  <a:srgbClr val="B9A049"/>
                </a:solidFill>
              </a:rPr>
              <a:t>, l’action la moins performante clôture à un cours strictement inférieur à 50% de son Cours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a:latin typeface="+mn-lt"/>
              </a:rPr>
              <a:t>SCÉNARIO MÉDIAN : </a:t>
            </a:r>
            <a:r>
              <a:rPr lang="fr-FR" sz="800" b="0">
                <a:latin typeface="+mn-lt"/>
              </a:rPr>
              <a:t>À la date de constatation finale⁽¹⁾, l’action la moins performante clôture à un cours strictement inférieur à 80% mais supérieur ou égal à 50% de son Cours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a:latin typeface="+mn-lt"/>
              </a:rPr>
              <a:t>SCÉNARIO FAVORABLE AVEC MISE EN ÉVIDENCE DU PLAFONNEMENT DES GAINS : </a:t>
            </a:r>
            <a:r>
              <a:rPr lang="fr-FR" sz="800" b="0">
                <a:latin typeface="+mn-lt"/>
              </a:rPr>
              <a:t>Dès la première date de constatation du mécanisme de remboursement anticipé automatique, l’action la moins performante clôture à un cours supérieur ou égal à la barrière dégressive de remboursement anticipé automatique⁽¹⁾</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a:solidFill>
                  <a:srgbClr val="B9A049"/>
                </a:solidFill>
                <a:latin typeface="+mn-lt"/>
              </a:rPr>
              <a:t>LE RENDEMENT DU PRODUIT « Influence Actions France Juin 2027 » EST TRÈS SENSIBLE À UNE FAIBLE VARIATION DU cours DE l’action la moins performante AUTOUR DES SEUILS DE 50% ET DE 80% DE SON Cours de Référence À LA DATE DE CONSTATATION FINALE</a:t>
            </a:r>
            <a:r>
              <a:rPr lang="fr-FR" sz="800" baseline="30000">
                <a:solidFill>
                  <a:srgbClr val="B9A049"/>
                </a:solidFill>
                <a:latin typeface="+mn-lt"/>
              </a:rPr>
              <a:t>⁽¹⁾</a:t>
            </a:r>
            <a:r>
              <a:rPr lang="fr-FR" sz="80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a:t>À la fin du trimestre 1, à la date de constatation correspondante</a:t>
            </a:r>
            <a:r>
              <a:rPr lang="fr-FR" sz="800" baseline="30000">
                <a:solidFill>
                  <a:schemeClr val="tx2"/>
                </a:solidFill>
                <a:latin typeface="Proxima Nova Rg" panose="02000506030000020004" pitchFamily="2" charset="0"/>
              </a:rPr>
              <a:t>⁽¹⁾</a:t>
            </a:r>
            <a:r>
              <a:rPr lang="fr-FR" sz="800"/>
              <a:t>, l’action la moins performante clôture à un cours strictement supérieur à 80% de son Cours de Référence. Le produit verse donc un coupon de 1,875% au titre du trimestre.</a:t>
            </a:r>
          </a:p>
          <a:p>
            <a:pPr lvl="0" algn="just" defTabSz="1042988" fontAlgn="base">
              <a:spcBef>
                <a:spcPct val="0"/>
              </a:spcBef>
              <a:spcAft>
                <a:spcPct val="0"/>
              </a:spcAft>
            </a:pPr>
            <a:endParaRPr lang="fr-FR" sz="800"/>
          </a:p>
          <a:p>
            <a:pPr lvl="0" algn="just" defTabSz="1042988" fontAlgn="base">
              <a:spcBef>
                <a:spcPct val="0"/>
              </a:spcBef>
              <a:spcAft>
                <a:spcPct val="0"/>
              </a:spcAft>
            </a:pPr>
            <a:r>
              <a:rPr lang="fr-FR" sz="800"/>
              <a:t>À l’issue des trimestres 2 à 39, aux dates de constatation correspondantes</a:t>
            </a:r>
            <a:r>
              <a:rPr lang="fr-FR" sz="800" baseline="30000"/>
              <a:t>⁽¹⁾</a:t>
            </a:r>
            <a:r>
              <a:rPr lang="fr-FR" sz="800"/>
              <a:t>, l’action la moins performante clôture à un cours strictement inférieur à </a:t>
            </a:r>
            <a:r>
              <a:rPr lang="fr-FR" sz="800">
                <a:highlight>
                  <a:srgbClr val="FF00FF"/>
                </a:highlight>
              </a:rPr>
              <a:t>80% de son Cours de Référence </a:t>
            </a:r>
            <a:r>
              <a:rPr lang="fr-FR" sz="800"/>
              <a:t>de </a:t>
            </a:r>
            <a:r>
              <a:rPr lang="fr-FR" sz="800">
                <a:highlight>
                  <a:srgbClr val="FF00FF"/>
                </a:highlight>
              </a:rPr>
              <a:t>Cours de Référence. </a:t>
            </a:r>
            <a:r>
              <a:rPr lang="fr-FR" sz="800"/>
              <a:t>Le mécanisme de remboursement anticipé automatique n’est donc pas activé et le produit ne verse aucun coupon, ils sont mis en mémoire.</a:t>
            </a:r>
          </a:p>
          <a:p>
            <a:pPr lvl="0" algn="just" defTabSz="1042988" fontAlgn="base">
              <a:spcBef>
                <a:spcPct val="0"/>
              </a:spcBef>
              <a:spcAft>
                <a:spcPct val="0"/>
              </a:spcAft>
            </a:pPr>
            <a:endParaRPr lang="fr-FR" sz="800">
              <a:highlight>
                <a:srgbClr val="FFFF00"/>
              </a:highlight>
            </a:endParaRPr>
          </a:p>
          <a:p>
            <a:pPr lvl="0" algn="just" defTabSz="1042988" fontAlgn="base">
              <a:spcBef>
                <a:spcPct val="0"/>
              </a:spcBef>
              <a:spcAft>
                <a:spcPts val="600"/>
              </a:spcAft>
            </a:pPr>
            <a:r>
              <a:rPr lang="fr-FR" sz="800"/>
              <a:t>À la date de constatation finale</a:t>
            </a:r>
            <a:r>
              <a:rPr lang="fr-FR" sz="800" baseline="30000"/>
              <a:t>⁽¹⁾</a:t>
            </a:r>
            <a:r>
              <a:rPr lang="fr-FR" sz="800"/>
              <a:t>, l’action la moins performante clôture à un cours strictement inférieur à 50% de son Cours de Référence (25% dans cet exemple). L’investisseur récupère alors le capital initialement investi diminué de l’intégralité de la baisse enregistrée par l’action la moins performante, soit 25% de son capital initial dans cet exemple.</a:t>
            </a:r>
          </a:p>
          <a:p>
            <a:pPr lvl="0" algn="just" defTabSz="1042988" fontAlgn="base">
              <a:spcBef>
                <a:spcPct val="0"/>
              </a:spcBef>
              <a:spcAft>
                <a:spcPts val="600"/>
              </a:spcAft>
            </a:pPr>
            <a:r>
              <a:rPr lang="fr-FR" sz="800"/>
              <a:t>Ce qui correspond à un Taux de Rendement Annuel net négatif de        </a:t>
            </a:r>
            <a:r>
              <a:rPr lang="fr-FR" sz="800">
                <a:solidFill>
                  <a:srgbClr val="000000"/>
                </a:solidFill>
                <a:highlight>
                  <a:srgbClr val="00FFFF"/>
                </a:highlight>
              </a:rPr>
              <a:t>-13,61%</a:t>
            </a:r>
            <a:r>
              <a:rPr lang="fr-FR" sz="800" baseline="30000"/>
              <a:t>⁽²⁾</a:t>
            </a:r>
            <a:r>
              <a:rPr lang="fr-FR" sz="800"/>
              <a:t>, contre un Taux de Rendement Annuel net négatif de </a:t>
            </a:r>
            <a:r>
              <a:rPr lang="fr-FR" sz="800">
                <a:solidFill>
                  <a:srgbClr val="000000"/>
                </a:solidFill>
                <a:highlight>
                  <a:srgbClr val="00FFFF"/>
                </a:highlight>
              </a:rPr>
              <a:t>-13,78%</a:t>
            </a:r>
            <a:r>
              <a:rPr lang="fr-FR" sz="800" baseline="30000"/>
              <a:t>⁽²⁾</a:t>
            </a:r>
            <a:r>
              <a:rPr lang="fr-FR" sz="800"/>
              <a:t>, pour un investissement direct dans l’action la moins performante</a:t>
            </a:r>
            <a:r>
              <a:rPr lang="fr-FR" sz="800" baseline="30000"/>
              <a:t>(3)</a:t>
            </a:r>
            <a:r>
              <a:rPr lang="fr-FR" sz="80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a:latin typeface="+mn-lt"/>
              </a:rPr>
              <a:t>À l’issue du trimestre 2, à la date de constatation correspondante</a:t>
            </a:r>
            <a:r>
              <a:rPr lang="fr-FR" sz="800" baseline="30000">
                <a:latin typeface="+mn-lt"/>
              </a:rPr>
              <a:t>⁽¹⁾</a:t>
            </a:r>
            <a:r>
              <a:rPr lang="fr-FR" sz="800">
                <a:latin typeface="+mn-lt"/>
              </a:rPr>
              <a:t>, l’action la moins performante clôture à un cours strictement inférieur à la barrière dégressive de remboursement anticipé automatique⁽¹⁾ mais supérieur au seuil de versement du coupon. Le mécanisme de remboursement anticipé automatique n’est donc pas activé mais le produit verse un coupon de 1,875% au titre du trimestre ainsi que le coupon mémorisé au préalable.</a:t>
            </a:r>
          </a:p>
          <a:p>
            <a:pPr lvl="0" defTabSz="1042988" fontAlgn="base">
              <a:spcBef>
                <a:spcPct val="0"/>
              </a:spcBef>
              <a:spcAft>
                <a:spcPct val="0"/>
              </a:spcAft>
            </a:pPr>
            <a:endParaRPr lang="fr-FR" sz="800">
              <a:latin typeface="+mn-lt"/>
            </a:endParaRPr>
          </a:p>
          <a:p>
            <a:pPr lvl="0" defTabSz="1042988" fontAlgn="base">
              <a:spcBef>
                <a:spcPct val="0"/>
              </a:spcBef>
              <a:spcAft>
                <a:spcPts val="600"/>
              </a:spcAft>
            </a:pPr>
            <a:r>
              <a:rPr lang="fr-FR" sz="800">
                <a:latin typeface="+mn-lt"/>
              </a:rPr>
              <a:t>À la date de constatation finale⁽¹⁾, l’action la moins performante clôture à un cours strictement inférieur à 80% de son Cours de Référence (60% dans cet exemple) mais strictement supérieur à 50% de son Cours de Référence. L’investisseur récupère alors l’intégralité de son capital initialement investi.</a:t>
            </a:r>
          </a:p>
          <a:p>
            <a:pPr lvl="0" defTabSz="1042988" fontAlgn="base">
              <a:spcBef>
                <a:spcPct val="0"/>
              </a:spcBef>
              <a:spcAft>
                <a:spcPts val="600"/>
              </a:spcAft>
            </a:pPr>
            <a:r>
              <a:rPr lang="fr-FR" sz="800">
                <a:latin typeface="+mn-lt"/>
              </a:rPr>
              <a:t>Ce qui correspond à un Taux de Rendement Annuel net de </a:t>
            </a:r>
            <a:r>
              <a:rPr lang="fr-FR" sz="800">
                <a:solidFill>
                  <a:srgbClr val="000000"/>
                </a:solidFill>
                <a:highlight>
                  <a:srgbClr val="00FFFF"/>
                </a:highlight>
                <a:latin typeface="+mn-lt"/>
              </a:rPr>
              <a:t>4,72%</a:t>
            </a:r>
            <a:r>
              <a:rPr lang="fr-FR" sz="800" baseline="30000">
                <a:solidFill>
                  <a:srgbClr val="04202E"/>
                </a:solidFill>
                <a:latin typeface="+mn-lt"/>
              </a:rPr>
              <a:t>⁽²⁾</a:t>
            </a:r>
            <a:r>
              <a:rPr lang="fr-FR" sz="800">
                <a:solidFill>
                  <a:srgbClr val="04202E"/>
                </a:solidFill>
                <a:latin typeface="+mn-lt"/>
              </a:rPr>
              <a:t>, </a:t>
            </a:r>
            <a:r>
              <a:rPr lang="fr-FR" sz="800">
                <a:latin typeface="+mn-lt"/>
              </a:rPr>
              <a:t>contre un Taux de Rendement Annuel net de </a:t>
            </a:r>
            <a:r>
              <a:rPr lang="fr-FR" sz="800">
                <a:solidFill>
                  <a:srgbClr val="000000"/>
                </a:solidFill>
                <a:highlight>
                  <a:srgbClr val="00FFFF"/>
                </a:highlight>
                <a:latin typeface="+mn-lt"/>
              </a:rPr>
              <a:t>-5,92%</a:t>
            </a:r>
            <a:r>
              <a:rPr lang="fr-FR" sz="800" baseline="30000">
                <a:latin typeface="+mn-lt"/>
              </a:rPr>
              <a:t>(</a:t>
            </a:r>
            <a:r>
              <a:rPr lang="fr-FR" sz="800" baseline="30000">
                <a:solidFill>
                  <a:srgbClr val="04202E"/>
                </a:solidFill>
                <a:latin typeface="+mn-lt"/>
              </a:rPr>
              <a:t>2)</a:t>
            </a:r>
            <a:r>
              <a:rPr lang="fr-FR" sz="800">
                <a:solidFill>
                  <a:srgbClr val="04202E"/>
                </a:solidFill>
                <a:latin typeface="+mn-lt"/>
              </a:rPr>
              <a:t>, </a:t>
            </a:r>
            <a:r>
              <a:rPr lang="fr-FR" sz="800">
                <a:latin typeface="+mn-lt"/>
              </a:rPr>
              <a:t>pour un investissement direct dans l’action la moins performante</a:t>
            </a:r>
            <a:r>
              <a:rPr lang="fr-FR" sz="800" baseline="30000">
                <a:solidFill>
                  <a:srgbClr val="04202E"/>
                </a:solidFill>
                <a:latin typeface="+mn-lt"/>
              </a:rPr>
              <a:t>(3)</a:t>
            </a:r>
            <a:r>
              <a:rPr lang="fr-FR" sz="800">
                <a:solidFill>
                  <a:srgbClr val="04202E"/>
                </a:solidFill>
                <a:latin typeface="+mn-lt"/>
              </a:rPr>
              <a:t>,</a:t>
            </a:r>
            <a:r>
              <a:rPr lang="fr-FR" sz="800" baseline="30000">
                <a:solidFill>
                  <a:srgbClr val="04202E"/>
                </a:solidFill>
                <a:latin typeface="+mn-lt"/>
              </a:rPr>
              <a:t> </a:t>
            </a:r>
            <a:r>
              <a:rPr lang="fr-FR" sz="800">
                <a:latin typeface="+mn-lt"/>
              </a:rPr>
              <a:t>du fait du </a:t>
            </a:r>
            <a:r>
              <a:rPr lang="fr-FR" sz="800" b="1">
                <a:latin typeface="+mn-lt"/>
              </a:rPr>
              <a:t>mécanisme de remboursement à l’échéance</a:t>
            </a:r>
            <a:r>
              <a:rPr lang="fr-FR" sz="800" b="1" baseline="30000">
                <a:solidFill>
                  <a:srgbClr val="04202E"/>
                </a:solidFill>
                <a:latin typeface="+mn-lt"/>
              </a:rPr>
              <a:t>⁽¹⁾</a:t>
            </a:r>
            <a:r>
              <a:rPr lang="fr-FR" sz="800" b="1">
                <a:latin typeface="+mn-lt"/>
              </a:rPr>
              <a:t> de « Influence Actions France Juin 2027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a:solidFill>
                  <a:schemeClr val="tx2"/>
                </a:solidFill>
              </a:rPr>
              <a:t>Du trimestre 1 au trimestre 3, aux dates de constatation correspondantes</a:t>
            </a:r>
            <a:r>
              <a:rPr lang="fr-FR" sz="800" baseline="30000">
                <a:solidFill>
                  <a:schemeClr val="tx2"/>
                </a:solidFill>
              </a:rPr>
              <a:t>⁽¹⁾</a:t>
            </a:r>
            <a:r>
              <a:rPr lang="fr-FR" sz="800">
                <a:solidFill>
                  <a:schemeClr val="tx2"/>
                </a:solidFill>
              </a:rPr>
              <a:t>, l’action la moins performante clôture à un cours supérieur à </a:t>
            </a:r>
            <a:r>
              <a:rPr lang="fr-FR" sz="800">
                <a:solidFill>
                  <a:schemeClr val="tx2"/>
                </a:solidFill>
                <a:highlight>
                  <a:srgbClr val="FF00FF"/>
                </a:highlight>
              </a:rPr>
              <a:t>&lt;ABAC1</a:t>
            </a:r>
            <a:r>
              <a:rPr lang="fr-FR" sz="800">
                <a:solidFill>
                  <a:schemeClr val="tx2"/>
                </a:solidFill>
              </a:rPr>
              <a:t>&gt; de </a:t>
            </a:r>
            <a:r>
              <a:rPr lang="fr-FR" sz="800">
                <a:solidFill>
                  <a:schemeClr val="tx2"/>
                </a:solidFill>
                <a:highlight>
                  <a:srgbClr val="FF00FF"/>
                </a:highlight>
              </a:rPr>
              <a:t>Cours de Référence. </a:t>
            </a:r>
            <a:r>
              <a:rPr lang="fr-FR" sz="800">
                <a:solidFill>
                  <a:schemeClr val="tx2"/>
                </a:solidFill>
              </a:rPr>
              <a:t>Le produit verse alors un coupon de 1,875% au titre de chaque trimestre.</a:t>
            </a:r>
          </a:p>
          <a:p>
            <a:pPr algn="just">
              <a:spcAft>
                <a:spcPts val="600"/>
              </a:spcAft>
            </a:pPr>
            <a:r>
              <a:rPr lang="fr-FR" sz="800">
                <a:solidFill>
                  <a:schemeClr val="tx2"/>
                </a:solidFill>
              </a:rPr>
              <a:t>Dès la fin du trimestre 4, à la date de constatation correspondante</a:t>
            </a:r>
            <a:r>
              <a:rPr lang="fr-FR" sz="800" baseline="30000">
                <a:solidFill>
                  <a:schemeClr val="tx2"/>
                </a:solidFill>
              </a:rPr>
              <a:t>⁽¹⁾</a:t>
            </a:r>
            <a:r>
              <a:rPr lang="fr-FR" sz="800">
                <a:solidFill>
                  <a:schemeClr val="tx2"/>
                </a:solidFill>
              </a:rPr>
              <a:t>, l’action la moins performante clôture à un cours supérieur à la barrière dégressive de remboursement anticipé automatique⁽¹⁾ (115% dans cet exemple). Le produit est alors automatiquement remboursé par anticipation. L’investisseur récupère l’intégralité du capital initial majoré d’un coupon de 1,875% au titre du trimestre.</a:t>
            </a:r>
          </a:p>
          <a:p>
            <a:pPr algn="just">
              <a:spcAft>
                <a:spcPts val="600"/>
              </a:spcAft>
            </a:pPr>
            <a:r>
              <a:rPr lang="fr-FR" sz="800">
                <a:solidFill>
                  <a:srgbClr val="04202E"/>
                </a:solidFill>
              </a:rPr>
              <a:t>Ce qui correspond à un Taux de Rendement Annuel net de </a:t>
            </a:r>
            <a:r>
              <a:rPr lang="fr-FR" sz="800">
                <a:solidFill>
                  <a:srgbClr val="04202E"/>
                </a:solidFill>
                <a:highlight>
                  <a:srgbClr val="00FFFF"/>
                </a:highlight>
              </a:rPr>
              <a:t>6,44%</a:t>
            </a:r>
            <a:r>
              <a:rPr lang="fr-FR" sz="800" baseline="30000">
                <a:solidFill>
                  <a:srgbClr val="04202E"/>
                </a:solidFill>
                <a:highlight>
                  <a:srgbClr val="00FFFF"/>
                </a:highlight>
              </a:rPr>
              <a:t>(</a:t>
            </a:r>
            <a:r>
              <a:rPr lang="fr-FR" sz="800" baseline="30000">
                <a:solidFill>
                  <a:srgbClr val="04202E"/>
                </a:solidFill>
              </a:rPr>
              <a:t>2)</a:t>
            </a:r>
            <a:r>
              <a:rPr lang="fr-FR" sz="800">
                <a:solidFill>
                  <a:srgbClr val="04202E"/>
                </a:solidFill>
              </a:rPr>
              <a:t>, contre un Taux de Rendement Annuel net de </a:t>
            </a:r>
            <a:r>
              <a:rPr lang="fr-FR" sz="800">
                <a:highlight>
                  <a:srgbClr val="00FFFF"/>
                </a:highlight>
              </a:rPr>
              <a:t>13,47%</a:t>
            </a:r>
            <a:r>
              <a:rPr lang="fr-FR" sz="800" baseline="30000">
                <a:solidFill>
                  <a:srgbClr val="04202E"/>
                </a:solidFill>
                <a:highlight>
                  <a:srgbClr val="00FFFF"/>
                </a:highlight>
              </a:rPr>
              <a:t>(</a:t>
            </a:r>
            <a:r>
              <a:rPr lang="fr-FR" sz="800" baseline="30000">
                <a:solidFill>
                  <a:srgbClr val="04202E"/>
                </a:solidFill>
              </a:rPr>
              <a:t>2)</a:t>
            </a:r>
            <a:r>
              <a:rPr lang="fr-FR" sz="800">
                <a:solidFill>
                  <a:srgbClr val="04202E"/>
                </a:solidFill>
              </a:rPr>
              <a:t> pour un investissement direct dans </a:t>
            </a:r>
            <a:r>
              <a:rPr lang="it-IT" sz="800">
                <a:solidFill>
                  <a:srgbClr val="04202E"/>
                </a:solidFill>
              </a:rPr>
              <a:t>l’action la moins performante</a:t>
            </a:r>
            <a:r>
              <a:rPr lang="fr-FR" sz="800" baseline="30000">
                <a:solidFill>
                  <a:srgbClr val="04202E"/>
                </a:solidFill>
              </a:rPr>
              <a:t>(3)</a:t>
            </a:r>
            <a:r>
              <a:rPr lang="fr-FR" sz="800">
                <a:solidFill>
                  <a:srgbClr val="04202E"/>
                </a:solidFill>
              </a:rPr>
              <a:t>, du fait du </a:t>
            </a:r>
            <a:r>
              <a:rPr lang="fr-FR" sz="800" b="1">
                <a:solidFill>
                  <a:schemeClr val="tx2"/>
                </a:solidFill>
              </a:rPr>
              <a:t>mécanisme de plafonnement des gains à 1,875%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&lt;DDR_MAJ</a:t>
            </a:r>
            <a:endParaRPr lang="fr-FR" sz="800"/>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a:latin typeface="Futura PT" panose="020B0902020204020203" pitchFamily="34" charset="0"/>
              </a:rPr>
              <a:t>ZOOM SUR TOTAL SA ET CRÉDIT AGRICOLE S.A.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6184000"/>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23/06/2022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10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TOTAL SA ET CRÉDIT AGRICOLE S.A.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21,26%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12,45%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38,35%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138,45%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118,35%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r h="246464">
                <a:tc>
                  <a:txBody>
                    <a:bodyPr/>
                    <a:lstStyle/>
                    <a:p>
                      <a:pPr>
                        <a:defRPr sz="700"/>
                      </a:pPr>
                      <a:r>
                        <a:t>TOTAL SA ET CRÉDIT AGRICOLE S.A.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-8,75%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10,30%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-3,88%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389,03%</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42,80%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a:solidFill>
                  <a:schemeClr val="tx2"/>
                </a:solidFill>
                <a:latin typeface="+mn-lt"/>
              </a:rPr>
              <a:t>BNP Paribas </a:t>
            </a:r>
            <a:r>
              <a:rPr lang="fr-FR" sz="65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a:latin typeface="Futura PT" panose="020B0902020204020203" pitchFamily="34" charset="0"/>
              </a:rPr>
              <a:t>ÉVOLUTION DES ACTIONS  TOTAL SA ET CRÉDIT AGRICOLE S.A. ENTRE LE </a:t>
            </a:r>
            <a:r>
              <a:rPr lang="en-US" sz="1200" b="0">
                <a:effectLst/>
                <a:latin typeface="+mj-lt"/>
              </a:rPr>
              <a:t>23 JUIN 2010</a:t>
            </a:r>
            <a:r>
              <a:rPr lang="en-US" sz="1200">
                <a:latin typeface="+mj-lt"/>
              </a:rPr>
              <a:t> </a:t>
            </a:r>
            <a:r>
              <a:rPr lang="fr-FR" sz="1200" cap="none">
                <a:latin typeface="Futura PT" panose="020B0902020204020203" pitchFamily="34" charset="0"/>
              </a:rPr>
              <a:t>ET LE 23 JUIN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&lt;DDR_MAJ-1&gt;</a:t>
            </a:r>
            <a:endParaRPr lang="fr-FR" sz="80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&lt;DDR_MAJ-1&gt;</a:t>
            </a:r>
            <a:endParaRPr lang="fr-FR" sz="800">
              <a:highlight>
                <a:srgbClr val="FF00FF"/>
              </a:highlight>
            </a:endParaRPr>
          </a:p>
        </p:txBody>
      </p:sp>
      <p:pic>
        <p:nvPicPr>
          <p:cNvPr id="20" name="Picture 19"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800" baseline="30000"/>
              <a:t>⁽¹⁾</a:t>
            </a:r>
            <a:r>
              <a:rPr lang="fr-FR" sz="650"/>
              <a:t> Crédit Suisse AG : Moody’s A1 / Standard &amp; </a:t>
            </a:r>
            <a:r>
              <a:rPr lang="fr-FR" sz="650" err="1"/>
              <a:t>Poor’s</a:t>
            </a:r>
            <a:r>
              <a:rPr lang="fr-FR" sz="650"/>
              <a:t> A+ / Fitch A. Notations en vigueur au moment de la rédaction de la présente brochure le 29/04/2022. Ces notations peuvent être révisées à tout moment et ne sont pas une garantie de solvabilité de l’Émetteur de la formule. Elles ne sauraient constituer un argument de souscription au produit.</a:t>
            </a:r>
          </a:p>
          <a:p>
            <a:pPr lvl="0" algn="just" defTabSz="914400"/>
            <a:r>
              <a:rPr lang="fr-FR" sz="800" baseline="30000"/>
              <a:t>⁽²⁾</a:t>
            </a:r>
            <a:r>
              <a:rPr lang="fr-FR" sz="650"/>
              <a:t> Les conflits d’intérêts seront gérés suivant la réglementation en vigueur.</a:t>
            </a:r>
            <a:endParaRPr lang="fr-FR" sz="650" i="1">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3519578744"/>
              </p:ext>
            </p:extLst>
          </p:nvPr>
        </p:nvGraphicFramePr>
        <p:xfrm>
          <a:off x="360894" y="977900"/>
          <a:ext cx="6837886" cy="8463709"/>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Crédit Suisse AG ⁽¹⁾, agissant par l’intermédiaire de sa succursale de Londres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la moins performante entre Total SA et Crédit Agricole S.A. (dividendes non réinvestis et dividendes non réinvestis ; code Bloomberg : TTE FP Equity et ACA FP Equity ; place de cotation : sponsorEuronext Paris SA et Euronext Paris SA ; www,totalenergies.com et www.credit-agricole.com).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Droit français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22/03/2022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22/03/2022 au 17/06/2022 (inclus). Une fois le montant de l’enveloppe initiale atteint (30 000 000 EUR), la commercialisation de « Influence Actions France Juin 2027 » peut cesser à tout moment sans préavis avant le 17/06/2022,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a:defRPr sz="700"/>
                      </a:pPr>
                      <a:r>
                        <a:t>Cours de Référence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de Référence correspond à la moyenne arithmétique  des cours de clôture de l’action la moins performante Total SA et Crédit Agricole S.A. du 11/03/2022 au 17/06/2022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17/06/2032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24/06/2032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19/09/2022, 19/12/2022, 17/03/2023, 19/06/2023, 18/09/2023, 18/12/2023, 18/03/2024, 17/06/2024, 17/09/2024, 17/12/2024, 17/03/2025, 17/06/2025, 17/09/2025, 17/12/2025, 17/03/2026, 17/06/2026, 17/09/2026, 17/12/2026, 17/03/2027, 17/06/2027, 17/09/2027, 17/12/2027, 17/03/2028, 19/06/2028, 18/09/2028, 18/12/2028, 19/03/2029, 18/06/2029, 17/09/2029, 17/12/2029, 18/03/2030, 17/06/2030, 17/09/2030, 17/12/2030, 17/03/2031, 17/06/2031, 17/09/2031, 17/12/2031, 17/03/2032, 17/06/2032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26/09/2022, 27/12/2022, 24/03/2023, 26/06/2023, 25/09/2023, 27/12/2023, 25/03/2024, 24/06/2024, 24/09/2024, 24/12/2024, 24/03/2025, 24/06/2025, 24/09/2025, 24/12/2025, 24/03/2026, 24/06/2026, 24/09/2026, 24/12/2026, 24/03/2027, 24/06/2027, 24/09/2027, 24/12/2027, 24/03/2028, 26/06/2028, 25/09/2028, 27/12/2028, 26/03/2029, 25/06/2029, 24/09/2029, 24/12/2029, 25/03/2030, 24/06/2030, 24/09/2030, 24/12/2030, 24/03/2031, 24/06/2031, 24/09/2031, 24/12/2031, 24/03/2032, 24/06/2032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26/06/2023, 27/12/2023, 25/03/2024, 24/06/2024, 24/09/2024, 24/12/2024, 24/03/2025, 24/06/2025, 24/09/2025, 24/12/2025, 24/03/2026, 24/06/2026, 24/09/2026, 24/12/2026, 24/03/2027, 24/06/2027, 24/09/2027, 24/12/2027, 24/03/2028, 26/06/2028, 25/09/2028, 27/12/2028, 26/03/2029, 25/06/2029, 24/09/2029, 24/12/2029, 25/03/2030, 24/06/2030, 24/09/2030, 24/12/2030, 24/03/2031, 24/06/2031, 24/09/2031, 24/12/2031, 24/03/2032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de Référence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80 du Cours de Référence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Cours de Référence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Credit Suisse Bank (Europe) SA paiera au distributeur une rémunération annuelle maximum équivalente à 1,5%%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a:solidFill>
                            <a:schemeClr val="tx1"/>
                          </a:solidFill>
                          <a:latin typeface="+mn-lt"/>
                          <a:ea typeface="+mn-ea"/>
                          <a:cs typeface="+mn-cs"/>
                        </a:rPr>
                        <a:t>Valorisation quotidienne publiée sur les pages Bloomberg, Telekurs et Reuters. Elle est par ailleurs tenue à disposition du public en permanence..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a:solidFill>
                            <a:schemeClr val="tx1"/>
                          </a:solidFill>
                          <a:latin typeface="+mn-lt"/>
                          <a:ea typeface="+mn-ea"/>
                          <a:cs typeface="+mn-cs"/>
                        </a:rPr>
                        <a:t>Une double valorisation est établie par Finalyse (tous les 15jours). Cette société est un organisme indépendant distinct et non lié financièrement à l’entité Credit Suisse International ou à une autre entité du groupe Credit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a:solidFill>
                            <a:schemeClr val="tx1"/>
                          </a:solidFill>
                          <a:latin typeface="+mn-lt"/>
                          <a:ea typeface="+mn-ea"/>
                          <a:cs typeface="+mn-cs"/>
                        </a:rPr>
                        <a:t>Credit Suisse Bank (Europe) SA peut, mais ne doit pas nécessairement tenir un marché pour les titres. Tout prix acheteur ou vendeur des Titres sera défini par l’Emetteur ou Credit Suisse Bank (Europe) SA (le cas échéant). Sous réserve des conditions de marchés normales, l’écart entre les prix acheteur/vendeur ne dépenssera pas 1,00%. Aucune garantie ne peut être fournie quant à l’évolution ou à la liquidité de tout marché secondaire pour les titres.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Credit Suisse International, ce qui peut être source d’un conflit d’intérêts⁽²⁾.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FRSG00012JW0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a:t>Siège social : Société Equitim, 121 rue d'Aguesseau - 92100 Boulogne-Billancourt.</a:t>
            </a:r>
          </a:p>
          <a:p>
            <a:pPr algn="just" defTabSz="914400"/>
            <a:r>
              <a:rPr lang="fr-FR" sz="650" baseline="30000"/>
              <a:t>Société par Actions Simplifiée de 947 369 euros.</a:t>
            </a:r>
          </a:p>
          <a:p>
            <a:pPr algn="just" defTabSz="914400"/>
            <a:r>
              <a:rPr lang="fr-FR" sz="650" baseline="30000"/>
              <a:t>Numéro SIRET : 50093363500012</a:t>
            </a:r>
          </a:p>
          <a:p>
            <a:pPr algn="just" defTabSz="914400"/>
            <a:r>
              <a:rPr lang="fr-FR" sz="650" baseline="3000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800219"/>
          </a:xfrm>
          <a:prstGeom prst="rect">
            <a:avLst/>
          </a:prstGeom>
          <a:noFill/>
          <a:ln w="9525">
            <a:noFill/>
            <a:miter lim="800000"/>
            <a:headEnd/>
            <a:tailEnd/>
          </a:ln>
        </p:spPr>
        <p:txBody>
          <a:bodyPr wrap="square" lIns="0" tIns="0" rIns="0" bIns="0">
            <a:spAutoFit/>
          </a:bodyPr>
          <a:lstStyle/>
          <a:p>
            <a:pPr algn="just"/>
            <a:r>
              <a:rPr lang="fr-FR" sz="650" baseline="30000">
                <a:solidFill>
                  <a:srgbClr val="000000"/>
                </a:solidFill>
                <a:latin typeface="Proxima Nova Rg" panose="02000506030000020004" pitchFamily="2" charset="0"/>
              </a:rPr>
              <a:t>⁽¹⁾ </a:t>
            </a:r>
            <a:r>
              <a:rPr lang="fr-FR" sz="65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a:solidFill>
                  <a:srgbClr val="000000"/>
                </a:solidFill>
                <a:latin typeface="Proxima Nova Rg" panose="02000506030000020004" pitchFamily="2" charset="0"/>
              </a:rPr>
              <a:t>⁽²⁾</a:t>
            </a:r>
            <a:r>
              <a:rPr lang="fr-FR" sz="65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17/06/2022 jusqu’à la date de remboursement anticipé automatique éventuel</a:t>
            </a:r>
            <a:r>
              <a:rPr lang="fr-FR" sz="650" baseline="30000">
                <a:solidFill>
                  <a:srgbClr val="000000"/>
                </a:solidFill>
                <a:latin typeface="Proxima Nova Rg" panose="02000506030000020004" pitchFamily="2" charset="0"/>
              </a:rPr>
              <a:t>⁽¹⁾</a:t>
            </a:r>
            <a:r>
              <a:rPr lang="fr-FR" sz="650">
                <a:solidFill>
                  <a:srgbClr val="000000"/>
                </a:solidFill>
                <a:latin typeface="Proxima Nova Rg" panose="02000506030000020004" pitchFamily="2" charset="0"/>
              </a:rPr>
              <a:t> ou d’échéance</a:t>
            </a:r>
            <a:r>
              <a:rPr lang="fr-FR" sz="650" baseline="30000">
                <a:solidFill>
                  <a:srgbClr val="000000"/>
                </a:solidFill>
                <a:latin typeface="Proxima Nova Rg" panose="02000506030000020004" pitchFamily="2" charset="0"/>
              </a:rPr>
              <a:t>⁽¹⁾</a:t>
            </a:r>
            <a:r>
              <a:rPr lang="fr-FR" sz="65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algn="just"/>
            <a:r>
              <a:rPr lang="fr-FR" sz="650" baseline="30000">
                <a:solidFill>
                  <a:srgbClr val="000000"/>
                </a:solidFill>
                <a:latin typeface="Proxima Nova Rg" panose="02000506030000020004" pitchFamily="2" charset="0"/>
              </a:rPr>
              <a:t>(3) </a:t>
            </a:r>
            <a:r>
              <a:rPr lang="fr-FR" sz="650">
                <a:solidFill>
                  <a:srgbClr val="000000"/>
                </a:solidFill>
                <a:latin typeface="Proxima Nova Rg" panose="02000506030000020004" pitchFamily="2" charset="0"/>
              </a:rPr>
              <a:t> Veuillez vous référer à la section dédiée en page 3 pour une présentation de la détermination du Cours de Référence</a:t>
            </a:r>
          </a:p>
          <a:p>
            <a:pPr algn="just"/>
            <a:endParaRPr lang="fr-FR" sz="650">
              <a:solidFill>
                <a:srgbClr val="000000"/>
              </a:solidFill>
              <a:latin typeface="Proxima Nova Rg" panose="02000506030000020004" pitchFamily="2" charset="0"/>
            </a:endParaRP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4093428"/>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Influence Actions France Juin 2027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entre la </a:t>
            </a:r>
            <a:r>
              <a:rPr kumimoji="0" lang="fr-FR" sz="800" b="0" i="0" u="none" strike="noStrike" kern="1200" cap="none" spc="0" normalizeH="0" baseline="0" noProof="0">
                <a:ln>
                  <a:noFill/>
                </a:ln>
                <a:solidFill>
                  <a:schemeClr val="tx1"/>
                </a:solidFill>
                <a:effectLst/>
                <a:highlight>
                  <a:srgbClr val="FF00FF"/>
                </a:highlight>
                <a:uLnTx/>
                <a:uFillTx/>
                <a:latin typeface="Proxima Nova Rg"/>
                <a:ea typeface="+mn-ea"/>
                <a:cs typeface="+mn-cs"/>
              </a:rPr>
              <a:t>&lt;dernière si strike moyen/best strike</a:t>
            </a:r>
            <a:r>
              <a:rPr kumimoji="0" lang="fr-FR" sz="800" b="0" i="0" u="none" strike="noStrike" kern="1200" cap="none" spc="0" normalizeH="0" baseline="0" noProof="0">
                <a:ln>
                  <a:noFill/>
                </a:ln>
                <a:solidFill>
                  <a:schemeClr val="tx1"/>
                </a:solidFill>
                <a:effectLst/>
                <a:uLnTx/>
                <a:uFillTx/>
                <a:latin typeface="Proxima Nova Rg"/>
                <a:ea typeface="+mn-ea"/>
                <a:cs typeface="+mn-cs"/>
              </a:rPr>
              <a:t>&gt;date de constatation initiale</a:t>
            </a:r>
            <a:r>
              <a:rPr lang="fr-FR" sz="800" baseline="30000">
                <a:solidFill>
                  <a:schemeClr val="tx2"/>
                </a:solidFill>
              </a:rPr>
              <a:t> ⁽¹⁾</a:t>
            </a:r>
            <a:r>
              <a:rPr kumimoji="0" lang="fr-FR" sz="800" b="0" i="0" u="none" strike="noStrike" kern="1200" cap="none" spc="0" normalizeH="0" baseline="0" noProof="0">
                <a:ln>
                  <a:noFill/>
                </a:ln>
                <a:solidFill>
                  <a:schemeClr val="tx1"/>
                </a:solidFill>
                <a:effectLst/>
                <a:uLnTx/>
                <a:uFillTx/>
                <a:latin typeface="Proxima Nova Rg"/>
                <a:ea typeface="+mn-ea"/>
                <a:cs typeface="+mn-cs"/>
              </a:rPr>
              <a:t> (soit le 17/06/2022) et la date d’échéance</a:t>
            </a:r>
            <a:r>
              <a:rPr lang="fr-FR" sz="800" b="1" baseline="30000">
                <a:solidFill>
                  <a:schemeClr val="tx2"/>
                </a:solidFill>
              </a:rPr>
              <a:t> </a:t>
            </a:r>
            <a:r>
              <a:rPr lang="fr-FR" sz="800" baseline="30000">
                <a:solidFill>
                  <a:schemeClr val="tx2"/>
                </a:solidFill>
              </a:rPr>
              <a:t>⁽¹⁾ </a:t>
            </a:r>
            <a:r>
              <a:rPr lang="fr-FR" sz="800" b="1" baseline="30000"/>
              <a:t> </a:t>
            </a:r>
            <a:r>
              <a:rPr kumimoji="0" lang="fr-FR" sz="800" b="0" i="0" u="none" strike="noStrike" kern="1200" cap="none" spc="0" normalizeH="0" baseline="0" noProof="0">
                <a:ln>
                  <a:noFill/>
                </a:ln>
                <a:solidFill>
                  <a:schemeClr val="tx1"/>
                </a:solidFill>
                <a:effectLst/>
                <a:uLnTx/>
                <a:uFillTx/>
                <a:latin typeface="Proxima Nova Rg"/>
                <a:ea typeface="+mn-ea"/>
                <a:cs typeface="+mn-cs"/>
              </a:rPr>
              <a:t>ou la date de remboursement automatique anticipé effective</a:t>
            </a:r>
            <a:r>
              <a:rPr lang="fr-FR" sz="800" baseline="30000">
                <a:solidFill>
                  <a:schemeClr val="tx2"/>
                </a:solidFill>
              </a:rPr>
              <a:t> ⁽¹⁾ </a:t>
            </a:r>
            <a:r>
              <a:rPr kumimoji="0" lang="fr-FR" sz="800" b="0" i="0" u="none" strike="noStrike" kern="1200" cap="none" spc="0" normalizeH="0" baseline="0" noProof="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a:ln>
                  <a:noFill/>
                </a:ln>
                <a:solidFill>
                  <a:schemeClr val="tx1"/>
                </a:solidFill>
                <a:effectLst/>
                <a:uLnTx/>
                <a:uFillTx/>
                <a:latin typeface="Proxima Nova Rg"/>
                <a:ea typeface="+mn-ea"/>
                <a:cs typeface="+mn-cs"/>
              </a:rPr>
              <a:t>Pour un investissement dans « Influence Actions France Juin 2027 », vous êtes exposé pour une durée de 4 à 40 trimestres à l’évolution des actions</a:t>
            </a:r>
            <a:r>
              <a:rPr lang="fr-FR" sz="800" b="1">
                <a:solidFill>
                  <a:schemeClr val="tx1"/>
                </a:solidFill>
                <a:latin typeface="Proxima Nova Rg"/>
              </a:rPr>
              <a:t> </a:t>
            </a:r>
            <a:r>
              <a:rPr kumimoji="0" lang="fr-FR" sz="800" b="1" i="0" u="none" strike="noStrike" kern="1200" cap="none" spc="0" normalizeH="0" baseline="0">
                <a:ln>
                  <a:noFill/>
                </a:ln>
                <a:solidFill>
                  <a:schemeClr val="tx1"/>
                </a:solidFill>
                <a:effectLst/>
                <a:uLnTx/>
                <a:uFillTx/>
                <a:latin typeface="Proxima Nova Rg"/>
                <a:ea typeface="+mn-ea"/>
                <a:cs typeface="+mn-cs"/>
              </a:rPr>
              <a:t>Total SA (dividendes non réinvestis ; code Bloomberg : TTE FP Equity ;  place de cotation : Euronext Paris SA ; www,totalenergies.com) et Crédit Agricole S.A. (dividendes non réinvestis ; code Bloomberg : ACA FP Equity ;  place de cotation : Euronext Paris SA ; www.credit-agricole.com).</a:t>
            </a:r>
            <a:endParaRPr kumimoji="0" lang="fr-FR" sz="800" b="1" i="0" u="none" strike="noStrike" kern="1200" cap="none" spc="0" normalizeH="0" baseline="0" noProof="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a:ln>
                  <a:noFill/>
                </a:ln>
                <a:solidFill>
                  <a:srgbClr val="B9A049"/>
                </a:solidFill>
                <a:effectLst/>
                <a:uLnTx/>
                <a:uFillTx/>
                <a:latin typeface="Proxima Nova Rg"/>
                <a:ea typeface="+mn-ea"/>
                <a:cs typeface="+mn-cs"/>
              </a:rPr>
              <a:t>⁽¹⁾</a:t>
            </a:r>
            <a:r>
              <a:rPr kumimoji="0" lang="fr-FR" sz="800" b="1" i="0" u="none" strike="noStrike" kern="1200" cap="none" spc="0" normalizeH="0" baseline="0" noProof="0">
                <a:ln>
                  <a:noFill/>
                </a:ln>
                <a:solidFill>
                  <a:srgbClr val="B9A049"/>
                </a:solidFill>
                <a:effectLst/>
                <a:uLnTx/>
                <a:uFillTx/>
                <a:latin typeface="Proxima Nova Rg"/>
                <a:ea typeface="+mn-ea"/>
                <a:cs typeface="+mn-cs"/>
              </a:rPr>
              <a:t> à hauteur de l’intégralité de la baisse enregistrée par l’action la moins performante </a:t>
            </a:r>
            <a:r>
              <a:rPr kumimoji="0" lang="fr-FR" sz="800" b="0" i="0" u="none" strike="noStrike" kern="1200" cap="none" spc="0" normalizeH="0" baseline="0" noProof="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a:ln>
                  <a:noFill/>
                </a:ln>
                <a:effectLst/>
                <a:uLnTx/>
                <a:uFillTx/>
                <a:latin typeface="Proxima Nova Rg"/>
                <a:ea typeface="+mn-ea"/>
                <a:cs typeface="+mn-cs"/>
              </a:rPr>
              <a:t>⁽¹⁾</a:t>
            </a:r>
            <a:r>
              <a:rPr kumimoji="0" lang="fr-FR" sz="800" b="0" i="0" u="none" strike="noStrike" kern="1200" cap="none" spc="0" normalizeH="0" baseline="0" noProof="0">
                <a:ln>
                  <a:noFill/>
                </a:ln>
                <a:effectLst/>
                <a:uLnTx/>
                <a:uFillTx/>
                <a:latin typeface="Proxima Nova Rg"/>
                <a:ea typeface="+mn-ea"/>
                <a:cs typeface="+mn-cs"/>
              </a:rPr>
              <a:t>, clôture à un cours strictement inférieur à 50%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39</a:t>
            </a:r>
            <a:r>
              <a:rPr kumimoji="0" lang="fr-FR" sz="800" b="1" i="0" u="none" strike="noStrike" kern="1200" cap="none" spc="0" normalizeH="0" baseline="0" noProof="0">
                <a:ln>
                  <a:noFill/>
                </a:ln>
                <a:effectLst/>
                <a:uLnTx/>
                <a:uFillTx/>
                <a:latin typeface="Proxima Nova Rg"/>
                <a:ea typeface="+mn-ea"/>
                <a:cs typeface="+mn-cs"/>
              </a:rPr>
              <a:t> </a:t>
            </a:r>
            <a:r>
              <a:rPr kumimoji="0" lang="fr-FR" sz="800" b="0" i="0" u="none" strike="noStrike" kern="1200" cap="none" spc="0" normalizeH="0" baseline="0" noProof="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a:ln>
                  <a:noFill/>
                </a:ln>
                <a:effectLst/>
                <a:uLnTx/>
                <a:uFillTx/>
                <a:latin typeface="Proxima Nova Rg"/>
                <a:ea typeface="+mn-ea"/>
                <a:cs typeface="+mn-cs"/>
              </a:rPr>
              <a:t>⁽¹⁾</a:t>
            </a:r>
            <a:r>
              <a:rPr kumimoji="0" lang="fr-FR" sz="800" b="0" i="0" u="none" strike="noStrike" kern="1200" cap="none" spc="0" normalizeH="0" baseline="0" noProof="0">
                <a:ln>
                  <a:noFill/>
                </a:ln>
                <a:effectLst/>
                <a:uLnTx/>
                <a:uFillTx/>
                <a:latin typeface="Proxima Nova Rg"/>
                <a:ea typeface="+mn-ea"/>
                <a:cs typeface="+mn-cs"/>
              </a:rPr>
              <a:t>, </a:t>
            </a:r>
            <a:r>
              <a:rPr kumimoji="0" lang="it-IT" sz="800" b="0" i="0" u="none" strike="noStrike" kern="1200" cap="none" spc="0" normalizeH="0" baseline="0" noProof="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a:ln>
                  <a:noFill/>
                </a:ln>
                <a:effectLst/>
                <a:uLnTx/>
                <a:uFillTx/>
                <a:latin typeface="Proxima Nova Rg"/>
                <a:ea typeface="+mn-ea"/>
                <a:cs typeface="+mn-cs"/>
              </a:rPr>
              <a:t>ou égal à la barrière dégressive de remboursement anticipé automatique⁽¹⁾.</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a:ln>
                  <a:noFill/>
                </a:ln>
                <a:solidFill>
                  <a:srgbClr val="B9A049"/>
                </a:solidFill>
                <a:effectLst/>
                <a:uLnTx/>
                <a:uFillTx/>
                <a:latin typeface="Proxima Nova Rg"/>
                <a:ea typeface="+mn-ea"/>
                <a:cs typeface="+mn-cs"/>
              </a:rPr>
              <a:t>…</a:t>
            </a:r>
            <a:r>
              <a:rPr kumimoji="0" lang="fr-FR" sz="800" b="0" i="0" u="none" strike="noStrike" kern="1200" cap="none" spc="0" normalizeH="0" baseline="0" noProof="0">
                <a:ln>
                  <a:noFill/>
                </a:ln>
                <a:solidFill>
                  <a:srgbClr val="B9A049"/>
                </a:solidFill>
                <a:effectLst/>
                <a:uLnTx/>
                <a:uFillTx/>
                <a:latin typeface="Proxima Nova Rg"/>
                <a:ea typeface="+mn-ea"/>
                <a:cs typeface="+mn-cs"/>
              </a:rPr>
              <a:t> </a:t>
            </a:r>
            <a:r>
              <a:rPr kumimoji="0" lang="fr-FR" sz="800" b="1" i="0" u="none" strike="noStrike" kern="1200" cap="none" spc="0" normalizeH="0" baseline="0" noProof="0">
                <a:ln>
                  <a:noFill/>
                </a:ln>
                <a:solidFill>
                  <a:srgbClr val="B9A049"/>
                </a:solidFill>
                <a:effectLst/>
                <a:uLnTx/>
                <a:uFillTx/>
                <a:latin typeface="Proxima Nova Rg"/>
                <a:ea typeface="+mn-ea"/>
                <a:cs typeface="+mn-cs"/>
              </a:rPr>
              <a:t>avec un objectif de coupon fixe plafonné à 1,875% par trimestre (soit 7,50% par année écoulée) ainsi que les coupons mémorisés au préalable </a:t>
            </a:r>
            <a:r>
              <a:rPr kumimoji="0" lang="fr-FR" sz="800" b="0" i="0" u="none" strike="noStrike" kern="1200" cap="none" spc="0" normalizeH="0" baseline="0" noProof="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a:ln>
                  <a:noFill/>
                </a:ln>
                <a:effectLst/>
                <a:uLnTx/>
                <a:uFillTx/>
                <a:latin typeface="Proxima Nova Rg"/>
                <a:ea typeface="+mn-ea"/>
                <a:cs typeface="+mn-cs"/>
              </a:rPr>
              <a:t>⁽¹⁾</a:t>
            </a:r>
            <a:r>
              <a:rPr kumimoji="0" lang="fr-FR" sz="800" b="0" i="0" u="none" strike="noStrike" kern="1200" cap="none" spc="0" normalizeH="0" baseline="0" noProof="0">
                <a:ln>
                  <a:noFill/>
                </a:ln>
                <a:effectLst/>
                <a:uLnTx/>
                <a:uFillTx/>
                <a:latin typeface="Proxima Nova Rg"/>
                <a:ea typeface="+mn-ea"/>
                <a:cs typeface="+mn-cs"/>
              </a:rPr>
              <a:t>, </a:t>
            </a:r>
            <a:r>
              <a:rPr kumimoji="0" lang="it-IT" sz="800" b="0" i="0" u="none" strike="noStrike" kern="1200" cap="none" spc="0" normalizeH="0" baseline="0" noProof="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a:ln>
                  <a:noFill/>
                </a:ln>
                <a:effectLst/>
                <a:uLnTx/>
                <a:uFillTx/>
                <a:latin typeface="Proxima Nova Rg"/>
                <a:ea typeface="+mn-ea"/>
                <a:cs typeface="+mn-cs"/>
              </a:rPr>
              <a:t>ou égal à </a:t>
            </a:r>
            <a:r>
              <a:rPr kumimoji="0" lang="fr-FR" sz="800" b="0" i="0" u="none" strike="noStrike" kern="1200" cap="none" spc="0" normalizeH="0" baseline="0" noProof="0">
                <a:ln>
                  <a:noFill/>
                </a:ln>
                <a:effectLst/>
                <a:uLnTx/>
                <a:uFillTx/>
                <a:latin typeface="Proxima Nova Rg" panose="02000506030000020004" pitchFamily="2" charset="0"/>
                <a:ea typeface="+mn-ea"/>
                <a:cs typeface="+mn-cs"/>
              </a:rPr>
              <a:t>80% de son Cours de Référence.</a:t>
            </a:r>
            <a:endParaRPr kumimoji="0" lang="fr-FR" sz="800" b="0" i="0" u="none" strike="noStrike" kern="1200" cap="none" spc="0" normalizeH="0" baseline="0" noProof="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a:ln>
                  <a:noFill/>
                </a:ln>
                <a:solidFill>
                  <a:schemeClr val="tx1"/>
                </a:solidFill>
                <a:effectLst/>
                <a:uLnTx/>
                <a:uFillTx/>
                <a:latin typeface="Proxima Nova Rg"/>
                <a:ea typeface="+mn-ea"/>
                <a:cs typeface="+mn-cs"/>
              </a:rPr>
              <a:t>La perte en capital peut être totale si l’action la moins performante a une valeur nulle à la date de constatation finale</a:t>
            </a:r>
            <a:r>
              <a:rPr kumimoji="0" lang="fr-FR" sz="800" b="1" i="0" u="none" strike="noStrike" kern="1200" cap="none" spc="0" normalizeH="0" baseline="30000" noProof="0">
                <a:ln>
                  <a:noFill/>
                </a:ln>
                <a:solidFill>
                  <a:schemeClr val="tx1"/>
                </a:solidFill>
                <a:effectLst/>
                <a:uLnTx/>
                <a:uFillTx/>
                <a:latin typeface="Proxima Nova Rg"/>
                <a:ea typeface="+mn-ea"/>
                <a:cs typeface="+mn-cs"/>
              </a:rPr>
              <a:t>⁽¹⁾</a:t>
            </a:r>
            <a:r>
              <a:rPr kumimoji="0" lang="fr-FR" sz="800" b="1" i="0" u="none" strike="noStrike" kern="1200" cap="none" spc="0" normalizeH="0" baseline="0" noProof="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a:ln>
                  <a:noFill/>
                </a:ln>
                <a:solidFill>
                  <a:schemeClr val="tx1"/>
                </a:solidFill>
                <a:effectLst/>
                <a:uLnTx/>
                <a:uFillTx/>
                <a:latin typeface="Proxima Nova Rg"/>
                <a:ea typeface="+mn-ea"/>
                <a:cs typeface="+mn-cs"/>
              </a:rPr>
              <a:t>⁽¹⁾</a:t>
            </a:r>
            <a:r>
              <a:rPr kumimoji="0" lang="fr-FR" sz="800" b="0" i="0" u="none" strike="noStrike" kern="1200" cap="none" spc="0" normalizeH="0" baseline="0" noProof="0">
                <a:ln>
                  <a:noFill/>
                </a:ln>
                <a:solidFill>
                  <a:schemeClr val="tx1"/>
                </a:solidFill>
                <a:effectLst/>
                <a:uLnTx/>
                <a:uFillTx/>
                <a:latin typeface="Proxima Nova Rg"/>
                <a:ea typeface="+mn-ea"/>
                <a:cs typeface="+mn-cs"/>
              </a:rPr>
              <a:t> si l’action la moins performante</a:t>
            </a:r>
            <a:r>
              <a:rPr kumimoji="0" lang="it-IT" sz="800" b="0" i="0" u="none" strike="noStrike" kern="1200" cap="none" spc="0" normalizeH="0" baseline="0" noProof="0">
                <a:ln>
                  <a:noFill/>
                </a:ln>
                <a:solidFill>
                  <a:schemeClr val="tx1"/>
                </a:solidFill>
                <a:effectLst/>
                <a:uLnTx/>
                <a:uFillTx/>
                <a:latin typeface="Proxima Nova Rg"/>
                <a:ea typeface="+mn-ea"/>
                <a:cs typeface="+mn-cs"/>
              </a:rPr>
              <a:t> </a:t>
            </a:r>
            <a:r>
              <a:rPr kumimoji="0" lang="fr-FR" sz="800" b="0" i="0" u="none" strike="noStrike" kern="1200" cap="none" spc="0" normalizeH="0" baseline="0" noProof="0">
                <a:ln>
                  <a:noFill/>
                </a:ln>
                <a:solidFill>
                  <a:schemeClr val="tx1"/>
                </a:solidFill>
                <a:effectLst/>
                <a:uLnTx/>
                <a:uFillTx/>
                <a:latin typeface="Proxima Nova Rg"/>
                <a:ea typeface="+mn-ea"/>
                <a:cs typeface="+mn-cs"/>
              </a:rPr>
              <a:t>n’enregistre pas de baisse de plus de 50% par rapport à son Cours de Référence, l’investisseur accepte de limiter ses gains en cas de forte hausse des marchés (Taux de Rendement Annuel net maximum de </a:t>
            </a:r>
            <a:r>
              <a:rPr kumimoji="0" lang="fr-FR" sz="800" b="0" i="0" u="none" strike="noStrike" kern="1200" cap="none" spc="0" normalizeH="0" baseline="0" noProof="0">
                <a:ln>
                  <a:noFill/>
                </a:ln>
                <a:solidFill>
                  <a:schemeClr val="tx1"/>
                </a:solidFill>
                <a:effectLst/>
                <a:highlight>
                  <a:srgbClr val="00FFFF"/>
                </a:highlight>
                <a:uLnTx/>
                <a:uFillTx/>
                <a:latin typeface="Proxima Nova Rg"/>
                <a:ea typeface="+mn-ea"/>
                <a:cs typeface="+mn-cs"/>
              </a:rPr>
              <a:t>6,61%</a:t>
            </a:r>
            <a:r>
              <a:rPr kumimoji="0" lang="fr-FR" sz="800" b="0" i="0" u="none" strike="noStrike" kern="1200" cap="none" spc="0" normalizeH="0" baseline="30000" noProof="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a:ln>
                  <a:noFill/>
                </a:ln>
                <a:solidFill>
                  <a:schemeClr val="tx1"/>
                </a:solidFill>
                <a:effectLst/>
                <a:uLnTx/>
                <a:uFillTx/>
                <a:latin typeface="Proxima Nova Rg"/>
                <a:ea typeface="+mn-ea"/>
                <a:cs typeface="+mn-cs"/>
              </a:rPr>
              <a:t>2)</a:t>
            </a:r>
            <a:r>
              <a:rPr kumimoji="0" lang="fr-FR" sz="800" b="0" i="0" u="none" strike="noStrike" kern="1200" cap="none" spc="0" normalizeH="0" baseline="0" noProof="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a:ln>
                  <a:noFill/>
                </a:ln>
                <a:solidFill>
                  <a:schemeClr val="tx1"/>
                </a:solidFill>
                <a:effectLst/>
                <a:uLnTx/>
                <a:uFillTx/>
                <a:latin typeface="Proxima Nova Rg"/>
                <a:ea typeface="+mn-ea"/>
                <a:cs typeface="+mn-cs"/>
              </a:rPr>
              <a:t> </a:t>
            </a:r>
            <a:r>
              <a:rPr kumimoji="0" lang="fr-FR" sz="800" b="0" i="1" u="none" strike="noStrike" kern="1200" cap="none" spc="0" normalizeH="0" baseline="0" noProof="0">
                <a:ln>
                  <a:noFill/>
                </a:ln>
                <a:solidFill>
                  <a:schemeClr val="tx1"/>
                </a:solidFill>
                <a:effectLst/>
                <a:uLnTx/>
                <a:uFillTx/>
                <a:latin typeface="Proxima Nova Rg"/>
                <a:ea typeface="+mn-ea"/>
                <a:cs typeface="+mn-cs"/>
              </a:rPr>
              <a:t>Influence Actions France Juin 2027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Influence Actions France Juin 2027 » et ne prend pas en compte les spécificités des contrats d’assurance vie ou de capitalisation dans le cadre desquels ce produit est proposé. </a:t>
            </a:r>
            <a:r>
              <a:rPr kumimoji="0" lang="fr-FR" sz="800" b="1" i="1" u="none" strike="noStrike" kern="1200" cap="none" spc="0" normalizeH="0" baseline="0" noProof="0">
                <a:ln>
                  <a:noFill/>
                </a:ln>
                <a:solidFill>
                  <a:schemeClr val="tx1"/>
                </a:solidFill>
                <a:effectLst/>
                <a:uLnTx/>
                <a:uFillTx/>
                <a:latin typeface="Proxima Nova Rg"/>
                <a:ea typeface="+mn-ea"/>
                <a:cs typeface="+mn-cs"/>
              </a:rPr>
              <a:t>Il est précisé que l’Assureur d’une part, l’Emetteur d’autre part, sont des entités juridiques distinctes. Ce document n’a pas été rédigé par l’Assureur. L’Emetteur ne s’engage pas sur l’éligibilité des titres dans les contrats d’assurance vie. La détermination de cette éligibilité est du ressort de l’assureur. </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a:ln>
                  <a:noFill/>
                </a:ln>
                <a:solidFill>
                  <a:schemeClr val="tx1"/>
                </a:solidFill>
                <a:effectLst/>
                <a:uLnTx/>
                <a:uFillTx/>
                <a:latin typeface="Proxima Nova Rg"/>
                <a:ea typeface="+mn-ea"/>
                <a:cs typeface="+mn-cs"/>
              </a:rPr>
              <a:t> « Influence Actions France Juin 2027 » ne peut constituer l’intégralité d’un portefeuille d’investissement. L’investisseur est exposé pour une durée de 4 à 40 trimestres à l’action la moins performante</a:t>
            </a:r>
            <a:r>
              <a:rPr kumimoji="0" lang="fr-FR" b="1" i="1" u="none" strike="noStrike" kern="1200" cap="none" spc="0" normalizeH="0" baseline="0" noProof="0">
                <a:ln>
                  <a:noFill/>
                </a:ln>
                <a:solidFill>
                  <a:schemeClr val="tx1"/>
                </a:solidFill>
                <a:effectLst/>
                <a:highlight>
                  <a:srgbClr val="FFFF00"/>
                </a:highlight>
                <a:uLnTx/>
                <a:uFillTx/>
                <a:latin typeface="Proxima Nova Rg"/>
                <a:ea typeface="+mn-ea"/>
                <a:cs typeface="+mn-cs"/>
              </a:rPr>
              <a:t>, et ne bénéficie pas de la diversification offerte par les indices de marchés actions</a:t>
            </a:r>
            <a:r>
              <a:rPr kumimoji="0" lang="fr-FR" b="1" i="1" u="none" strike="noStrike" kern="1200" cap="none" spc="0" normalizeH="0" baseline="0" noProof="0">
                <a:ln>
                  <a:noFill/>
                </a:ln>
                <a:solidFill>
                  <a:schemeClr val="tx1"/>
                </a:solidFill>
                <a:effectLst/>
                <a:uLnTx/>
                <a:uFillTx/>
                <a:latin typeface="Proxima Nova Rg"/>
                <a:ea typeface="+mn-ea"/>
                <a:cs typeface="+mn-cs"/>
              </a:rPr>
              <a: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3526971"/>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a:solidFill>
                  <a:srgbClr val="000000"/>
                </a:solidFill>
                <a:latin typeface="Proxima Nova Rg" panose="02000506030000020004" pitchFamily="2" charset="0"/>
              </a:rPr>
              <a:t>⁽¹⁾ </a:t>
            </a:r>
            <a:r>
              <a:rPr lang="fr-FR" sz="65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a:solidFill>
                  <a:srgbClr val="000000"/>
                </a:solidFill>
                <a:latin typeface="Proxima Nova Rg" panose="02000506030000020004" pitchFamily="2" charset="0"/>
              </a:rPr>
              <a:t>⁽²⁾</a:t>
            </a:r>
            <a:r>
              <a:rPr lang="fr-FR" sz="650">
                <a:solidFill>
                  <a:srgbClr val="000000"/>
                </a:solidFill>
                <a:latin typeface="Proxima Nova Rg" panose="02000506030000020004" pitchFamily="2" charset="0"/>
              </a:rPr>
              <a:t> </a:t>
            </a:r>
            <a:r>
              <a:rPr lang="fr-FR" sz="70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a:solidFill>
                  <a:srgbClr val="000000"/>
                </a:solidFill>
                <a:latin typeface="Proxima Nova Rg" panose="02000506030000020004" pitchFamily="2" charset="0"/>
              </a:rPr>
              <a:t>du 17/06/2022 jusqu’à la date de remboursement anticipé automatique éventuel</a:t>
            </a:r>
            <a:r>
              <a:rPr lang="fr-FR" sz="650" baseline="30000">
                <a:solidFill>
                  <a:srgbClr val="000000"/>
                </a:solidFill>
                <a:latin typeface="Proxima Nova Rg" panose="02000506030000020004" pitchFamily="2" charset="0"/>
              </a:rPr>
              <a:t>⁽¹⁾</a:t>
            </a:r>
            <a:r>
              <a:rPr lang="fr-FR" sz="650">
                <a:solidFill>
                  <a:srgbClr val="000000"/>
                </a:solidFill>
                <a:latin typeface="Proxima Nova Rg" panose="02000506030000020004" pitchFamily="2" charset="0"/>
              </a:rPr>
              <a:t> ou d’échéance</a:t>
            </a:r>
            <a:r>
              <a:rPr lang="fr-FR" sz="650" baseline="30000">
                <a:solidFill>
                  <a:srgbClr val="000000"/>
                </a:solidFill>
                <a:latin typeface="Proxima Nova Rg" panose="02000506030000020004" pitchFamily="2" charset="0"/>
              </a:rPr>
              <a:t>⁽¹⁾</a:t>
            </a:r>
            <a:r>
              <a:rPr lang="fr-FR" sz="65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a:solidFill>
                  <a:schemeClr val="tx2"/>
                </a:solidFill>
              </a:rPr>
              <a:t>À chaque date de constatation trimestrielle</a:t>
            </a:r>
            <a:r>
              <a:rPr lang="fr-FR" sz="800" baseline="30000">
                <a:solidFill>
                  <a:schemeClr val="tx2"/>
                </a:solidFill>
              </a:rPr>
              <a:t>⁽¹⁾</a:t>
            </a:r>
            <a:r>
              <a:rPr lang="fr-FR" sz="800">
                <a:solidFill>
                  <a:schemeClr val="tx2"/>
                </a:solidFill>
              </a:rPr>
              <a:t>, on compare le cours de l’action la moins performante à son Cours de Référence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a:solidFill>
                  <a:schemeClr val="tx2"/>
                </a:solidFill>
                <a:latin typeface="+mn-lt"/>
                <a:ea typeface="+mn-ea"/>
                <a:cs typeface="+mn-cs"/>
              </a:rPr>
              <a:t>Le Cours de Référence correspond à la moyenne arithmétique  des cours de clôture de l’action la moins performante Total SA et Crédit Agricole S.A. du 11/03/2022 au 17/06/2022</a:t>
            </a:r>
            <a:endParaRPr lang="fr-FR" sz="800" i="0" kern="120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a:solidFill>
                  <a:srgbClr val="B9A049"/>
                </a:solidFill>
                <a:latin typeface="+mn-lt"/>
              </a:rPr>
              <a:t>Détermination du Cours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a:solidFill>
                  <a:schemeClr val="tx2"/>
                </a:solidFill>
                <a:latin typeface="Proxima Nova Rg" panose="02000506030000020004" pitchFamily="2" charset="0"/>
              </a:rPr>
              <a:t>Cas favorable</a:t>
            </a:r>
            <a:r>
              <a:rPr lang="fr-FR" sz="800" b="1">
                <a:solidFill>
                  <a:schemeClr val="tx2"/>
                </a:solidFill>
                <a:latin typeface="Proxima Nova Rg" panose="02000506030000020004" pitchFamily="2" charset="0"/>
              </a:rPr>
              <a:t> : </a:t>
            </a:r>
            <a:r>
              <a:rPr lang="fr-FR" sz="800" b="1">
                <a:solidFill>
                  <a:schemeClr val="tx2"/>
                </a:solidFill>
              </a:rPr>
              <a:t>Si </a:t>
            </a:r>
            <a:r>
              <a:rPr lang="it-IT" sz="800" b="1">
                <a:solidFill>
                  <a:schemeClr val="tx2"/>
                </a:solidFill>
              </a:rPr>
              <a:t>l’action la moins performante </a:t>
            </a:r>
            <a:r>
              <a:rPr lang="fr-FR" sz="800" b="1">
                <a:solidFill>
                  <a:schemeClr val="tx2"/>
                </a:solidFill>
              </a:rPr>
              <a:t>clôture à un cours supérieur ou égal à 80% de son Cours de Référence</a:t>
            </a:r>
            <a:r>
              <a:rPr lang="fr-FR" sz="800" b="1">
                <a:solidFill>
                  <a:schemeClr val="tx2"/>
                </a:solidFill>
                <a:latin typeface="Proxima Nova Rg" panose="02000506030000020004" pitchFamily="2" charset="0"/>
              </a:rPr>
              <a:t>, l’investisseur reçoit, à la date de paiement de coupon correspondante</a:t>
            </a:r>
            <a:r>
              <a:rPr lang="fr-FR" sz="800" b="1" baseline="30000">
                <a:solidFill>
                  <a:schemeClr val="tx2"/>
                </a:solidFill>
                <a:latin typeface="Proxima Nova Rg" panose="02000506030000020004" pitchFamily="2" charset="0"/>
              </a:rPr>
              <a:t>⁽¹⁾ </a:t>
            </a:r>
            <a:r>
              <a:rPr lang="fr-FR" sz="800" b="1">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a:latin typeface="Proxima Nova Rg" panose="02000506030000020004" pitchFamily="2" charset="0"/>
              </a:rPr>
              <a:t>Un coupon de 1,875%</a:t>
            </a:r>
          </a:p>
          <a:p>
            <a:pPr defTabSz="1042988" fontAlgn="base">
              <a:spcBef>
                <a:spcPct val="0"/>
              </a:spcBef>
              <a:spcAft>
                <a:spcPct val="0"/>
              </a:spcAft>
            </a:pPr>
            <a:r>
              <a:rPr lang="fr-FR">
                <a:solidFill>
                  <a:schemeClr val="tx1"/>
                </a:solidFill>
                <a:latin typeface="Proxima Nova Rg" panose="02000506030000020004" pitchFamily="2" charset="0"/>
              </a:rPr>
              <a:t> 
 + 
 Les éventuels coupons mémorisés au préalable</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a:solidFill>
                  <a:schemeClr val="tx2"/>
                </a:solidFill>
                <a:latin typeface="Proxima Nova Rg" panose="02000506030000020004" pitchFamily="2" charset="0"/>
              </a:rPr>
              <a:t>Cas défavorable</a:t>
            </a:r>
            <a:r>
              <a:rPr lang="fr-FR" sz="800" b="1">
                <a:solidFill>
                  <a:schemeClr val="tx2"/>
                </a:solidFill>
                <a:latin typeface="Proxima Nova Rg" panose="02000506030000020004" pitchFamily="2" charset="0"/>
              </a:rPr>
              <a:t> : S</a:t>
            </a:r>
            <a:r>
              <a:rPr lang="fr-FR" sz="800" b="1">
                <a:solidFill>
                  <a:schemeClr val="tx2"/>
                </a:solidFill>
              </a:rPr>
              <a:t>i </a:t>
            </a:r>
            <a:r>
              <a:rPr lang="it-IT" sz="800" b="1">
                <a:solidFill>
                  <a:schemeClr val="tx2"/>
                </a:solidFill>
              </a:rPr>
              <a:t>l’action la moins performante</a:t>
            </a:r>
            <a:r>
              <a:rPr lang="fr-FR" sz="800" b="1">
                <a:solidFill>
                  <a:schemeClr val="tx2"/>
                </a:solidFill>
              </a:rPr>
              <a:t> clôture à un cours </a:t>
            </a:r>
            <a:r>
              <a:rPr lang="fr-FR" sz="800" b="1">
                <a:solidFill>
                  <a:schemeClr val="tx2"/>
                </a:solidFill>
                <a:latin typeface="Proxima Nova Rg" panose="02000506030000020004" pitchFamily="2" charset="0"/>
              </a:rPr>
              <a:t>strictement inférieur à 80% de son Cours de Référence, l’investisseur reçoit, à la date de paiement de coupon correspondante</a:t>
            </a:r>
            <a:r>
              <a:rPr lang="fr-FR" sz="800" b="1" baseline="30000">
                <a:solidFill>
                  <a:schemeClr val="tx2"/>
                </a:solidFill>
                <a:latin typeface="Proxima Nova Rg" panose="02000506030000020004" pitchFamily="2" charset="0"/>
              </a:rPr>
              <a:t>⁽¹⁾ </a:t>
            </a:r>
            <a:r>
              <a:rPr lang="fr-FR" sz="800" b="1">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a:latin typeface="Proxima Nova Rg" panose="02000506030000020004" pitchFamily="2" charset="0"/>
              </a:rPr>
              <a:t>Aucun coupon, il est mis en mémoire</a:t>
            </a:r>
            <a:endParaRPr lang="fr-FR">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a:solidFill>
                  <a:schemeClr val="tx2"/>
                </a:solidFill>
                <a:latin typeface="Proxima Nova Rg" panose="02000506030000020004" pitchFamily="2" charset="0"/>
              </a:rPr>
              <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133350" y="9765983"/>
            <a:ext cx="6483350" cy="630942"/>
          </a:xfrm>
          <a:prstGeom prst="rect">
            <a:avLst/>
          </a:prstGeom>
          <a:noFill/>
          <a:ln w="9525">
            <a:noFill/>
            <a:miter lim="800000"/>
            <a:headEnd/>
            <a:tailEnd/>
          </a:ln>
        </p:spPr>
        <p:txBody>
          <a:bodyPr wrap="square" lIns="0" tIns="0" rIns="0" bIns="0">
            <a:spAutoFit/>
          </a:bodyPr>
          <a:lstStyle/>
          <a:p>
            <a:pPr lvl="1" algn="just"/>
            <a:r>
              <a:rPr lang="fr-FR" sz="700" baseline="30000">
                <a:solidFill>
                  <a:srgbClr val="000000"/>
                </a:solidFill>
                <a:latin typeface="Proxima Nova Rg" panose="02000506030000020004" pitchFamily="2" charset="0"/>
              </a:rPr>
              <a:t>⁽¹⁾</a:t>
            </a:r>
            <a:r>
              <a:rPr lang="fr-FR" sz="700">
                <a:solidFill>
                  <a:srgbClr val="000000"/>
                </a:solidFill>
                <a:latin typeface="Proxima Nova Rg" panose="02000506030000020004" pitchFamily="2" charset="0"/>
              </a:rPr>
              <a:t> Veuillez vous référer au tableau récapitulant les principales caractéristiques financières en page 7 pour le détail des dates. </a:t>
            </a:r>
          </a:p>
          <a:p>
            <a:pPr lvl="1" algn="just"/>
            <a:r>
              <a:rPr lang="fr-FR" sz="700" baseline="30000">
                <a:solidFill>
                  <a:srgbClr val="000000"/>
                </a:solidFill>
                <a:latin typeface="Proxima Nova Rg" panose="02000506030000020004" pitchFamily="2" charset="0"/>
              </a:rPr>
              <a:t>⁽²⁾</a:t>
            </a:r>
            <a:r>
              <a:rPr lang="fr-FR" sz="70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a:solidFill>
                  <a:srgbClr val="000000"/>
                </a:solidFill>
                <a:latin typeface="Proxima Nova Rg" panose="02000506030000020004" pitchFamily="2" charset="0"/>
              </a:rPr>
              <a:t>du 17/06/2022 jusqu’à la date de remboursement anticipé automatique éventuel</a:t>
            </a:r>
            <a:r>
              <a:rPr lang="fr-FR" sz="650" baseline="30000">
                <a:solidFill>
                  <a:srgbClr val="000000"/>
                </a:solidFill>
                <a:latin typeface="Proxima Nova Rg" panose="02000506030000020004" pitchFamily="2" charset="0"/>
              </a:rPr>
              <a:t>⁽¹⁾</a:t>
            </a:r>
            <a:r>
              <a:rPr lang="fr-FR" sz="650">
                <a:solidFill>
                  <a:srgbClr val="000000"/>
                </a:solidFill>
                <a:latin typeface="Proxima Nova Rg" panose="02000506030000020004" pitchFamily="2" charset="0"/>
              </a:rPr>
              <a:t> ou d’échéance</a:t>
            </a:r>
            <a:r>
              <a:rPr lang="fr-FR" sz="650" baseline="30000">
                <a:solidFill>
                  <a:srgbClr val="000000"/>
                </a:solidFill>
                <a:latin typeface="Proxima Nova Rg" panose="02000506030000020004" pitchFamily="2" charset="0"/>
              </a:rPr>
              <a:t>⁽¹⁾</a:t>
            </a:r>
            <a:r>
              <a:rPr lang="fr-FR" sz="65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a:t>L’intégralité du capital initial</a:t>
            </a:r>
          </a:p>
          <a:p>
            <a:pPr marL="0" indent="0" algn="ctr">
              <a:lnSpc>
                <a:spcPct val="100000"/>
              </a:lnSpc>
              <a:spcBef>
                <a:spcPts val="0"/>
              </a:spcBef>
              <a:buNone/>
            </a:pPr>
            <a:r>
              <a:rPr lang="fr-FR" sz="800"/>
              <a:t>+</a:t>
            </a:r>
          </a:p>
          <a:p>
            <a:pPr marL="0" indent="0" algn="ctr">
              <a:lnSpc>
                <a:spcPct val="100000"/>
              </a:lnSpc>
              <a:spcBef>
                <a:spcPts val="0"/>
              </a:spcBef>
              <a:buNone/>
            </a:pPr>
            <a:r>
              <a:rPr lang="fr-FR" sz="800"/>
              <a:t>Le coupon défini ci-dessus</a:t>
            </a:r>
          </a:p>
          <a:p>
            <a:pPr marL="0" indent="0" algn="ctr">
              <a:lnSpc>
                <a:spcPct val="100000"/>
              </a:lnSpc>
              <a:spcBef>
                <a:spcPts val="0"/>
              </a:spcBef>
              <a:buNone/>
            </a:pPr>
            <a:r>
              <a:rPr lang="fr-FR" sz="800"/>
              <a:t>(soit un Taux de Rendement Annuel net entre </a:t>
            </a:r>
            <a:r>
              <a:rPr lang="fr-FR" sz="800">
                <a:highlight>
                  <a:srgbClr val="00FFFF"/>
                </a:highlight>
              </a:rPr>
              <a:t>4,68%</a:t>
            </a:r>
            <a:r>
              <a:rPr lang="fr-FR" sz="800" baseline="30000"/>
              <a:t>⁽²⁾</a:t>
            </a:r>
            <a:r>
              <a:rPr lang="fr-FR" sz="800"/>
              <a:t> et </a:t>
            </a:r>
            <a:r>
              <a:rPr lang="fr-FR" sz="800">
                <a:highlight>
                  <a:srgbClr val="00FFFF"/>
                </a:highlight>
              </a:rPr>
              <a:t>6,61%</a:t>
            </a:r>
            <a:r>
              <a:rPr lang="fr-FR" sz="800" baseline="30000"/>
              <a:t>⁽²⁾</a:t>
            </a:r>
            <a:r>
              <a:rPr lang="fr-FR" sz="80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a:solidFill>
                  <a:schemeClr val="tx2"/>
                </a:solidFill>
              </a:rPr>
              <a:t>À la date de constatation finale, le 17/06/2032, en l’absence de remboursement anticipé automatique préalable, on compare le cours de clôture de l'action la moins performante</a:t>
            </a:r>
            <a:r>
              <a:rPr lang="en-US" sz="800">
                <a:solidFill>
                  <a:schemeClr val="tx2"/>
                </a:solidFill>
              </a:rPr>
              <a:t> </a:t>
            </a:r>
            <a:r>
              <a:rPr lang="fr-FR" sz="800">
                <a:solidFill>
                  <a:schemeClr val="tx2"/>
                </a:solidFill>
              </a:rPr>
              <a:t>à son Cours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a:solidFill>
                  <a:schemeClr val="tx2"/>
                </a:solidFill>
              </a:rPr>
              <a:t>Cas favorable</a:t>
            </a:r>
            <a:r>
              <a:rPr lang="fr-FR" sz="800" b="1">
                <a:solidFill>
                  <a:schemeClr val="tx2"/>
                </a:solidFill>
              </a:rPr>
              <a:t> : Si </a:t>
            </a:r>
            <a:r>
              <a:rPr lang="it-IT" sz="800" b="1">
                <a:solidFill>
                  <a:schemeClr val="tx2"/>
                </a:solidFill>
              </a:rPr>
              <a:t>l’action la moins performante </a:t>
            </a:r>
            <a:r>
              <a:rPr lang="fr-FR" sz="800" b="1">
                <a:solidFill>
                  <a:schemeClr val="tx2"/>
                </a:solidFill>
              </a:rPr>
              <a:t>clôture à un cours supérieur ou égal à 80% de son Cours de Référence, l’investisseur reçoit, le 24/06/2032</a:t>
            </a:r>
            <a:r>
              <a:rPr lang="fr-FR" sz="800" b="1" baseline="30000">
                <a:solidFill>
                  <a:schemeClr val="tx2"/>
                </a:solidFill>
              </a:rPr>
              <a:t> </a:t>
            </a:r>
            <a:r>
              <a:rPr lang="fr-FR" sz="800" b="1">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a:solidFill>
                  <a:schemeClr val="tx2"/>
                </a:solidFill>
              </a:rPr>
              <a:t>Cas défavorable</a:t>
            </a:r>
            <a:r>
              <a:rPr lang="fr-FR" sz="800" b="1">
                <a:solidFill>
                  <a:schemeClr val="tx2"/>
                </a:solidFill>
              </a:rPr>
              <a:t> : Si </a:t>
            </a:r>
            <a:r>
              <a:rPr lang="it-IT" sz="800" b="1">
                <a:solidFill>
                  <a:schemeClr val="tx2"/>
                </a:solidFill>
              </a:rPr>
              <a:t>l’action la moins performante </a:t>
            </a:r>
            <a:r>
              <a:rPr lang="fr-FR" sz="800" b="1">
                <a:solidFill>
                  <a:schemeClr val="tx2"/>
                </a:solidFill>
              </a:rPr>
              <a:t>clôture à un cours strictement inférieur à 50% de son cours de Référence, l’investisseur reçoit, le 24/06/2032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a:t>Le capital initial diminué de l’intégralité de la baisse enregistrée </a:t>
            </a:r>
          </a:p>
          <a:p>
            <a:pPr marL="0" indent="0" algn="ctr">
              <a:lnSpc>
                <a:spcPct val="100000"/>
              </a:lnSpc>
              <a:spcBef>
                <a:spcPts val="0"/>
              </a:spcBef>
              <a:buNone/>
            </a:pPr>
            <a:r>
              <a:rPr lang="fr-FR" sz="800"/>
              <a:t>par l’action la moins performante entre le &lt;</a:t>
            </a:r>
            <a:r>
              <a:rPr lang="fr-FR" sz="800">
                <a:highlight>
                  <a:srgbClr val="FF00FF"/>
                </a:highlight>
              </a:rPr>
              <a:t>NDR&gt; </a:t>
            </a:r>
            <a:r>
              <a:rPr lang="fr-FR" sz="800"/>
              <a:t>et son niveau de clôture le 17/06/2032</a:t>
            </a:r>
          </a:p>
          <a:p>
            <a:pPr marL="0" indent="0" algn="ctr">
              <a:lnSpc>
                <a:spcPct val="100000"/>
              </a:lnSpc>
              <a:spcBef>
                <a:spcPts val="0"/>
              </a:spcBef>
              <a:buNone/>
            </a:pPr>
            <a:r>
              <a:rPr lang="fr-FR" sz="800"/>
              <a:t>(Soit un Taux de Rendement Annuel net inférieur ou égal à 2,03%</a:t>
            </a:r>
          </a:p>
          <a:p>
            <a:pPr marL="0" indent="0" algn="ctr">
              <a:lnSpc>
                <a:spcPct val="100000"/>
              </a:lnSpc>
              <a:spcBef>
                <a:spcPts val="0"/>
              </a:spcBef>
              <a:buNone/>
            </a:pPr>
            <a:r>
              <a:rPr lang="fr-FR" sz="800" b="1" i="1"/>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a:latin typeface="+mn-lt"/>
              </a:rPr>
              <a:t>L’intégralité du capital initial</a:t>
            </a:r>
          </a:p>
          <a:p>
            <a:r>
              <a:rPr lang="fr-FR" sz="800">
                <a:latin typeface="+mn-lt"/>
              </a:rPr>
              <a:t>(soit un Taux de Rendement Annuel net compris entre -1,00% et </a:t>
            </a:r>
            <a:r>
              <a:rPr lang="fr-FR" sz="800">
                <a:highlight>
                  <a:srgbClr val="00FFFF"/>
                </a:highlight>
              </a:rPr>
              <a:t>6,47%</a:t>
            </a:r>
            <a:r>
              <a:rPr lang="fr-FR" sz="800" baseline="30000">
                <a:latin typeface="+mn-lt"/>
              </a:rPr>
              <a:t>⁽²⁾</a:t>
            </a:r>
            <a:r>
              <a:rPr lang="fr-FR" sz="80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a:solidFill>
                  <a:srgbClr val="000000"/>
                </a:solidFill>
              </a:rPr>
              <a:t>Cas médian</a:t>
            </a:r>
            <a:r>
              <a:rPr lang="fr-FR" sz="800" b="1">
                <a:solidFill>
                  <a:srgbClr val="000000"/>
                </a:solidFill>
              </a:rPr>
              <a:t> : Si </a:t>
            </a:r>
            <a:r>
              <a:rPr lang="it-IT" sz="800" b="1">
                <a:solidFill>
                  <a:schemeClr val="tx2"/>
                </a:solidFill>
              </a:rPr>
              <a:t>l’action la moins performante </a:t>
            </a:r>
            <a:r>
              <a:rPr lang="fr-FR" sz="800" b="1">
                <a:solidFill>
                  <a:srgbClr val="000000"/>
                </a:solidFill>
              </a:rPr>
              <a:t>clôture à un cours strictement inférieur à 80% mais supérieur ou égal à 50% de son Cours de Référence, l’investisseur reçoit, le 24/06/2032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a:t>L’intégralité du capital initial</a:t>
            </a:r>
          </a:p>
          <a:p>
            <a:pPr marL="0" indent="0" algn="ctr">
              <a:lnSpc>
                <a:spcPct val="100000"/>
              </a:lnSpc>
              <a:spcBef>
                <a:spcPts val="0"/>
              </a:spcBef>
              <a:buNone/>
            </a:pPr>
            <a:r>
              <a:rPr lang="fr-FR" sz="800"/>
              <a:t>+</a:t>
            </a:r>
          </a:p>
          <a:p>
            <a:pPr marL="0" indent="0" algn="ctr">
              <a:lnSpc>
                <a:spcPct val="100000"/>
              </a:lnSpc>
              <a:spcBef>
                <a:spcPts val="0"/>
              </a:spcBef>
              <a:buNone/>
            </a:pPr>
            <a:r>
              <a:rPr lang="fr-FR" sz="800"/>
              <a:t>Le coupon défini ci-dessus</a:t>
            </a:r>
          </a:p>
          <a:p>
            <a:pPr marL="0" indent="0" algn="ctr">
              <a:lnSpc>
                <a:spcPct val="100000"/>
              </a:lnSpc>
              <a:spcBef>
                <a:spcPts val="0"/>
              </a:spcBef>
              <a:buNone/>
            </a:pPr>
            <a:r>
              <a:rPr lang="fr-FR" sz="800"/>
              <a:t>(Soit un Taux de Rendement Annuel net compris entre </a:t>
            </a:r>
            <a:r>
              <a:rPr lang="fr-FR" sz="800">
                <a:highlight>
                  <a:srgbClr val="00FFFF"/>
                </a:highlight>
              </a:rPr>
              <a:t>4,72%</a:t>
            </a:r>
            <a:r>
              <a:rPr lang="fr-FR" sz="800" baseline="30000"/>
              <a:t>2) </a:t>
            </a:r>
            <a:r>
              <a:rPr lang="fr-FR" sz="800"/>
              <a:t>et 6,61%</a:t>
            </a:r>
            <a:r>
              <a:rPr lang="fr-FR" sz="800" baseline="30000">
                <a:highlight>
                  <a:srgbClr val="00FFFF"/>
                </a:highlight>
              </a:rPr>
              <a:t>(</a:t>
            </a:r>
            <a:r>
              <a:rPr lang="fr-FR" sz="800" baseline="30000"/>
              <a:t>2)</a:t>
            </a:r>
            <a:r>
              <a:rPr lang="fr-FR" sz="80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a:solidFill>
                  <a:schemeClr val="tx2"/>
                </a:solidFill>
              </a:rPr>
              <a:t>À chaque date de constatation trimestrielle</a:t>
            </a:r>
            <a:r>
              <a:rPr lang="fr-FR" sz="800" baseline="30000">
                <a:solidFill>
                  <a:schemeClr val="tx2"/>
                </a:solidFill>
              </a:rPr>
              <a:t>⁽¹⁾ </a:t>
            </a:r>
            <a:r>
              <a:rPr lang="fr-FR" sz="800">
                <a:solidFill>
                  <a:srgbClr val="000000"/>
                </a:solidFill>
                <a:latin typeface="Proxima Nova Rg" panose="02000506030000020004" pitchFamily="2" charset="0"/>
              </a:rPr>
              <a:t>(</a:t>
            </a:r>
            <a:r>
              <a:rPr lang="fr-FR" sz="800">
                <a:solidFill>
                  <a:schemeClr val="tx2"/>
                </a:solidFill>
              </a:rPr>
              <a:t>à partir de la fin du trimestre 4 et jusqu’à la fin du trimestre 39), on compare le cours de clôture de l'action la moins performante à son Cours de Référence</a:t>
            </a:r>
            <a:r>
              <a:rPr lang="en-US" sz="800">
                <a:solidFill>
                  <a:schemeClr val="tx2"/>
                </a:solidFill>
              </a:rPr>
              <a:t> </a:t>
            </a:r>
            <a:r>
              <a:rPr lang="fr-FR" sz="800">
                <a:solidFill>
                  <a:schemeClr val="tx2"/>
                </a:solidFill>
              </a:rPr>
              <a:t>:</a:t>
            </a:r>
          </a:p>
          <a:p>
            <a:pPr algn="just"/>
            <a:endParaRPr lang="fr-FR" sz="800">
              <a:solidFill>
                <a:schemeClr val="tx2"/>
              </a:solidFill>
            </a:endParaRPr>
          </a:p>
          <a:p>
            <a:pPr algn="just"/>
            <a:endParaRPr lang="fr-FR" sz="800">
              <a:solidFill>
                <a:schemeClr val="tx2"/>
              </a:solidFill>
            </a:endParaRPr>
          </a:p>
          <a:p>
            <a:pPr algn="just"/>
            <a:r>
              <a:rPr lang="fr-FR" sz="800" b="1">
                <a:solidFill>
                  <a:schemeClr val="tx2"/>
                </a:solidFill>
              </a:rPr>
              <a:t>Si </a:t>
            </a:r>
            <a:r>
              <a:rPr lang="it-IT" sz="800" b="1">
                <a:solidFill>
                  <a:schemeClr val="tx2"/>
                </a:solidFill>
              </a:rPr>
              <a:t>l’action la moins performante </a:t>
            </a:r>
            <a:r>
              <a:rPr lang="fr-FR" sz="800" b="1">
                <a:solidFill>
                  <a:schemeClr val="tx2"/>
                </a:solidFill>
              </a:rPr>
              <a:t>clôture à un cours supérieur ou égal à la barrière dégressive de remboursement anticipé automatique⁽¹⁾, le produit est automatiquement remboursé par anticipation et l’investisseur reçoit, à la date de remboursement anticipé automatique correspondante</a:t>
            </a:r>
            <a:r>
              <a:rPr lang="fr-FR" sz="800" b="1" baseline="30000">
                <a:solidFill>
                  <a:schemeClr val="tx2"/>
                </a:solidFill>
              </a:rPr>
              <a:t>⁽¹⁾</a:t>
            </a:r>
            <a:r>
              <a:rPr lang="fr-FR" sz="800" b="1">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a:t>La barrière de remboursement anticipé automatique est dégressive au fil du temps. Elle est fixée à 100% du Cours de Référence  en fin de trimestre 4, puis décroît de 1,00% chaque trimestre, pour atteindre 65% du Cours de Référence à la fin du trimestre 39.</a:t>
            </a:r>
            <a:endParaRPr lang="en-US" sz="800"/>
          </a:p>
        </p:txBody>
      </p:sp>
    </p:spTree>
    <p:extLst>
      <p:ext uri="{BB962C8B-B14F-4D97-AF65-F5344CB8AC3E}">
        <p14:creationId xmlns:p14="http://schemas.microsoft.com/office/powerpoint/2010/main" val="3692740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a:solidFill>
                  <a:schemeClr val="tx2"/>
                </a:solidFill>
                <a:latin typeface="+mn-lt"/>
              </a:rPr>
              <a:t>⁽¹⁾</a:t>
            </a:r>
            <a:r>
              <a:rPr lang="fr-FR" sz="650">
                <a:solidFill>
                  <a:schemeClr val="tx2"/>
                </a:solidFill>
                <a:latin typeface="+mn-lt"/>
              </a:rPr>
              <a:t> Veuillez vous référer au tableau récapitulant les principales caractéristiques financières en page 8 pour le détail des dates. </a:t>
            </a:r>
          </a:p>
          <a:p>
            <a:pPr marL="0" lvl="1" algn="just"/>
            <a:r>
              <a:rPr lang="fr-FR" sz="650" baseline="30000">
                <a:solidFill>
                  <a:schemeClr val="tx2"/>
                </a:solidFill>
                <a:latin typeface="+mn-lt"/>
              </a:rPr>
              <a:t>⁽²⁾</a:t>
            </a:r>
            <a:r>
              <a:rPr lang="fr-FR" sz="65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17/06/2022 jusqu’à la date de remboursement anticipé automatique éventuel</a:t>
            </a:r>
            <a:r>
              <a:rPr lang="fr-FR" sz="650" baseline="30000">
                <a:solidFill>
                  <a:schemeClr val="tx2"/>
                </a:solidFill>
                <a:latin typeface="+mn-lt"/>
              </a:rPr>
              <a:t>⁽¹⁾</a:t>
            </a:r>
            <a:r>
              <a:rPr lang="fr-FR" sz="650">
                <a:solidFill>
                  <a:schemeClr val="tx2"/>
                </a:solidFill>
                <a:latin typeface="+mn-lt"/>
              </a:rPr>
              <a:t> ou d’échéance</a:t>
            </a:r>
            <a:r>
              <a:rPr lang="fr-FR" sz="650" baseline="30000">
                <a:solidFill>
                  <a:schemeClr val="tx2"/>
                </a:solidFill>
                <a:latin typeface="+mn-lt"/>
              </a:rPr>
              <a:t>⁽¹⁾</a:t>
            </a:r>
            <a:r>
              <a:rPr lang="fr-FR" sz="65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076681"/>
          </a:xfrm>
          <a:prstGeom prst="rect">
            <a:avLst/>
          </a:prstGeom>
          <a:noFill/>
        </p:spPr>
        <p:txBody>
          <a:bodyPr wrap="square">
            <a:spAutoFit/>
          </a:bodyPr>
          <a:lstStyle/>
          <a:p>
            <a:pPr algn="just">
              <a:lnSpc>
                <a:spcPct val="95000"/>
              </a:lnSpc>
              <a:spcBef>
                <a:spcPts val="600"/>
              </a:spcBef>
            </a:pPr>
            <a:r>
              <a:rPr lang="fr-FR" sz="1000" b="1">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a:solidFill>
                  <a:srgbClr val="000000"/>
                </a:solidFill>
              </a:rPr>
              <a:t>A chaque date de constatation trimestrielle</a:t>
            </a:r>
            <a:r>
              <a:rPr lang="fr-FR" sz="800" baseline="30000">
                <a:solidFill>
                  <a:srgbClr val="000000"/>
                </a:solidFill>
              </a:rPr>
              <a:t>⁽¹⁾</a:t>
            </a:r>
            <a:r>
              <a:rPr lang="fr-FR" sz="800">
                <a:solidFill>
                  <a:srgbClr val="000000"/>
                </a:solidFill>
              </a:rPr>
              <a:t>, </a:t>
            </a:r>
            <a:r>
              <a:rPr lang="fr-FR" sz="800">
                <a:latin typeface="Proxima Nova Rg" panose="02000506030000020004" pitchFamily="2" charset="0"/>
              </a:rPr>
              <a:t>l’investisseur peut recevoir un coupon de 1,875% dès lors que l’action la moins performante clôture à un cours supérieur ou égal à 80% de son Cours de Référence</a:t>
            </a:r>
            <a:r>
              <a:rPr lang="fr-FR" sz="800">
                <a:solidFill>
                  <a:srgbClr val="000000"/>
                </a:solidFill>
                <a:ea typeface="SimSun" pitchFamily="2" charset="-122"/>
                <a:cs typeface="Times New Roman" pitchFamily="18" charset="0"/>
              </a:rPr>
              <a:t>. Les coupons non versés précédemment sont récupérés et versés au prochain paiement éventuel du coupon.</a:t>
            </a:r>
          </a:p>
          <a:p>
            <a:pPr marL="171450" indent="-171450" algn="just">
              <a:lnSpc>
                <a:spcPct val="95000"/>
              </a:lnSpc>
              <a:spcAft>
                <a:spcPts val="200"/>
              </a:spcAft>
              <a:buFont typeface="Arial" panose="020B0604020202020204" pitchFamily="34" charset="0"/>
              <a:buChar char="•"/>
            </a:pPr>
            <a:r>
              <a:rPr lang="fr-FR" sz="800">
                <a:solidFill>
                  <a:srgbClr val="000000"/>
                </a:solidFill>
              </a:rPr>
              <a:t>A l’issue du trimestre 4 à 39, si à l’une des dates de constatation trimestrielle correspondantes</a:t>
            </a:r>
            <a:r>
              <a:rPr lang="fr-FR" sz="800" baseline="30000">
                <a:solidFill>
                  <a:srgbClr val="000000"/>
                </a:solidFill>
              </a:rPr>
              <a:t>⁽¹⁾</a:t>
            </a:r>
            <a:r>
              <a:rPr lang="fr-FR" sz="800">
                <a:solidFill>
                  <a:srgbClr val="000000"/>
                </a:solidFill>
              </a:rPr>
              <a:t> ,l’action la moins performante clôture à un cours supérieur ou égal à la barrière dégressive de remboursement anticipé automatique⁽¹⁾, </a:t>
            </a:r>
            <a:r>
              <a:rPr lang="fr-FR" sz="800" b="1">
                <a:solidFill>
                  <a:srgbClr val="000000"/>
                </a:solidFill>
              </a:rPr>
              <a:t>un mécanisme de remboursement anticipé est automatiquement activé </a:t>
            </a:r>
            <a:r>
              <a:rPr lang="fr-FR" sz="800">
                <a:solidFill>
                  <a:srgbClr val="000000"/>
                </a:solidFill>
              </a:rPr>
              <a:t>et l’investisseur récupère alors l’intégralité de son capital initial majorée du coupon de 1,875%  ainsi que les coupons mémorisés au préalable (soit un Taux de Rendement Annuel net maximum de</a:t>
            </a:r>
            <a:r>
              <a:rPr lang="fr-FR" sz="800">
                <a:solidFill>
                  <a:srgbClr val="000000"/>
                </a:solidFill>
                <a:highlight>
                  <a:srgbClr val="00FFFF"/>
                </a:highlight>
              </a:rPr>
              <a:t>%</a:t>
            </a:r>
            <a:r>
              <a:rPr lang="fr-FR" sz="800" baseline="30000">
                <a:solidFill>
                  <a:srgbClr val="000000"/>
                </a:solidFill>
                <a:highlight>
                  <a:srgbClr val="00FFFF"/>
                </a:highlight>
                <a:ea typeface="SimSun" pitchFamily="2" charset="-122"/>
                <a:cs typeface="Times New Roman" pitchFamily="18" charset="0"/>
              </a:rPr>
              <a:t>(</a:t>
            </a:r>
            <a:r>
              <a:rPr lang="fr-FR" sz="800" baseline="30000">
                <a:solidFill>
                  <a:srgbClr val="000000"/>
                </a:solidFill>
                <a:ea typeface="SimSun" pitchFamily="2" charset="-122"/>
                <a:cs typeface="Times New Roman" pitchFamily="18" charset="0"/>
              </a:rPr>
              <a:t>2)</a:t>
            </a:r>
            <a:r>
              <a:rPr lang="fr-FR" sz="80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a:solidFill>
                  <a:srgbClr val="000000"/>
                </a:solidFill>
              </a:rPr>
              <a:t>Sinon, si le mécanisme de remboursement anticipé n’a pas été activé au préalable, et si à la date de constatation finale l’action la moins performante clôture à un cours supérieur ou égal à 50% de son Cours de Référence, l’investisseur récupère alors l’intégralité de son capital initialement investi (soit un Taux de Rendement Annuel net maximum de </a:t>
            </a:r>
            <a:r>
              <a:rPr lang="fr-FR" sz="800">
                <a:solidFill>
                  <a:srgbClr val="000000"/>
                </a:solidFill>
                <a:highlight>
                  <a:srgbClr val="00FFFF"/>
                </a:highlight>
              </a:rPr>
              <a:t>6,61%</a:t>
            </a:r>
            <a:r>
              <a:rPr lang="fr-FR" sz="800" baseline="30000">
                <a:solidFill>
                  <a:srgbClr val="000000"/>
                </a:solidFill>
              </a:rPr>
              <a:t>⁽²⁾</a:t>
            </a:r>
            <a:r>
              <a:rPr lang="fr-FR" sz="800">
                <a:solidFill>
                  <a:srgbClr val="000000"/>
                </a:solidFill>
              </a:rPr>
              <a:t>). </a:t>
            </a:r>
          </a:p>
          <a:p>
            <a:pPr marL="0" lvl="1" algn="just">
              <a:lnSpc>
                <a:spcPct val="95000"/>
              </a:lnSpc>
              <a:spcBef>
                <a:spcPts val="600"/>
              </a:spcBef>
            </a:pPr>
            <a:r>
              <a:rPr lang="fr-FR" sz="1000" b="1">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a:solidFill>
                  <a:srgbClr val="000000"/>
                </a:solidFill>
              </a:rPr>
              <a:t>« Influence Actions France Juin 2027 » </a:t>
            </a:r>
            <a:r>
              <a:rPr lang="fr-FR" sz="800" b="1">
                <a:solidFill>
                  <a:srgbClr val="000000"/>
                </a:solidFill>
              </a:rPr>
              <a:t>présente</a:t>
            </a:r>
            <a:r>
              <a:rPr lang="fr-FR" sz="800">
                <a:solidFill>
                  <a:srgbClr val="000000"/>
                </a:solidFill>
              </a:rPr>
              <a:t> </a:t>
            </a:r>
            <a:r>
              <a:rPr lang="fr-FR" sz="800" b="1">
                <a:solidFill>
                  <a:srgbClr val="000000"/>
                </a:solidFill>
              </a:rPr>
              <a:t>un risque de perte partielle ou totale du capital en cours de vie </a:t>
            </a:r>
            <a:r>
              <a:rPr lang="fr-FR" sz="80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a:solidFill>
                  <a:srgbClr val="000000"/>
                </a:solidFill>
              </a:rPr>
              <a:t> et à l’échéance</a:t>
            </a:r>
            <a:r>
              <a:rPr lang="fr-FR" sz="800" b="1" baseline="30000">
                <a:solidFill>
                  <a:srgbClr val="000000"/>
                </a:solidFill>
              </a:rPr>
              <a:t>⁽¹⁾</a:t>
            </a:r>
            <a:r>
              <a:rPr lang="fr-FR" sz="800" b="1">
                <a:solidFill>
                  <a:srgbClr val="000000"/>
                </a:solidFill>
              </a:rPr>
              <a:t> </a:t>
            </a:r>
            <a:r>
              <a:rPr lang="fr-FR" sz="800">
                <a:solidFill>
                  <a:srgbClr val="000000"/>
                </a:solidFill>
              </a:rPr>
              <a:t>(si, à la date de constatation finale</a:t>
            </a:r>
            <a:r>
              <a:rPr lang="fr-FR" sz="800" baseline="30000">
                <a:solidFill>
                  <a:srgbClr val="000000"/>
                </a:solidFill>
              </a:rPr>
              <a:t>⁽¹⁾</a:t>
            </a:r>
            <a:r>
              <a:rPr lang="fr-FR" sz="800">
                <a:solidFill>
                  <a:srgbClr val="000000"/>
                </a:solidFill>
              </a:rPr>
              <a:t>, l’action la moins performante enregistre une baisse supérieure à 50% de son Cours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a:solidFill>
                  <a:srgbClr val="000000"/>
                </a:solidFill>
              </a:rPr>
              <a:t>⁽¹⁾</a:t>
            </a:r>
            <a:r>
              <a:rPr lang="fr-FR" sz="80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a:solidFill>
                  <a:srgbClr val="000000"/>
                </a:solidFill>
              </a:rPr>
              <a:t>⁽¹⁾</a:t>
            </a:r>
            <a:r>
              <a:rPr lang="fr-FR" sz="80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a:solidFill>
                  <a:srgbClr val="000000"/>
                </a:solidFill>
              </a:rPr>
              <a:t>L’investisseur est exposé à un éventuel défaut de paiement et de faillite </a:t>
            </a:r>
            <a:r>
              <a:rPr lang="fr-FR" sz="800">
                <a:solidFill>
                  <a:srgbClr val="000000"/>
                </a:solidFill>
              </a:rPr>
              <a:t>(qui induit un risque de non remboursement) ou à une </a:t>
            </a:r>
            <a:r>
              <a:rPr lang="fr-FR" sz="800" b="1">
                <a:solidFill>
                  <a:srgbClr val="000000"/>
                </a:solidFill>
              </a:rPr>
              <a:t>dégradation de la qualité de crédit</a:t>
            </a:r>
            <a:r>
              <a:rPr lang="fr-FR" sz="800">
                <a:solidFill>
                  <a:srgbClr val="000000"/>
                </a:solidFill>
              </a:rPr>
              <a:t> (qui induit un risque sur la valeur de marché du produit) de l’Émetteur ainsi qu’au </a:t>
            </a:r>
            <a:r>
              <a:rPr lang="fr-FR" sz="800" b="1">
                <a:solidFill>
                  <a:srgbClr val="000000"/>
                </a:solidFill>
              </a:rPr>
              <a:t>risque de défaut de paiement, de faillite et de mise en résolution </a:t>
            </a:r>
            <a:r>
              <a:rPr lang="fr-FR" sz="80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a:solidFill>
                  <a:srgbClr val="000000"/>
                </a:solidFill>
              </a:rPr>
              <a:t>L’investisseur ne connaît pas à l’avance la durée exacte de son investissement qui peut varier de </a:t>
            </a:r>
            <a:r>
              <a:rPr lang="fr-FR" sz="800" b="1">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r>
              <a:rPr lang="fr-FR" sz="800">
                <a:solidFill>
                  <a:srgbClr val="000000"/>
                </a:solidFill>
              </a:rPr>
              <a:t>L’investisseur peut ne bénéficier que d’une hausse partielle de l'action la moins performante, du fait du </a:t>
            </a:r>
            <a:r>
              <a:rPr lang="fr-FR" sz="800" b="1">
                <a:solidFill>
                  <a:srgbClr val="000000"/>
                </a:solidFill>
              </a:rPr>
              <a:t>mécanisme de plafonnement des gains à 1,875% par trimestre </a:t>
            </a:r>
            <a:r>
              <a:rPr lang="fr-FR" sz="800">
                <a:solidFill>
                  <a:srgbClr val="000000"/>
                </a:solidFill>
              </a:rPr>
              <a:t>(soit un Taux de Rendement Annuel net maximum de de de </a:t>
            </a:r>
            <a:r>
              <a:rPr lang="fr-FR" sz="800">
                <a:solidFill>
                  <a:srgbClr val="000000"/>
                </a:solidFill>
                <a:highlight>
                  <a:srgbClr val="00FFFF"/>
                </a:highlight>
              </a:rPr>
              <a:t>6,61%</a:t>
            </a:r>
            <a:r>
              <a:rPr lang="fr-FR" sz="800" baseline="30000">
                <a:solidFill>
                  <a:srgbClr val="000000"/>
                </a:solidFill>
              </a:rPr>
              <a:t>( </a:t>
            </a:r>
            <a:r>
              <a:rPr lang="fr-FR" sz="800" baseline="30000">
                <a:solidFill>
                  <a:srgbClr val="000000"/>
                </a:solidFill>
                <a:ea typeface="SimSun" pitchFamily="2" charset="-122"/>
                <a:cs typeface="Times New Roman" pitchFamily="18" charset="0"/>
              </a:rPr>
              <a:t>2)</a:t>
            </a:r>
            <a:r>
              <a:rPr lang="fr-FR" sz="800">
                <a:solidFill>
                  <a:srgbClr val="000000"/>
                </a:solidFill>
                <a:ea typeface="SimSun" pitchFamily="2" charset="-122"/>
                <a:cs typeface="Times New Roman" pitchFamily="18" charset="0"/>
              </a:rPr>
              <a:t>)</a:t>
            </a:r>
            <a:r>
              <a:rPr lang="fr-FR" sz="80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a:solidFill>
                  <a:srgbClr val="000000"/>
                </a:solidFill>
              </a:rPr>
              <a:t>Le rendement de « Influence Actions France Juin 2027 » est très sensible à une faible variation du cours de clôture de l'action la moins performante autour du seuil de </a:t>
            </a:r>
            <a:r>
              <a:rPr lang="fr-FR" sz="800">
                <a:solidFill>
                  <a:srgbClr val="000000"/>
                </a:solidFill>
                <a:effectLst/>
                <a:ea typeface="Calibri" panose="020F0502020204030204" pitchFamily="34" charset="0"/>
              </a:rPr>
              <a:t>80% de son Cours de Référence   </a:t>
            </a:r>
            <a:r>
              <a:rPr lang="fr-FR" sz="800">
                <a:effectLst/>
                <a:ea typeface="Calibri" panose="020F0502020204030204" pitchFamily="34" charset="0"/>
              </a:rPr>
              <a:t>en cours de vie, et des seuils de 80% et 50% de son Cours de Référence à la date de constatation finale</a:t>
            </a:r>
            <a:r>
              <a:rPr lang="fr-FR" sz="800" baseline="30000">
                <a:effectLst/>
                <a:ea typeface="Calibri" panose="020F0502020204030204" pitchFamily="34" charset="0"/>
              </a:rPr>
              <a:t>(1</a:t>
            </a:r>
            <a:r>
              <a:rPr lang="fr-FR" sz="800" b="1" baseline="30000">
                <a:effectLst/>
                <a:ea typeface="Calibri" panose="020F0502020204030204" pitchFamily="34" charset="0"/>
              </a:rPr>
              <a:t>)</a:t>
            </a:r>
            <a:r>
              <a:rPr lang="fr-FR" sz="800" b="1">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a:solidFill>
                  <a:srgbClr val="000000"/>
                </a:solidFill>
              </a:rPr>
              <a:t>&lt;</a:t>
            </a:r>
            <a:r>
              <a:rPr lang="fr-FR" sz="800" err="1">
                <a:solidFill>
                  <a:srgbClr val="000000"/>
                </a:solidFill>
              </a:rPr>
              <a:t>inconv</a:t>
            </a:r>
            <a:r>
              <a:rPr lang="fr-FR" sz="800">
                <a:solidFill>
                  <a:srgbClr val="000000"/>
                </a:solidFill>
              </a:rPr>
              <a:t>&gt;.</a:t>
            </a:r>
            <a:endParaRPr lang="fr-FR" sz="800">
              <a:solidFill>
                <a:srgbClr val="000000"/>
              </a:solidFill>
              <a:highlight>
                <a:srgbClr val="FFFF00"/>
              </a:highlight>
            </a:endParaRPr>
          </a:p>
          <a:p>
            <a:pPr marL="0" lvl="1" indent="0" algn="just">
              <a:lnSpc>
                <a:spcPct val="95000"/>
              </a:lnSpc>
              <a:spcBef>
                <a:spcPts val="600"/>
              </a:spcBef>
              <a:spcAft>
                <a:spcPts val="200"/>
              </a:spcAft>
              <a:buNone/>
            </a:pPr>
            <a:r>
              <a:rPr lang="fr-FR" sz="1000" b="1">
                <a:solidFill>
                  <a:srgbClr val="B9A049"/>
                </a:solidFill>
              </a:rPr>
              <a:t>PRINCIPAUX FACTEURS DE RISQUES</a:t>
            </a:r>
          </a:p>
          <a:p>
            <a:pPr algn="just">
              <a:lnSpc>
                <a:spcPct val="95000"/>
              </a:lnSpc>
            </a:pPr>
            <a:r>
              <a:rPr lang="fr-FR" sz="800" i="1">
                <a:solidFill>
                  <a:srgbClr val="000000"/>
                </a:solidFill>
              </a:rPr>
              <a:t>Conformément à l’articule 14 du Règlement délégué n°2019/979, les investisseurs sont invités à lire attentivement la section « Facteurs de Risques » du Prospectus de Base et des Conditions définitives, disponible sur le site </a:t>
            </a:r>
            <a:r>
              <a:rPr lang="fr-FR" sz="800" i="1">
                <a:solidFill>
                  <a:srgbClr val="000000"/>
                </a:solidFill>
                <a:hlinkClick r:id="rId2"/>
              </a:rPr>
              <a:t>https://derivative.credit-suisse.com/countryselect/fr</a:t>
            </a:r>
            <a:endParaRPr lang="fr-FR" sz="800" i="1">
              <a:solidFill>
                <a:srgbClr val="000000"/>
              </a:solidFill>
            </a:endParaRPr>
          </a:p>
          <a:p>
            <a:pPr algn="just">
              <a:lnSpc>
                <a:spcPct val="95000"/>
              </a:lnSpc>
            </a:pPr>
            <a:endParaRPr lang="fr-FR" sz="800" i="1">
              <a:solidFill>
                <a:srgbClr val="000000"/>
              </a:solidFill>
            </a:endParaRPr>
          </a:p>
          <a:p>
            <a:pPr algn="just">
              <a:lnSpc>
                <a:spcPct val="95000"/>
              </a:lnSpc>
              <a:spcAft>
                <a:spcPts val="600"/>
              </a:spcAft>
            </a:pPr>
            <a:r>
              <a:rPr lang="fr-FR" sz="800" b="1" u="sng">
                <a:solidFill>
                  <a:srgbClr val="000000"/>
                </a:solidFill>
              </a:rPr>
              <a:t>Ces risques sont notamment :</a:t>
            </a:r>
            <a:endParaRPr lang="fr-FR" sz="800" i="1" u="sng">
              <a:solidFill>
                <a:srgbClr val="000000"/>
              </a:solidFill>
            </a:endParaRP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crédit : </a:t>
            </a:r>
            <a:r>
              <a:rPr lang="fr-FR" sz="800">
                <a:solidFill>
                  <a:srgbClr val="000000"/>
                </a:solidFill>
              </a:rPr>
              <a:t>en cas d’insolvabilité de l’Emetteur, les investisseurs pourraient perdre l’ensemble ou une partie du capital investi indépendamment de tout autre facteur favorable pouvant impacter la valeur du produit, tel que la performance des actifs sous-jacents. </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taux </a:t>
            </a:r>
            <a:r>
              <a:rPr lang="fr-FR" sz="800">
                <a:solidFill>
                  <a:srgbClr val="000000"/>
                </a:solidFill>
              </a:rPr>
              <a:t>: toute modification des taux d’intérêt peut affecter négativement la valeur du produit. </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liquidité </a:t>
            </a:r>
            <a:r>
              <a:rPr lang="fr-FR" sz="800">
                <a:solidFill>
                  <a:srgbClr val="000000"/>
                </a:solidFill>
              </a:rPr>
              <a:t>: Même si un marché secondaire existe, il peut ne pas fournir suffisamment de liquidités pour permettre aux investisseurs de vendre ou négocier le produit facilement. L’absence de liquidité peut avoir un effet négatif sur la valeur du produit dans la mesure où les investisseurs ne pourront pas nécessairement vendre le produit aisément ou à des prix permettant aux investisseurs de réaliser le rendement escompté. En conséquence, les investisseurs pourraient perdre une partie ou la totalité de leur investissement. </a:t>
            </a:r>
          </a:p>
          <a:p>
            <a:pPr marL="171450" indent="-171450" algn="just">
              <a:lnSpc>
                <a:spcPct val="90000"/>
              </a:lnSpc>
              <a:spcAft>
                <a:spcPts val="200"/>
              </a:spcAft>
              <a:buFont typeface="Arial" panose="020B0604020202020204" pitchFamily="34" charset="0"/>
              <a:buChar char="•"/>
            </a:pPr>
            <a:r>
              <a:rPr lang="fr-FR" sz="800" b="1">
                <a:solidFill>
                  <a:srgbClr val="000000"/>
                </a:solidFill>
              </a:rPr>
              <a:t>Risque de conflits d’intérêts potentiels </a:t>
            </a:r>
            <a:r>
              <a:rPr lang="fr-FR" sz="800">
                <a:solidFill>
                  <a:srgbClr val="000000"/>
                </a:solidFill>
              </a:rPr>
              <a:t>: L’émetteur et l’agent de calcul de ce produit appartiennent au Groupe </a:t>
            </a:r>
            <a:r>
              <a:rPr lang="fr-FR" sz="800" err="1">
                <a:solidFill>
                  <a:srgbClr val="000000"/>
                </a:solidFill>
              </a:rPr>
              <a:t>Credit</a:t>
            </a:r>
            <a:r>
              <a:rPr lang="fr-FR" sz="800">
                <a:solidFill>
                  <a:srgbClr val="000000"/>
                </a:solidFill>
              </a:rPr>
              <a:t> Suisse. Les conflits d’intérêts qui peuvent être engendrés seront gérés conformément à la réglementation applicable. </a:t>
            </a:r>
            <a:endParaRPr lang="fr-FR" sz="800" b="1">
              <a:solidFill>
                <a:srgbClr val="000000"/>
              </a:solidFill>
            </a:endParaRPr>
          </a:p>
          <a:p>
            <a:pPr marL="171450" indent="-171450" algn="just">
              <a:lnSpc>
                <a:spcPct val="90000"/>
              </a:lnSpc>
              <a:spcAft>
                <a:spcPts val="200"/>
              </a:spcAft>
              <a:buFont typeface="Arial" panose="020B0604020202020204" pitchFamily="34" charset="0"/>
              <a:buChar char="•"/>
            </a:pPr>
            <a:r>
              <a:rPr lang="fr-FR" sz="800" b="1">
                <a:solidFill>
                  <a:srgbClr val="000000"/>
                </a:solidFill>
                <a:highlight>
                  <a:srgbClr val="FF00FF"/>
                </a:highlight>
              </a:rPr>
              <a:t>Exposition à la performance de l’indice sous-jacent. </a:t>
            </a:r>
            <a:r>
              <a:rPr lang="fr-FR" sz="800">
                <a:solidFill>
                  <a:srgbClr val="000000"/>
                </a:solidFill>
                <a:highlight>
                  <a:srgbClr val="FF00FF"/>
                </a:highlight>
              </a:rPr>
              <a:t>La performance des actions composants l’indice dépend de facteurs macroéconomiques liés aux actions contenues dans l’indice, dont certains niveaux d’intérêt et de prix sur les marchés de capitaux, des variations de change, des facteurs politiques et des facteurs propres aux entreprises, tels que la situation financière, la situation commerciale, la situation en matière de risque, la structure de l’actionnariat et la politique en matière de distributions. En outre, le sponsor de l’indice peut modifier les composants dudit indice ou apporter d’autres changements d’ordre méthodologique susceptibles de changer le niveau d’un ou plusieurs composants. Ces modifications peuvent avoir un impact négatif sur le niveau dudit indice, et nuire ainsi à la valeur et au rendement du produit. &lt;SI INDICE&gt;</a:t>
            </a:r>
            <a:endParaRPr lang="fr-FR" sz="800" b="1">
              <a:solidFill>
                <a:srgbClr val="000000"/>
              </a:solidFill>
              <a:highlight>
                <a:srgbClr val="FF00FF"/>
              </a:highlight>
            </a:endParaRPr>
          </a:p>
          <a:p>
            <a:pPr marL="171450" indent="-171450" algn="just">
              <a:lnSpc>
                <a:spcPct val="90000"/>
              </a:lnSpc>
              <a:spcAft>
                <a:spcPts val="200"/>
              </a:spcAft>
              <a:buFont typeface="Arial" panose="020B0604020202020204" pitchFamily="34" charset="0"/>
              <a:buChar char="•"/>
            </a:pPr>
            <a:r>
              <a:rPr lang="fr-FR" sz="800" b="1">
                <a:solidFill>
                  <a:srgbClr val="000000"/>
                </a:solidFill>
                <a:highlight>
                  <a:srgbClr val="FF00FF"/>
                </a:highlight>
              </a:rPr>
              <a:t>Risques liés aux indices « </a:t>
            </a:r>
            <a:r>
              <a:rPr lang="fr-FR" sz="800" b="1" err="1">
                <a:solidFill>
                  <a:srgbClr val="000000"/>
                </a:solidFill>
                <a:highlight>
                  <a:srgbClr val="FF00FF"/>
                </a:highlight>
              </a:rPr>
              <a:t>Decrement</a:t>
            </a:r>
            <a:r>
              <a:rPr lang="fr-FR" sz="800" b="1">
                <a:solidFill>
                  <a:srgbClr val="000000"/>
                </a:solidFill>
                <a:highlight>
                  <a:srgbClr val="FF00FF"/>
                </a:highlight>
              </a:rPr>
              <a:t> » en points d’indice : </a:t>
            </a:r>
            <a:r>
              <a:rPr lang="fr-FR" sz="800">
                <a:solidFill>
                  <a:srgbClr val="000000"/>
                </a:solidFill>
                <a:highlight>
                  <a:srgbClr val="FF00FF"/>
                </a:highlight>
              </a:rPr>
              <a:t>Un montant prédéterminé (dividende synthétique) étant périodiquement déduit du niveau de l’indice sous-jacent, celui-ci sous-performa l’indice correspondant dividendes réinvestis sans retranchement. En outre, l’indice sous-jacent aura une performance différente de celle de l’indice correspondant dividendes non-réinvestis, de sorte que si le niveau de dividende synthétique est supérieur au niveau de dividende réalisé, l’indice sous-jacent sous performera l’indice correspondant dividendes non réinvestis. Enfin, le dividende synthétique prélevé étant exprimé en points d'indice, le rendement du dividende synthétique augmentera dans uns scénario de marché négatif. Ainsi, la sous-performance de l’indice sera accélérée en cas de baisse du niveau de l’indice. SI INDICE DECREMENT</a:t>
            </a:r>
            <a:endParaRPr lang="fr-FR" sz="800" b="1">
              <a:solidFill>
                <a:srgbClr val="000000"/>
              </a:solidFill>
              <a:highlight>
                <a:srgbClr val="FF00FF"/>
              </a:highlight>
            </a:endParaRPr>
          </a:p>
        </p:txBody>
      </p:sp>
    </p:spTree>
    <p:extLst>
      <p:ext uri="{BB962C8B-B14F-4D97-AF65-F5344CB8AC3E}">
        <p14:creationId xmlns:p14="http://schemas.microsoft.com/office/powerpoint/2010/main" val="24169999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1EF0323-6FE8-41A6-BEA1-CC5178579BBD}">
  <ds:schemaRefs>
    <ds:schemaRef ds:uri="514a554b-82b0-4359-b247-fc84018a95f0"/>
    <ds:schemaRef ds:uri="ef624bc2-1644-4d69-8362-5c28ca49637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19</TotalTime>
  <Words>10232</Words>
  <Application>Microsoft Office PowerPoint</Application>
  <PresentationFormat>Personnalisé</PresentationFormat>
  <Paragraphs>382</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5</cp:revision>
  <cp:lastPrinted>2022-05-04T09:56:42Z</cp:lastPrinted>
  <dcterms:created xsi:type="dcterms:W3CDTF">2017-02-21T09:03:05Z</dcterms:created>
  <dcterms:modified xsi:type="dcterms:W3CDTF">2022-05-25T08:34:02Z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