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⁽¹⁾</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20 juin 2022 au 18 juillet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XS2488916375</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MÉMOIRE TLA JUIN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24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le panier équipondéré clôture à un niveau strictement inférieur à 65%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le panier équipondéré clôture à un niveau strictement inférieur à 75% mais supérieur ou égal à 65%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Mémoire TLA Juin 2022 » EST TRÈS SENSIBLE À UNE FAIBLE VARIATION DU niveau DE le panier équipondéré AUTOUR DES SEUILS DE 65%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a:t>
            </a:r>
            <a:r>
              <a:rPr lang="fr-FR" sz="800" baseline="30000" dirty="0">
                <a:solidFill>
                  <a:schemeClr val="tx2"/>
                </a:solidFill>
                <a:latin typeface="Proxima Nova Rg" panose="02000506030000020004" pitchFamily="2" charset="0"/>
              </a:rPr>
              <a:t>⁽¹⁾</a:t>
            </a:r>
            <a:r>
              <a:rPr lang="fr-FR" sz="800" dirty="0"/>
              <a:t>, le panier équipondéré clôture à un niveau strictement supérieur à 75% de son Cours Initial. Le produit verse donc un coupon de 8,00%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⁽¹⁾</a:t>
            </a:r>
            <a:r>
              <a:rPr lang="fr-FR" sz="800" dirty="0"/>
              <a:t>, le panier équipondéré clôture à un niveau strictement inférieur à 75% de son Cours Initial.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⁽¹⁾</a:t>
            </a:r>
            <a:r>
              <a:rPr lang="fr-FR" sz="800" dirty="0"/>
              <a:t>, le panier équipondéré clôture à un niveau strictement inférieur à 65% de son Cours Initial (25% dans cet exemple). L’investisseur récupère alors le capital initialement investi diminué de l’intégralité de la baisse enregistrée par le panier équipondéré,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-23,55%</a:t>
            </a:r>
            <a:r>
              <a:rPr lang="fr-FR" sz="800" baseline="30000" dirty="0"/>
              <a:t>⁽²⁾</a:t>
            </a:r>
            <a:r>
              <a:rPr lang="fr-FR" sz="800" dirty="0"/>
              <a:t>, contre un Taux de Rendement Annuel net négatif de </a:t>
            </a:r>
            <a:r>
              <a:rPr lang="fr-FR" sz="800" dirty="0">
                <a:solidFill>
                  <a:srgbClr val="000000"/>
                </a:solidFill>
              </a:rPr>
              <a:t>-25,19%</a:t>
            </a:r>
            <a:r>
              <a:rPr lang="fr-FR" sz="800" baseline="30000" dirty="0"/>
              <a:t>⁽²⁾</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de l'année 2, à la date de constatation correspondante</a:t>
            </a:r>
            <a:r>
              <a:rPr lang="fr-FR" sz="800" baseline="30000" dirty="0">
                <a:latin typeface="+mn-lt"/>
              </a:rPr>
              <a:t>⁽¹⁾</a:t>
            </a:r>
            <a:r>
              <a:rPr lang="fr-FR" sz="800" dirty="0">
                <a:latin typeface="+mn-lt"/>
              </a:rPr>
              <a:t>, le panier équipondéré clôture à un niveau strictement inférieur à 100% de son Cours Initial mais supérieur au seuil de versement du coupon. Le mécanisme de remboursement anticipé automatique n’est donc pas activé mais le produit verse un coupon de 8,00% au titre de l'année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75% de son Cours Initial (70% dans cet exemple) mais strictement supérieur à 65%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6,22%</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Mémoire TLA Juin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De l'année 1 au année 0.9424657534246577, aux dates de constatation correspondantes</a:t>
            </a:r>
            <a:r>
              <a:rPr lang="fr-FR" sz="800" baseline="30000" dirty="0">
                <a:solidFill>
                  <a:schemeClr val="tx2"/>
                </a:solidFill>
              </a:rPr>
              <a:t>⁽¹⁾</a:t>
            </a:r>
            <a:r>
              <a:rPr lang="fr-FR" sz="800" dirty="0">
                <a:solidFill>
                  <a:schemeClr val="tx2"/>
                </a:solidFill>
              </a:rPr>
              <a:t>, le panier équipondéré clôture à un niveau supérieur à 75% de son Cours Initial. Le produit verse alors un coupon de 8,00% au titre de chaque année.</a:t>
            </a:r>
          </a:p>
          <a:p>
            <a:pPr algn="just">
              <a:spcAft>
                <a:spcPts val="600"/>
              </a:spcAft>
            </a:pPr>
            <a:r>
              <a:rPr lang="fr-FR" sz="800" dirty="0">
                <a:solidFill>
                  <a:schemeClr val="tx2"/>
                </a:solidFill>
              </a:rPr>
              <a:t>Dès la fin de l'année 1.9424657534246577, à la date de constatation correspondante</a:t>
            </a:r>
            <a:r>
              <a:rPr lang="fr-FR" sz="800" baseline="30000" dirty="0">
                <a:solidFill>
                  <a:schemeClr val="tx2"/>
                </a:solidFill>
              </a:rPr>
              <a:t>⁽¹⁾</a:t>
            </a:r>
            <a:r>
              <a:rPr lang="fr-FR" sz="800" dirty="0">
                <a:solidFill>
                  <a:schemeClr val="tx2"/>
                </a:solidFill>
              </a:rPr>
              <a:t>, le panier équipondéré clôture à un niveau supérieur à 100% de son Cours Initial (115% dans cet exemple). Le produit est alors automatiquement remboursé par anticipation. L’investisseur récupère l’intégralité du capital initial majoré d’un coupon de 8,00% au titre du trimestre.</a:t>
            </a:r>
          </a:p>
          <a:p>
            <a:pPr algn="just">
              <a:spcAft>
                <a:spcPts val="600"/>
              </a:spcAft>
            </a:pPr>
            <a:r>
              <a:rPr lang="fr-FR" sz="800" dirty="0">
                <a:solidFill>
                  <a:srgbClr val="04202E"/>
                </a:solidFill>
              </a:rPr>
              <a:t>Ce qui correspond à un Taux de Rendement Annuel net de 7,42%</a:t>
            </a:r>
            <a:r>
              <a:rPr lang="fr-FR" sz="800" baseline="30000" dirty="0">
                <a:solidFill>
                  <a:srgbClr val="04202E"/>
                </a:solidFill>
              </a:rPr>
              <a:t>⁽²⁾</a:t>
            </a:r>
            <a:r>
              <a:rPr lang="fr-FR" sz="800" dirty="0">
                <a:solidFill>
                  <a:srgbClr val="04202E"/>
                </a:solidFill>
              </a:rPr>
              <a:t>, contre un Taux de Rendement Annuel net de </a:t>
            </a:r>
            <a:r>
              <a:rPr lang="fr-FR" sz="800" dirty="0"/>
              <a:t>14,83%</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8,00%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24 juin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TOTAL SA ET VEOLIA ENVIRONNEMENT SA ET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TOTAL SA ET VEOLIA ENVIRONNEMENT SA ET 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ET VEOLIA ENVIRONNEMENT SA ET 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ET VEOLIA ENVIRONNEMENT SA ET 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TOTAL SA ET VEOLIA ENVIRONNEMENT SA ET BNP PARIBAS ENTRE LE </a:t>
            </a:r>
            <a:r>
              <a:rPr lang="en-US" sz="1200" b="0" dirty="0">
                <a:effectLst/>
                <a:latin typeface="+mj-lt"/>
              </a:rPr>
              <a:t>23 JUIN 2010</a:t>
            </a:r>
            <a:r>
              <a:rPr lang="en-US" sz="1200" dirty="0">
                <a:latin typeface="+mj-lt"/>
              </a:rPr>
              <a:t> </a:t>
            </a:r>
            <a:r>
              <a:rPr lang="fr-FR" sz="1200" cap="none" dirty="0">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Total SA et Veolia Environnement SA et BNP Paribas (dividendes non réinvestis et dividendes non réinvestis et dividendes non réinvestis ; code Bloomberg : TTE FP Equity et VIE FP Equity et BNP FP Equity ; place de cotation : sponsorEuronext Paris SA et Euronext Paris SA et Euronext Paris SA ; www,totalenergies.com et http://www.veolia.com/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20/06/2022 au 18/07/2022 (inclus). Une fois le montant de l’enveloppe initiale atteint (30 000 000 EUR), la commercialisation de « Phoenix Mémoire TLA Juin 2022 » peut cesser à tout moment sans préavis avant le 18/07/2022,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le panier équipondéréTotal SA et Veolia Environnement SA et BNP Paribas le 20/06/2022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28/06/2027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20/06/2023, 20/06/2024, 20/06/2025, 22/06/2026, 21/06/2027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27/06/2023, 27/06/2024, 27/06/2025, 29/06/2026, 28/06/2027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27/06/2023, 27/06/2025, 29/06/2026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Cours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XS2488916375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18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du panier équipondéré.</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Mémoire TLA Juin 2022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18/07/2022)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Mémoire TLA Juin 2022 », vous êtes exposé pour une durée de 1.9424657534246577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Total SA (dividendes non réinvestis ; code Bloomberg : TTE FP Equity ;  place de cotation : Euronext Paris SA ; www,totalenergies.com) et Veolia Environnement SA (dividendes non réinvestis ; code Bloomberg : VIE FP Equity ;  place de cotation : Euronext Paris SA ; http://www.veolia.com/) et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de l'année 1.9424657534246577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8,00% par année (soit 8,00% par an)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8,00% par année écoulé (soit un Taux de Rendement Annuel net maximum de 15,40%), les investisseurs recevront en contrepartie l’intégralité du capital initial si le panier équipondéré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Cours Initial à l’échéance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Mémoire TLA Juin 2022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Mémoire TLA Juin 2022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18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a:t>
            </a:r>
            <a:r>
              <a:rPr lang="fr-FR" sz="800" dirty="0">
                <a:solidFill>
                  <a:schemeClr val="tx2"/>
                </a:solidFill>
              </a:rPr>
              <a:t>, on compare le niveau de le panier équipondéré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le panier équipondéréTotal SA et Veolia Environnement SA et BNP Paribas le 20/06/2022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8,00%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le panier équipondéré</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18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5,97%</a:t>
            </a:r>
            <a:r>
              <a:rPr lang="fr-FR" sz="800" baseline="30000" dirty="0"/>
              <a:t>⁽²⁾</a:t>
            </a:r>
            <a:r>
              <a:rPr lang="fr-FR" sz="800" dirty="0"/>
              <a:t> et 7,02%</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21 juin 2027,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75% de son Cours Initial, l’investisseur reçoit, le 28 juin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65% de son </a:t>
            </a:r>
            <a:r>
              <a:rPr lang="fr-FR" sz="800" b="1" dirty="0">
                <a:solidFill>
                  <a:srgbClr val="000000"/>
                </a:solidFill>
              </a:rPr>
              <a:t>Cours Initial</a:t>
            </a:r>
            <a:r>
              <a:rPr lang="fr-FR" sz="800" b="1" dirty="0">
                <a:solidFill>
                  <a:schemeClr val="tx2"/>
                </a:solidFill>
              </a:rPr>
              <a:t>, l’investisseur reçoit, le 28 juin 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le panier équipondéré</a:t>
            </a:r>
          </a:p>
          <a:p>
            <a:pPr marL="0" indent="0" algn="ctr">
              <a:lnSpc>
                <a:spcPct val="100000"/>
              </a:lnSpc>
              <a:spcBef>
                <a:spcPts val="0"/>
              </a:spcBef>
              <a:buNone/>
            </a:pPr>
            <a:r>
              <a:rPr lang="fr-FR" sz="800" dirty="0"/>
              <a:t> entre son Cours Initial</a:t>
            </a:r>
            <a:r>
              <a:rPr lang="fr-FR" sz="800" dirty="0">
                <a:solidFill>
                  <a:schemeClr val="tx2"/>
                </a:solidFill>
              </a:rPr>
              <a:t> </a:t>
            </a:r>
            <a:r>
              <a:rPr lang="fr-FR" sz="800" dirty="0"/>
              <a:t>et son niveau de clôture le </a:t>
            </a:r>
            <a:r>
              <a:rPr lang="fr-FR" sz="800" b="1" dirty="0"/>
              <a:t>21/06/2027</a:t>
            </a:r>
            <a:r>
              <a:rPr lang="fr-FR" sz="800" dirty="0"/>
              <a:t>.</a:t>
            </a:r>
          </a:p>
          <a:p>
            <a:pPr marL="0" indent="0" algn="ctr">
              <a:lnSpc>
                <a:spcPct val="100000"/>
              </a:lnSpc>
              <a:spcBef>
                <a:spcPts val="0"/>
              </a:spcBef>
              <a:buNone/>
            </a:pPr>
            <a:r>
              <a:rPr lang="fr-FR" sz="800" dirty="0"/>
              <a:t>(Soit un Taux de Rendement Annuel net inférieur ou égal à &lt;TRA.MED.P</a:t>
            </a:r>
            <a:r>
              <a:rPr lang="fr-FR" sz="800" baseline="30000" dirty="0">
                <a:latin typeface="+mn-lt"/>
              </a:rPr>
              <a:t>⁽²⁾</a:t>
            </a:r>
            <a:r>
              <a:rPr lang="fr-FR" sz="800" dirty="0"/>
              <a:t>&gt;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5,62%</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75% mais supérieur ou égal à 65% de son Cours Initial, l’investisseur reçoit, le 28 juin 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6,22%</a:t>
            </a:r>
            <a:r>
              <a:rPr lang="fr-FR" sz="800" baseline="30000" dirty="0"/>
              <a:t>2) </a:t>
            </a:r>
            <a:r>
              <a:rPr lang="fr-FR" sz="800" dirty="0"/>
              <a:t>et 7,09%</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de l'année 1.9424657534246577 et jusqu’à la fin de l'année 4), on compare le niveau de clôture du panier équipondéré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annuelle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8,00% dès lors que le panier équipondéré clôture à un niveau supérieur ou égal à 75%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de l'année 1.9424657534246577 à 4, si à l’une des dates de constatation annuelle correspondantes</a:t>
            </a:r>
            <a:r>
              <a:rPr lang="fr-FR" sz="800" baseline="30000" dirty="0">
                <a:solidFill>
                  <a:srgbClr val="000000"/>
                </a:solidFill>
              </a:rPr>
              <a:t>⁽¹⁾</a:t>
            </a:r>
            <a:r>
              <a:rPr lang="fr-FR" sz="800" dirty="0">
                <a:solidFill>
                  <a:srgbClr val="000000"/>
                </a:solidFill>
              </a:rPr>
              <a:t> ,le panier équipondéré clôture à un niveau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8,00%  ainsi que les coupons mémorisés au préalable (soit un Taux de Rendement Annuel net maximum de </a:t>
            </a:r>
            <a:r>
              <a:rPr lang="fr-FR" sz="800" dirty="0">
                <a:solidFill>
                  <a:srgbClr val="000000"/>
                </a:solidFill>
                <a:highlight>
                  <a:srgbClr val="00FFFF"/>
                </a:highlight>
              </a:rPr>
              <a:t>7,42%</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⁽¹⁾</a:t>
            </a:r>
            <a:r>
              <a:rPr lang="fr-FR" sz="800" dirty="0">
                <a:solidFill>
                  <a:srgbClr val="000000"/>
                </a:solidFill>
              </a:rPr>
              <a:t>, le panier équipondéré clôture à un niveau supérieur ou égal à 65% de son Cours Initial,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Mémoire TLA Juin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le panier équipondéré enregistre une baisse supérieure à 35%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1.9424657534246577 à 5 années.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du panier équipondéré, du fait du </a:t>
            </a:r>
            <a:r>
              <a:rPr lang="fr-FR" sz="800" b="1" dirty="0"/>
              <a:t>mécanisme de plafonnement des gains à 8,00% par année </a:t>
            </a:r>
            <a:r>
              <a:rPr lang="fr-FR" sz="800" dirty="0"/>
              <a:t>(soit un Taux de Rendement Annuel net maximum de 7,02%</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Mémoire TLA Juin 2022 » est très sensible à une faible variation du niveau de clôture du panier équipondéré autour du seuil de </a:t>
            </a:r>
            <a:r>
              <a:rPr lang="fr-FR" sz="800" dirty="0">
                <a:solidFill>
                  <a:srgbClr val="000000"/>
                </a:solidFill>
                <a:effectLst/>
                <a:ea typeface="Calibri" panose="020F0502020204030204" pitchFamily="34" charset="0"/>
              </a:rPr>
              <a:t>75% de son Cours Initial   </a:t>
            </a:r>
            <a:r>
              <a:rPr lang="fr-FR" sz="800" dirty="0">
                <a:effectLst/>
                <a:ea typeface="Calibri" panose="020F0502020204030204" pitchFamily="34" charset="0"/>
              </a:rPr>
              <a:t>en cours de vie, et des seuils de 75% et 65%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21370</TotalTime>
  <Words>10008</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957</cp:revision>
  <cp:lastPrinted>2022-05-04T09:56:42Z</cp:lastPrinted>
  <dcterms:created xsi:type="dcterms:W3CDTF">2017-02-21T09:03:05Z</dcterms:created>
  <dcterms:modified xsi:type="dcterms:W3CDTF">2022-06-23T10:21:18Z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