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7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⁽¹⁾</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06 juillet 2022 au 30 septembre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10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XS2472354260</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BANKS SEPTEMBRE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24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50%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Banks Septembre 2022 » EST TRÈS SENSIBLE À UNE FAIBLE VARIATION DU niveau DE l'indice AUTOUR DES SEUILS DE 50% ET DE 50% DE SON Niveau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50% de son Niveau de Référence. Le produit verse donc un coupon de 2,75%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l'indice clôture à un niveau strictement inférieur à 50% de son Niveau de Référence.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-13,53%</a:t>
            </a:r>
            <a:r>
              <a:rPr lang="fr-FR" sz="800" baseline="30000" dirty="0"/>
              <a:t>⁽²⁾</a:t>
            </a:r>
            <a:r>
              <a:rPr lang="fr-FR" sz="800" dirty="0"/>
              <a:t>, contre un Taux de Rendement Annuel net négatif de </a:t>
            </a:r>
            <a:r>
              <a:rPr lang="fr-FR" sz="800" dirty="0">
                <a:solidFill>
                  <a:srgbClr val="000000"/>
                </a:solidFill>
              </a:rPr>
              <a:t>-13,78%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100% de son Niveau de Référence mais supérieur au seuil de versement du coupon. Le mécanisme de remboursement anticipé automatique n’est donc pas activé mais le produit verse un coupon de 2,75%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50% de son Niveau de Référence (55% dans cet exemple) mais strictement supérieur à 50% de son Niveau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6,66%</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-6,73%</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Phoenix Memoire Banks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à 50% de son Niveau de Référence. Le produit verse alors un coupon de 2,75%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de Référence (115% dans cet exemple). Le produit est alors automatiquement remboursé par anticipation. L’investisseur récupère l’intégralité du capital initial majoré d’un coupon de 2,75% au titre du trimestre.</a:t>
            </a:r>
          </a:p>
          <a:p>
            <a:pPr algn="just">
              <a:spcAft>
                <a:spcPts val="600"/>
              </a:spcAft>
            </a:pPr>
            <a:r>
              <a:rPr lang="fr-FR" sz="800" dirty="0">
                <a:solidFill>
                  <a:srgbClr val="04202E"/>
                </a:solidFill>
              </a:rPr>
              <a:t>Ce qui correspond à un Taux de Rendement Annuel net de 10,06%</a:t>
            </a:r>
            <a:r>
              <a:rPr lang="fr-FR" sz="800" baseline="30000" dirty="0">
                <a:solidFill>
                  <a:srgbClr val="04202E"/>
                </a:solidFill>
              </a:rPr>
              <a:t>⁽²⁾</a:t>
            </a:r>
            <a:r>
              <a:rPr lang="fr-FR" sz="800" dirty="0">
                <a:solidFill>
                  <a:srgbClr val="04202E"/>
                </a:solidFill>
              </a:rPr>
              <a:t>, contre un Taux de Rendement Annuel net de </a:t>
            </a:r>
            <a:r>
              <a:rPr lang="fr-FR" sz="800" dirty="0"/>
              <a:t>13,47%</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24 juin 2022</a:t>
            </a:r>
            <a:endParaRPr lang="fr-FR" sz="800" dirty="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23 JUIN 2010</a:t>
            </a:r>
            <a:r>
              <a:rPr lang="en-US" sz="1200" dirty="0">
                <a:latin typeface="+mj-lt"/>
              </a:rPr>
              <a:t> </a:t>
            </a:r>
            <a:r>
              <a:rPr lang="fr-FR" sz="1200" cap="none" dirty="0">
                <a:latin typeface="Futura PT" panose="020B0902020204020203" pitchFamily="34" charset="0"/>
              </a:rPr>
              <a:t>ET LE 23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23 JUIN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23 JUIN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06/07/2022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06/07/2022 au 30/09/2022 (inclus). Une fois le montant de l’enveloppe initiale atteint (30 000 000 EUR), la commercialisation de « Phoenix Memoire Banks Septembre 2022 » peut cesser à tout moment sans préavis avant le 30/09/2022,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niveaux de clôture de l'indice EURO STOXX 50 Price EUR du 17/06/2022 au 30/09/2022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30/12/2022, 30/03/2023, 30/06/2023, 02/10/2023, 02/01/2024, 02/04/2024, 01/07/2024, 30/09/2024, 30/12/2024, 31/03/2025, 30/06/2025, 30/09/2025, 30/12/2025, 30/03/2026, 30/06/2026, 30/09/2026, 30/12/2026, 30/03/2027, 30/06/2027, 30/09/2027, 30/12/2027, 30/03/2028, 30/06/2028, 02/10/2028, 02/01/2029, 03/04/2029, 02/07/2029, 01/10/2029, 31/12/2029, 01/04/2030, 01/07/2030, 30/09/2030, 30/12/2030, 31/03/2031, 30/06/2031, 30/09/2031, 30/12/2031, 30/03/2032, 30/06/2032, 30/09/2032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06/01/2023, 06/04/2023, 07/07/2023, 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 07/07/2032, 07/10/2032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1,2%%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XS2472354260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30 septembre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de Référence de l'indice.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Banks Septembre 2022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30/09/2022)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Banks Septembre 2022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2,75% par trimestre (soit 11,00% par an)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50% de son Niveau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2,75% par trimestre écoulé (soit un Taux de Rendement Annuel net maximum de 9,61%),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Niveau de Référence à l’échéance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Banks Septembre 2022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Banks Septembre 2022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30 septembre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de Référence de l'indice.</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niveaux de clôture de l'indice EURO STOXX 50 Price EUR du 17/06/2022 au 30/09/2022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50% de son Niveau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50% de son Niveau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30 septembre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de Référence de l'indice.</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6,60%</a:t>
            </a:r>
            <a:r>
              <a:rPr lang="fr-FR" sz="800" baseline="30000" dirty="0"/>
              <a:t>⁽²⁾</a:t>
            </a:r>
            <a:r>
              <a:rPr lang="fr-FR" sz="800" dirty="0"/>
              <a:t> et 10,30%</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30 septembre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a:t>
            </a:r>
            <a:r>
              <a:rPr lang="fr-FR" sz="800" b="1" dirty="0">
                <a:solidFill>
                  <a:srgbClr val="000000"/>
                </a:solidFill>
              </a:rPr>
              <a:t>Niveau de Référence</a:t>
            </a:r>
            <a:r>
              <a:rPr lang="fr-FR" sz="800" b="1" dirty="0">
                <a:solidFill>
                  <a:schemeClr val="tx2"/>
                </a:solidFill>
              </a:rPr>
              <a:t>, l’investisseur reçoit, le 07 octobre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l'indice</a:t>
            </a:r>
          </a:p>
          <a:p>
            <a:pPr marL="0" indent="0" algn="ctr">
              <a:lnSpc>
                <a:spcPct val="100000"/>
              </a:lnSpc>
              <a:spcBef>
                <a:spcPts val="0"/>
              </a:spcBef>
              <a:buNone/>
            </a:pPr>
            <a:r>
              <a:rPr lang="fr-FR" sz="800" dirty="0"/>
              <a:t> entre son Niveau de Référence</a:t>
            </a:r>
            <a:r>
              <a:rPr lang="fr-FR" sz="800" dirty="0">
                <a:solidFill>
                  <a:schemeClr val="tx2"/>
                </a:solidFill>
              </a:rPr>
              <a:t> </a:t>
            </a:r>
            <a:r>
              <a:rPr lang="fr-FR" sz="800" dirty="0"/>
              <a:t>et son niveau de clôture le </a:t>
            </a:r>
            <a:r>
              <a:rPr lang="fr-FR" sz="800" b="1" dirty="0"/>
              <a:t>30/09/2032</a:t>
            </a:r>
            <a:r>
              <a:rPr lang="fr-FR" sz="800" dirty="0"/>
              <a:t>.</a:t>
            </a:r>
          </a:p>
          <a:p>
            <a:pPr marL="0" indent="0" algn="ctr">
              <a:lnSpc>
                <a:spcPct val="100000"/>
              </a:lnSpc>
              <a:spcBef>
                <a:spcPts val="0"/>
              </a:spcBef>
              <a:buNone/>
            </a:pPr>
            <a:r>
              <a:rPr lang="fr-FR" sz="800" dirty="0"/>
              <a:t>(Soit un Taux de Rendement Annuel net inférieur ou égal à &lt;TRA.MED.P</a:t>
            </a:r>
            <a:r>
              <a:rPr lang="fr-FR" sz="800" baseline="30000" dirty="0">
                <a:latin typeface="+mn-lt"/>
              </a:rPr>
              <a:t>⁽²⁾</a:t>
            </a:r>
            <a:r>
              <a:rPr lang="fr-FR" sz="800" dirty="0"/>
              <a:t>&gt;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10,13%</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50% mais supérieur ou égal à 50% de son Niveau de Référence, l’investisseur reçoit, le 07 octobre 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6,66%</a:t>
            </a:r>
            <a:r>
              <a:rPr lang="fr-FR" sz="800" baseline="30000" dirty="0"/>
              <a:t>2) </a:t>
            </a:r>
            <a:r>
              <a:rPr lang="fr-FR" sz="800" dirty="0"/>
              <a:t>et 10,30%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niveau de clôture de l'indice à son Niveau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2,75% dès lors que l'indice clôture à un niveau supérieur ou égal à 50% de son Niveau de Référence</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2,75%  ainsi que les coupons mémorisés au préalable (soit un Taux de Rendement Annuel net maximum de </a:t>
            </a:r>
            <a:r>
              <a:rPr lang="fr-FR" sz="800" dirty="0">
                <a:solidFill>
                  <a:srgbClr val="000000"/>
                </a:solidFill>
                <a:highlight>
                  <a:srgbClr val="00FFFF"/>
                </a:highlight>
              </a:rPr>
              <a:t>10,30%</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⁽¹⁾</a:t>
            </a:r>
            <a:r>
              <a:rPr lang="fr-FR" sz="800" dirty="0">
                <a:solidFill>
                  <a:srgbClr val="000000"/>
                </a:solidFill>
              </a:rPr>
              <a:t>, l'indice clôture à un niveau supérieur ou égal à 50% de son Niveau de Référence,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Banks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de l'indice, du fait du </a:t>
            </a:r>
            <a:r>
              <a:rPr lang="fr-FR" sz="800" b="1" dirty="0"/>
              <a:t>mécanisme de plafonnement des gains à 2,75% par trimestre </a:t>
            </a:r>
            <a:r>
              <a:rPr lang="fr-FR" sz="800" dirty="0"/>
              <a:t>(soit un Taux de Rendement Annuel net maximum de 10,30%</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Banks Septembre 2022 » est très sensible à une faible variation du niveau de clôture de l'indice autour du seuil de </a:t>
            </a:r>
            <a:r>
              <a:rPr lang="fr-FR" sz="800" dirty="0">
                <a:solidFill>
                  <a:srgbClr val="000000"/>
                </a:solidFill>
                <a:effectLst/>
                <a:ea typeface="Calibri" panose="020F0502020204030204" pitchFamily="34" charset="0"/>
              </a:rPr>
              <a:t>50% de son Niveau de Référence et 100%  </a:t>
            </a:r>
            <a:r>
              <a:rPr lang="fr-FR" sz="800" dirty="0">
                <a:effectLst/>
                <a:ea typeface="Calibri" panose="020F0502020204030204" pitchFamily="34" charset="0"/>
              </a:rPr>
              <a:t>en cours de vie, et des seuils de 50% et 50% de son Niveau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21370</TotalTime>
  <Words>10008</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957</cp:revision>
  <cp:lastPrinted>2022-05-04T09:56:42Z</cp:lastPrinted>
  <dcterms:created xsi:type="dcterms:W3CDTF">2017-02-21T09:03:05Z</dcterms:created>
  <dcterms:modified xsi:type="dcterms:W3CDTF">2022-06-23T10:21:18Z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