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2" d="100"/>
          <a:sy n="72" d="100"/>
        </p:scale>
        <p:origin x="3444" y="32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⁽¹⁾</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guigui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22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21/06/2022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EURO STOXX 50 PRICE EUR ENTRE LE </a:t>
            </a:r>
            <a:r>
              <a:rPr lang="en-US" sz="1200" b="0">
                <a:effectLst/>
                <a:latin typeface="+mj-lt"/>
              </a:rPr>
              <a:t>21/06/2010</a:t>
            </a:r>
            <a:r>
              <a:rPr lang="en-US" sz="1200">
                <a:latin typeface="+mj-lt"/>
              </a:rPr>
              <a:t> </a:t>
            </a:r>
            <a:r>
              <a:rPr lang="fr-FR" sz="1200" cap="none" dirty="0">
                <a:latin typeface="Futura PT" panose="020B0902020204020203" pitchFamily="34" charset="0"/>
              </a:rPr>
              <a:t>ET LE 21/06/2022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22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cour de clôture de l’actionEURO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2022-10-31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com/FR0014009DK8-FR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exposés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Initial, l’investisseur accepte de limiter ses gains en cas de forte hausse de l'action (Taux de Rendement Annuel net maximum de </a:t>
            </a:r>
            <a:r>
              <a:rPr lang="fr-FR" sz="800" dirty="0">
                <a:solidFill>
                  <a:schemeClr val="tx1"/>
                </a:solidFill>
                <a:latin typeface="Proxima Nova Rg"/>
              </a:rPr>
              <a:t>2,92%(</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 » ne peut constituer l’intégralité d’un portefeuille d’investissement. L’investisseur est exposé pour une durée de 4 à 40 trimestres à </a:t>
            </a:r>
            <a:r>
              <a:rPr lang="fr-FR" b="1" i="1" dirty="0">
                <a:solidFill>
                  <a:schemeClr val="tx1"/>
                </a:solidFill>
                <a:latin typeface="Proxima Nova Rg"/>
              </a:rPr>
              <a:t>l’action, .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⁽²⁾ </a:t>
            </a:r>
            <a:r>
              <a:rPr lang="fr-FR" sz="800" dirty="0"/>
              <a:t>et </a:t>
            </a:r>
            <a:r>
              <a:rPr lang="fr-FR" sz="800" dirty="0">
                <a:highlight>
                  <a:srgbClr val="FFFF00"/>
                </a:highlight>
              </a:rPr>
              <a:t>2,92%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à -7,62%</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cour de clôture de l’actionEURO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Niveau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100% de son Niveau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Niveau Initial mais supérieur ou égal à 50% de ce dernier, l’investisseur récupère l’intégralité de son capital initialement investi. Le capital n’est donc exposé à un risque de perte à l’échéance⁽¹⁾ que si l’action clôture à un cours strictement inférieur à 50%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cours de clôture de l'action autour du seuil de </a:t>
            </a:r>
            <a:r>
              <a:rPr lang="fr-FR" sz="800" b="1" dirty="0">
                <a:solidFill>
                  <a:srgbClr val="000000"/>
                </a:solidFill>
                <a:effectLst/>
                <a:ea typeface="Calibri" panose="020F0502020204030204" pitchFamily="34" charset="0"/>
              </a:rPr>
              <a:t>100% de son Niveau Initial   </a:t>
            </a:r>
            <a:r>
              <a:rPr lang="fr-FR" sz="800" b="1" dirty="0">
                <a:effectLst/>
                <a:ea typeface="Calibri" panose="020F0502020204030204" pitchFamily="34" charset="0"/>
              </a:rPr>
              <a:t>en cours de vie, et des seuils de 100% et 50%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EURO STOXX 50 Price EUR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trimestrielle du mécanisme de remboursement anticipé automatique, l’action clôture à un cours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cours DE CLÔTURE de l'action AUTOUR DES SEUILS DE 100%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39</a:t>
            </a:r>
            <a:r>
              <a:rPr lang="fr-FR" sz="800" dirty="0"/>
              <a:t>, l’action clôture à un cours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Niveau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clôture à </a:t>
            </a:r>
            <a:r>
              <a:rPr lang="fr-FR" sz="800" dirty="0">
                <a:solidFill>
                  <a:schemeClr val="tx2"/>
                </a:solidFill>
                <a:latin typeface="+mn-lt"/>
              </a:rPr>
              <a:t>un cours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Niveau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-4,46%</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Niveau Initial 100% de son Niveau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4,00% dans notre exemple.</a:t>
            </a:r>
          </a:p>
          <a:p>
            <a:pPr algn="just">
              <a:spcAft>
                <a:spcPts val="600"/>
              </a:spcAft>
            </a:pPr>
            <a:r>
              <a:rPr lang="fr-FR" sz="800" dirty="0"/>
              <a:t>Ce qui correspond à un Taux de Rendement Annuel net de 2,92%</a:t>
            </a:r>
            <a:r>
              <a:rPr lang="fr-FR" sz="800" baseline="30000" dirty="0"/>
              <a:t>⁽²⁾</a:t>
            </a:r>
            <a:r>
              <a:rPr lang="fr-FR" sz="800" dirty="0"/>
              <a:t>, contre un Taux de Rendement Annuel net de 13,68%</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19985</TotalTime>
  <Words>11251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911</cp:revision>
  <cp:lastPrinted>2022-05-04T09:56:42Z</cp:lastPrinted>
  <dcterms:created xsi:type="dcterms:W3CDTF">2017-02-21T09:03:05Z</dcterms:created>
  <dcterms:modified xsi:type="dcterms:W3CDTF">2022-06-20T16:32:10Z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