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200" d="100"/>
          <a:sy n="200" d="100"/>
        </p:scale>
        <p:origin x="-984" y="-875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21/06/2022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français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kopkpopok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KOPKPOPOK</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23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22/06/2022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dirty="0">
                <a:effectLst/>
                <a:latin typeface="+mj-lt"/>
              </a:rPr>
              <a:t>22 JUIN 2010</a:t>
            </a:r>
            <a:r>
              <a:rPr lang="en-US" sz="1200" dirty="0">
                <a:latin typeface="+mj-lt"/>
              </a:rPr>
              <a:t> </a:t>
            </a:r>
            <a:r>
              <a:rPr lang="fr-FR" sz="1200" cap="none" dirty="0">
                <a:latin typeface="Futura PT" panose="020B0902020204020203" pitchFamily="34" charset="0"/>
              </a:rPr>
              <a:t>ET LE 22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22 juin 2022 </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endParaRPr lang="en-US" sz="1200" dirty="0">
              <a:latin typeface="Futura PT" panose="020B0902020204020203" pitchFamily="34" charset="0"/>
            </a:endParaRPr>
          </a:p>
        </p:txBody>
      </p:sp>
      <p:sp>
        <p:nvSpPr>
          <p:cNvPr id="25" name="ZoneTexte 24">
            <a:extLst>
              <a:ext uri="{FF2B5EF4-FFF2-40B4-BE49-F238E27FC236}">
                <a16:creationId xmlns:a16="http://schemas.microsoft.com/office/drawing/2014/main" id="{DD098B59-7A37-078A-BC1C-61CE3BED2F4E}"/>
              </a:ext>
            </a:extLst>
          </p:cNvPr>
          <p:cNvSpPr txBox="1"/>
          <p:nvPr/>
        </p:nvSpPr>
        <p:spPr>
          <a:xfrm>
            <a:off x="458462" y="8984476"/>
            <a:ext cx="4056888" cy="215444"/>
          </a:xfrm>
          <a:prstGeom prst="rect">
            <a:avLst/>
          </a:prstGeom>
          <a:noFill/>
        </p:spPr>
        <p:txBody>
          <a:bodyPr wrap="square">
            <a:spAutoFit/>
          </a:bodyPr>
          <a:lstStyle/>
          <a:p>
            <a:r>
              <a:rPr lang="en-US" sz="800" dirty="0">
                <a:latin typeface="Futura PT" panose="020B0902020204020203" pitchFamily="34" charset="0"/>
              </a:rPr>
              <a:t>
EURO STOXX 50 Price EUR</a:t>
            </a:r>
          </a:p>
        </p:txBody>
      </p:sp>
      <p:sp>
        <p:nvSpPr>
          <p:cNvPr id="26" name="ZoneTexte 25">
            <a:extLst>
              <a:ext uri="{FF2B5EF4-FFF2-40B4-BE49-F238E27FC236}">
                <a16:creationId xmlns:a16="http://schemas.microsoft.com/office/drawing/2014/main" id="{33414381-F560-BBC5-5064-46FA4625A4C3}"/>
              </a:ext>
            </a:extLst>
          </p:cNvPr>
          <p:cNvSpPr txBox="1"/>
          <p:nvPr/>
        </p:nvSpPr>
        <p:spPr>
          <a:xfrm>
            <a:off x="5309473" y="7911729"/>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22 juin 2022 </a:t>
            </a:r>
            <a:endParaRPr lang="fr-FR" sz="800" dirty="0">
              <a:highlight>
                <a:srgbClr val="FF00FF"/>
              </a:highlight>
            </a:endParaRPr>
          </a:p>
        </p:txBody>
      </p:sp>
      <p:pic>
        <p:nvPicPr>
          <p:cNvPr id="27" name="Picture 26"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⁽²⁾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831764276"/>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l'indiceEURO STOXX 50 Price EUR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29/07/2032(finale).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ce qui peut être source d’un conflit d’intérêt⁽²⁾.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 », vous êtes exposé pour une durée de 4 à 40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70%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highlight>
                  <a:srgbClr val="FFFF00"/>
                </a:highlight>
                <a:uLnTx/>
                <a:uFillTx/>
                <a:latin typeface="Proxima Nova Rg"/>
                <a:ea typeface="+mn-ea"/>
                <a:cs typeface="+mn-cs"/>
              </a:rPr>
              <a:t>100 </a:t>
            </a:r>
            <a:r>
              <a:rPr kumimoji="0" lang="fr-FR" sz="800" b="0" i="0" u="none" strike="noStrike" kern="1200" cap="none" spc="0" normalizeH="0" baseline="0" noProof="0" dirty="0">
                <a:ln>
                  <a:noFill/>
                </a:ln>
                <a:effectLst/>
                <a:uLnTx/>
                <a:uFillTx/>
                <a:latin typeface="Proxima Nova Rg"/>
                <a:ea typeface="+mn-ea"/>
                <a:cs typeface="+mn-cs"/>
              </a:rPr>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2,92%%), les investisseurs recevront en contrepartie l’intégralité du capital initial si l'indice ne baisse pas de plus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a:t>
            </a:r>
            <a:r>
              <a:rPr lang="fr-FR" sz="800" dirty="0">
                <a:solidFill>
                  <a:srgbClr val="000000"/>
                </a:solidFill>
                <a:highlight>
                  <a:srgbClr val="FFFF00"/>
                </a:highlight>
              </a:rPr>
              <a:t>PDIPERF&gt;</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Niveau Initial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kopkpopok » ne peut constituer l’intégralité d’un portefeuille d’investissement. L’investisseur est exposé pour une durée de 4 à 40 trimestres à l'indice.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⁽²⁾ </a:t>
            </a:r>
            <a:r>
              <a:rPr lang="fr-FR" sz="800" dirty="0"/>
              <a:t>et </a:t>
            </a:r>
            <a:r>
              <a:rPr lang="fr-FR" sz="800" dirty="0">
                <a:highlight>
                  <a:srgbClr val="FFFF00"/>
                </a:highlight>
              </a:rPr>
              <a:t>2,92%</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100% de son Niveau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70% de </a:t>
            </a:r>
            <a:r>
              <a:rPr lang="fr-FR" sz="800" b="1">
                <a:solidFill>
                  <a:schemeClr val="tx2"/>
                </a:solidFill>
              </a:rPr>
              <a:t>son Niveau Initial, </a:t>
            </a:r>
            <a:r>
              <a:rPr lang="fr-FR" sz="800" b="1" dirty="0">
                <a:solidFill>
                  <a:schemeClr val="tx2"/>
                </a:solidFill>
              </a:rPr>
              <a:t>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29/07/2022 et le 29/07/2032</a:t>
            </a:r>
          </a:p>
          <a:p>
            <a:pPr marL="0" indent="0" algn="ctr">
              <a:lnSpc>
                <a:spcPct val="100000"/>
              </a:lnSpc>
              <a:spcBef>
                <a:spcPts val="0"/>
              </a:spcBef>
              <a:buNone/>
            </a:pPr>
            <a:r>
              <a:rPr lang="fr-FR" sz="800" dirty="0"/>
              <a:t>(Soit un Taux de Rendement Annuel net inférieur ou égal </a:t>
            </a:r>
            <a:r>
              <a:rPr lang="fr-FR" sz="800"/>
              <a:t>à -4,46%</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l'indiceEURO STOXX 50 Price EUR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100% mais supérieur ou égal à 70% de son Niveau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100% DU Niveau Initial de l'indice</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37302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⁽¹⁾</a:t>
            </a:r>
            <a:r>
              <a:rPr lang="fr-FR" sz="800" dirty="0">
                <a:solidFill>
                  <a:srgbClr val="000000"/>
                </a:solidFill>
              </a:rPr>
              <a:t> trimestrielle l'indice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100% de son Niveau Initial,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100% de son Niveau Initial mais supérieur ou égal à 70% de ce dernier, l’investisseur récupère l’intégralité de son capital initialement investi. Le capital n’est donc exposé à un risque de perte à l’échéance⁽¹⁾ que si l'indice clôture à un niveau strictement inférieur à 70%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30%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kopkpopok » est très sensible à une faible variation du niveau de clôture de l'indice autour du seuil de </a:t>
            </a:r>
            <a:r>
              <a:rPr lang="fr-FR" sz="800" b="1" dirty="0">
                <a:solidFill>
                  <a:srgbClr val="000000"/>
                </a:solidFill>
                <a:effectLst/>
                <a:ea typeface="Calibri" panose="020F0502020204030204" pitchFamily="34" charset="0"/>
              </a:rPr>
              <a:t>100% de son Niveau Initial   </a:t>
            </a:r>
            <a:r>
              <a:rPr lang="fr-FR" sz="800" b="1" dirty="0">
                <a:effectLst/>
                <a:ea typeface="Calibri" panose="020F0502020204030204" pitchFamily="34" charset="0"/>
              </a:rPr>
              <a:t>en cours de vie, et des seuils de 100% et 70% de son Niveau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 </a:t>
            </a:r>
            <a:endParaRPr lang="fr-FR" sz="800" b="1" dirty="0">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NULL</a:t>
            </a: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l'indice</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70%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100% mais supérieur ou égal à 70%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 » EST TRÈS SENSIBLE À UNE FAIBLE VARIATION DU niveau DE CLÔTURE de l'indice AUTOUR DES SEUILS DE 100% ET DE 70%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39</a:t>
            </a:r>
            <a:r>
              <a:rPr lang="fr-FR" sz="800" dirty="0"/>
              <a:t>, l'indice clôture à un niveau strictement inférieur à 100%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70%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-12,21%</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l'indice clôture à </a:t>
            </a:r>
            <a:r>
              <a:rPr lang="fr-FR" sz="800" dirty="0">
                <a:solidFill>
                  <a:schemeClr val="tx2"/>
                </a:solidFill>
                <a:latin typeface="+mn-lt"/>
              </a:rPr>
              <a:t>un niveau strictement inférieur à 100%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100% de son Niveau Initial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-5,17%</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Niveau Initial 100% de son Niveau Initial </a:t>
            </a:r>
            <a:r>
              <a:rPr lang="fr-FR" sz="800" dirty="0">
                <a:solidFill>
                  <a:schemeClr val="tx2"/>
                </a:solidFill>
              </a:rPr>
              <a:t>(115% dans cet exemple). Le produit est automatiquement remboursé par anticipation. Il verse alors l’intégralité du capital initial majorée d’un gain de 1,00% par trimestre écoulé depuis le 29/07/2022, soit un gain de 4,00% dans notre exemple.</a:t>
            </a:r>
          </a:p>
          <a:p>
            <a:pPr algn="just">
              <a:spcAft>
                <a:spcPts val="600"/>
              </a:spcAft>
            </a:pPr>
            <a:r>
              <a:rPr lang="fr-FR" sz="800" dirty="0"/>
              <a:t>Ce qui correspond à un Taux de Rendement Annuel net de 2,92%</a:t>
            </a:r>
            <a:r>
              <a:rPr lang="fr-FR" sz="800" baseline="30000" dirty="0"/>
              <a:t>⁽²⁾</a:t>
            </a:r>
            <a:r>
              <a:rPr lang="fr-FR" sz="800" dirty="0"/>
              <a:t>, contre un Taux de Rendement Annuel net de 13,68%</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20663</TotalTime>
  <Words>8877</Words>
  <Application>Microsoft Office PowerPoint</Application>
  <PresentationFormat>Personnalisé</PresentationFormat>
  <Paragraphs>383</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939</cp:revision>
  <cp:lastPrinted>2022-05-04T09:56:42Z</cp:lastPrinted>
  <dcterms:created xsi:type="dcterms:W3CDTF">2017-02-21T09:03:05Z</dcterms:created>
  <dcterms:modified xsi:type="dcterms:W3CDTF">2022-06-21T10:19:13Z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