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28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a:t>
            </a:r>
            <a:r>
              <a:rPr lang="fr-FR" sz="800" b="1" i="1" cap="none">
                <a:solidFill>
                  <a:schemeClr val="tx2"/>
                </a:solidFill>
              </a:rPr>
              <a:t>priori</a:t>
            </a:r>
            <a:r>
              <a:rPr lang="fr-FR" sz="800" i="1" cap="none">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baseline="34722"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baseline="34722"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chemeClr val="tx2"/>
                </a:solidFill>
                <a:latin typeface="+mn-lt"/>
              </a:rPr>
              <a:t>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50" y="9414537"/>
            <a:ext cx="6835769" cy="246731"/>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supérieur à &lt;ABAC2&gt;. Le produit verse donc un coupon de &lt;CPN&gt; au titre du &lt;F0&gt;.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solidFill>
                  <a:srgbClr val="000000"/>
                </a:solidFill>
                <a:latin typeface="Proxima Nova Rg" panose="02000506030000020004" pitchFamily="2" charset="0"/>
              </a:rPr>
              <a:t>À l’issue &lt;DU&gt; &lt;F0&gt; 2, à la date de constatation correspondante(1),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DU </a:t>
            </a:r>
            <a:r>
              <a:rPr lang="en-US" sz="1200" b="0" dirty="0">
                <a:effectLst/>
                <a:latin typeface="+mj-lt"/>
              </a:rPr>
              <a:t>&lt;DDR1-12&gt;</a:t>
            </a:r>
            <a:r>
              <a:rPr lang="en-US" sz="1200" dirty="0">
                <a:latin typeface="+mj-lt"/>
              </a:rPr>
              <a:t> </a:t>
            </a:r>
            <a:r>
              <a:rPr lang="fr-FR" sz="1200" cap="none" dirty="0">
                <a:latin typeface="Futura PT" panose="020B0902020204020203" pitchFamily="34" charset="0"/>
              </a:rPr>
              <a:t>AU &lt;DDR1&gt;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97917226"/>
              </p:ext>
            </p:extLst>
          </p:nvPr>
        </p:nvGraphicFramePr>
        <p:xfrm>
          <a:off x="361950" y="979297"/>
          <a:ext cx="6837886" cy="794058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pPr>
                      <a:endParaRPr lang="fr-FR" sz="700" b="1" i="0" dirty="0">
                        <a:solidFill>
                          <a:srgbClr val="000000"/>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052112"/>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pPr>
                      <a:r>
                        <a:rPr lang="fr-FR" sz="700" b="1" i="0" dirty="0">
                          <a:solidFill>
                            <a:srgbClr val="000000"/>
                          </a:solidFill>
                          <a:latin typeface="+mn-lt"/>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mn-lt"/>
                        </a:rPr>
                        <a:t>(1)</a:t>
                      </a:r>
                      <a:r>
                        <a:rPr lang="fr-FR" sz="700" b="1" i="0" dirty="0">
                          <a:solidFill>
                            <a:srgbClr val="000000"/>
                          </a:solidFill>
                          <a:latin typeface="+mn-lt"/>
                        </a:rPr>
                        <a:t>,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 Structured </a:t>
                      </a:r>
                      <a:r>
                        <a:rPr lang="fr-FR" sz="700" dirty="0" err="1">
                          <a:solidFill>
                            <a:srgbClr val="000000"/>
                          </a:solidFill>
                          <a:latin typeface="+mn-lt"/>
                        </a:rPr>
                        <a:t>Issuance</a:t>
                      </a:r>
                      <a:r>
                        <a:rPr lang="fr-FR" sz="700" dirty="0">
                          <a:solidFill>
                            <a:srgbClr val="000000"/>
                          </a:solidFill>
                          <a:latin typeface="+mn-lt"/>
                        </a:rPr>
                        <a:t> SA (bien que bénéficiant de la garantie inconditionnelle et irrévocable de Natixis</a:t>
                      </a:r>
                      <a:r>
                        <a:rPr lang="fr-FR" sz="700" baseline="30000" dirty="0">
                          <a:solidFill>
                            <a:srgbClr val="000000"/>
                          </a:solidFill>
                          <a:latin typeface="+mn-lt"/>
                        </a:rPr>
                        <a:t>(1)</a:t>
                      </a:r>
                      <a:r>
                        <a:rPr lang="fr-FR" sz="700" dirty="0">
                          <a:solidFill>
                            <a:srgbClr val="000000"/>
                          </a:solidFill>
                          <a:latin typeface="+mn-lt"/>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a:t>
                      </a:r>
                      <a:r>
                        <a:rPr lang="fr-FR" sz="700" baseline="30000" dirty="0">
                          <a:solidFill>
                            <a:srgbClr val="000000"/>
                          </a:solidFill>
                          <a:latin typeface="+mn-lt"/>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ce qui peut être source d’un conflit d’intérêt</a:t>
                      </a:r>
                      <a:r>
                        <a:rPr lang="fr-FR" sz="700" baseline="34722" dirty="0">
                          <a:solidFill>
                            <a:srgbClr val="000000"/>
                          </a:solidFill>
                          <a:latin typeface="+mn-lt"/>
                          <a:cs typeface="Century Gothic"/>
                        </a:rPr>
                        <a:t>(2)</a:t>
                      </a:r>
                      <a:r>
                        <a:rPr lang="fr-FR" sz="700" dirty="0">
                          <a:solidFill>
                            <a:srgbClr val="000000"/>
                          </a:solidFill>
                          <a:latin typeface="+mn-lt"/>
                          <a:cs typeface="Century Gothic"/>
                        </a:rPr>
                        <a:t>.</a:t>
                      </a:r>
                      <a:endParaRPr lang="fr-FR" sz="700" b="0" i="0" kern="1200" noProof="0" dirty="0">
                        <a:solidFill>
                          <a:srgbClr val="000000"/>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488488447"/>
              </p:ext>
            </p:extLst>
          </p:nvPr>
        </p:nvGraphicFramePr>
        <p:xfrm>
          <a:off x="361950" y="890280"/>
          <a:ext cx="6790215" cy="7738267"/>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377801"/>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rgbClr val="000000"/>
                          </a:solidFill>
                          <a:latin typeface="+mn-lt"/>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mn-lt"/>
                        </a:rPr>
                        <a:t>(1)</a:t>
                      </a:r>
                      <a:r>
                        <a:rPr lang="fr-FR" sz="700" b="1" i="0" dirty="0">
                          <a:solidFill>
                            <a:srgbClr val="000000"/>
                          </a:solidFill>
                          <a:latin typeface="+mn-lt"/>
                        </a:rPr>
                        <a:t>, le titre de créance présente un risque de perte en capital à hauteur de l’intégralité de la baisse enregistrée par </a:t>
                      </a:r>
                      <a:r>
                        <a:rPr lang="fr-FR" sz="700" b="1" i="0" dirty="0">
                          <a:solidFill>
                            <a:schemeClr val="tx1"/>
                          </a:solidFill>
                          <a:latin typeface="+mn-lt"/>
                        </a:rPr>
                        <a:t>&lt;SJR1&gt;.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 Structured </a:t>
                      </a:r>
                      <a:r>
                        <a:rPr lang="fr-FR" sz="700" dirty="0" err="1">
                          <a:solidFill>
                            <a:srgbClr val="000000"/>
                          </a:solidFill>
                          <a:latin typeface="+mn-lt"/>
                        </a:rPr>
                        <a:t>Issuance</a:t>
                      </a:r>
                      <a:r>
                        <a:rPr lang="fr-FR" sz="700" dirty="0">
                          <a:solidFill>
                            <a:srgbClr val="000000"/>
                          </a:solidFill>
                          <a:latin typeface="+mn-lt"/>
                        </a:rPr>
                        <a:t> SA (bien que bénéficiant de la garantie inconditionnelle et irrévocable de Natixis</a:t>
                      </a:r>
                      <a:r>
                        <a:rPr lang="fr-FR" sz="700" baseline="30000" dirty="0">
                          <a:solidFill>
                            <a:srgbClr val="000000"/>
                          </a:solidFill>
                          <a:latin typeface="+mn-lt"/>
                        </a:rPr>
                        <a:t>(1)</a:t>
                      </a:r>
                      <a:r>
                        <a:rPr lang="fr-FR" sz="700" dirty="0">
                          <a:solidFill>
                            <a:srgbClr val="000000"/>
                          </a:solidFill>
                          <a:latin typeface="+mn-lt"/>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a:t>
                      </a:r>
                      <a:r>
                        <a:rPr lang="fr-FR" sz="700" baseline="30000" dirty="0">
                          <a:solidFill>
                            <a:srgbClr val="000000"/>
                          </a:solidFill>
                          <a:latin typeface="+mn-lt"/>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rgbClr val="000000"/>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r>
                        <a:rPr lang="fr-FR" sz="700" b="0" i="0" kern="1200" dirty="0">
                          <a:solidFill>
                            <a:srgbClr val="000000"/>
                          </a:solidFill>
                          <a:latin typeface="+mn-lt"/>
                          <a:ea typeface="+mn-ea"/>
                          <a:cs typeface="+mn-cs"/>
                        </a:rPr>
                        <a:t>La commission de distribution ponctuelle pourra atteindre un montant maximum annuel de 1,00% du montant nominal des Obligations placées, calculée sur la durée de vie maximale des titres. </a:t>
                      </a:r>
                    </a:p>
                    <a:p>
                      <a:pPr algn="just"/>
                      <a:r>
                        <a:rPr lang="fr-FR" sz="700" b="0" i="0" kern="1200" dirty="0">
                          <a:solidFill>
                            <a:srgbClr val="000000"/>
                          </a:solidFill>
                          <a:latin typeface="+mn-lt"/>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ce qui peut être source d’un conflit d’intérêt</a:t>
                      </a:r>
                      <a:r>
                        <a:rPr lang="fr-FR" sz="700" baseline="34722" dirty="0">
                          <a:solidFill>
                            <a:srgbClr val="000000"/>
                          </a:solidFill>
                          <a:latin typeface="+mn-lt"/>
                          <a:cs typeface="Century Gothic"/>
                        </a:rPr>
                        <a:t>(2)</a:t>
                      </a:r>
                      <a:r>
                        <a:rPr lang="fr-FR" sz="700" dirty="0">
                          <a:solidFill>
                            <a:srgbClr val="000000"/>
                          </a:solidFill>
                          <a:latin typeface="+mn-lt"/>
                          <a:cs typeface="Century Gothic"/>
                        </a:rPr>
                        <a:t>.</a:t>
                      </a:r>
                      <a:endParaRPr lang="fr-FR" sz="700" b="0" i="0" kern="1200" noProof="0" dirty="0">
                        <a:solidFill>
                          <a:srgbClr val="000000"/>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http://kid.bnpparibas.com/&lt;ISIN&gt;-FR.pdf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de la date de constatation initiale (soit le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63745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64078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49302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&lt;2PDC&gt;)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&lt;2PDC&gt;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&lt;1PR&gt; à &lt;DPRR&gt; &lt;F0&gt;&lt;F0s&gt; </a:t>
            </a:r>
            <a:r>
              <a:rPr lang="fr-FR" sz="800" dirty="0">
                <a:latin typeface="Proxima Nova Rg" panose="02000506030000020004" pitchFamily="2" charset="0"/>
              </a:rPr>
              <a:t>à la performance positive ou négative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t>
            </a:r>
            <a:r>
              <a:rPr lang="fr-FR" sz="800" b="1" dirty="0">
                <a:solidFill>
                  <a:srgbClr val="B9A049"/>
                </a:solidFill>
                <a:latin typeface="Proxima Nova Rg" panose="02000506030000020004" pitchFamily="2" charset="0"/>
              </a:rPr>
              <a:t>activable automatiquement à toutes les dates de constatation &lt;F1&gt; dès la fin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endParaRPr kumimoji="0" lang="fr-FR" sz="800" b="0" i="0" u="none" strike="noStrike" kern="1200" cap="none" spc="0" normalizeH="0" baseline="0" noProof="0" dirty="0">
              <a:ln>
                <a:noFill/>
              </a:ln>
              <a:effectLst/>
              <a:highlight>
                <a:srgbClr val="FFFF00"/>
              </a:highlight>
              <a:uLnTx/>
              <a:uFillTx/>
              <a:latin typeface="Proxima Nova Rg"/>
              <a:ea typeface="+mn-ea"/>
              <a:cs typeface="+mn-cs"/>
            </a:endParaRP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lang="fr-FR" sz="800" dirty="0">
                <a:solidFill>
                  <a:schemeClr val="tx2"/>
                </a:solidFill>
                <a:latin typeface="Proxima Nova Rg" panose="02000506030000020004" pitchFamily="2" charset="0"/>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rgbClr val="000000"/>
                </a:solidFill>
                <a:latin typeface="Proxima Nova Rg" panose="02000506030000020004" pitchFamily="2" charset="0"/>
              </a:rPr>
              <a:t>&lt;2PDC&gt;)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a:t>
            </a:r>
            <a:r>
              <a:rPr lang="fr-FR" sz="800" dirty="0">
                <a:solidFill>
                  <a:srgbClr val="000000"/>
                </a:solidFill>
                <a:latin typeface="Proxima Nova Rg" panose="02000506030000020004" pitchFamily="2" charset="0"/>
              </a:rPr>
              <a:t>Sinon le coupon est mis en mémoire.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(soit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unTaux</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a:t>
            </a:r>
            <a:r>
              <a:rPr lang="fr-FR" sz="700" i="1" dirty="0">
                <a:solidFill>
                  <a:srgbClr val="000000"/>
                </a:solidFill>
                <a:latin typeface="Proxima Nova Rg" panose="02000506030000020004" pitchFamily="2" charset="0"/>
              </a:rPr>
              <a:t> 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i="1"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MACANISME DE REMBOURSEMENT ANTICIPE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 </a:t>
            </a:r>
            <a:r>
              <a:rPr lang="fr-FR" sz="650" dirty="0">
                <a:solidFill>
                  <a:srgbClr val="000000"/>
                </a:solidFill>
                <a:latin typeface="Proxima Nova Rg" panose="02000506030000020004" pitchFamily="2" charset="0"/>
              </a:rPr>
              <a:t>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&lt;balisedeg4&gt;</a:t>
            </a:r>
            <a:endParaRPr lang="fr-FR" sz="80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 </a:t>
            </a:r>
          </a:p>
          <a:p>
            <a:pPr marL="0" indent="0" algn="ctr">
              <a:lnSpc>
                <a:spcPct val="100000"/>
              </a:lnSpc>
              <a:spcBef>
                <a:spcPts val="0"/>
              </a:spcBef>
              <a:buNone/>
            </a:pPr>
            <a:r>
              <a:rPr lang="fr-FR" sz="800" dirty="0"/>
              <a:t>entre le &lt;DDCI&gt; et le &lt;DCF&gt;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 (à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a:t>
            </a:r>
            <a:r>
              <a:rPr lang="fr-FR" sz="700" i="1"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i="1" dirty="0">
                <a:solidFill>
                  <a:srgbClr val="000000"/>
                </a:solidFill>
                <a:latin typeface="Proxima Nova Rg" panose="02000506030000020004" pitchFamily="2" charset="0"/>
              </a:rPr>
              <a:t> </a:t>
            </a:r>
            <a:r>
              <a:rPr lang="fr-FR" sz="650" dirty="0">
                <a:solidFill>
                  <a:srgbClr val="000000"/>
                </a:solidFill>
              </a:rPr>
              <a:t>sous réserve de l’absence de défaut, d’ouverture d’une procédure de résolution et de faillite de l’Émetteur et du Garant.</a:t>
            </a:r>
            <a:r>
              <a:rPr lang="fr-FR" sz="650" dirty="0">
                <a:solidFill>
                  <a:schemeClr val="tx2"/>
                </a:solidFill>
              </a:rPr>
              <a:t> </a:t>
            </a:r>
            <a:r>
              <a:rPr lang="fr-FR" sz="650" dirty="0">
                <a:solidFill>
                  <a:schemeClr val="tx2"/>
                </a:solidFill>
                <a:latin typeface="+mn-lt"/>
              </a:rPr>
              <a:t>Les TRA sont calculés à </a:t>
            </a:r>
            <a:r>
              <a:rPr lang="fr-FR" sz="650" dirty="0">
                <a:solidFill>
                  <a:schemeClr val="tx2"/>
                </a:solidFill>
              </a:rPr>
              <a:t>partir </a:t>
            </a:r>
            <a:r>
              <a:rPr lang="fr-FR" sz="650" dirty="0">
                <a:solidFill>
                  <a:srgbClr val="000000"/>
                </a:solidFill>
              </a:rPr>
              <a:t>de la date de constatation initiale (soit le </a:t>
            </a:r>
            <a:r>
              <a:rPr lang="fr-FR" sz="650" dirty="0">
                <a:solidFill>
                  <a:schemeClr val="tx2"/>
                </a:solidFill>
              </a:rPr>
              <a:t>&lt;2PDC&gt;) </a:t>
            </a:r>
            <a:r>
              <a:rPr lang="fr-FR" sz="650" dirty="0">
                <a:solidFill>
                  <a:schemeClr val="tx2"/>
                </a:solidFill>
                <a:latin typeface="+mn-lt"/>
              </a:rPr>
              <a:t>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49947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reçoit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latin typeface="Proxima Nova Rg" panose="02000506030000020004" pitchFamily="2" charset="0"/>
              </a:rPr>
              <a:t>(1)</a:t>
            </a:r>
            <a:r>
              <a:rPr lang="fr-FR" sz="800" dirty="0">
                <a:latin typeface="Proxima Nova Rg" panose="02000506030000020004" pitchFamily="2" charset="0"/>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latin typeface="Proxima Nova Rg" panose="02000506030000020004" pitchFamily="2" charset="0"/>
              </a:rPr>
              <a:t>et à un risque de défaut, d’ouverture d’une procédure de résolution et de faillite du Garant.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niveau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solidFill>
                  <a:srgbClr val="000000"/>
                </a:solidFill>
                <a:latin typeface="Proxima Nova Rg" panose="02000506030000020004" pitchFamily="2" charset="0"/>
              </a:rPr>
              <a:t>et à un risque de défaut, d’ouverture d’une procédure de résolution et de faillite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chemeClr val="tx2"/>
                </a:solidFill>
                <a:latin typeface="+mn-lt"/>
              </a:rPr>
              <a:t>&lt;2PDC&gt;)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rPr>
              <a:t>(1)</a:t>
            </a:r>
            <a:r>
              <a:rPr lang="fr-FR" sz="650" dirty="0">
                <a:solidFill>
                  <a:schemeClr val="tx2"/>
                </a:solidFill>
              </a:rPr>
              <a:t> Veuillez vous référer au tableau récapitulant les principales caractéristiques financières en &lt;PAGE&gt; pour le détail des dates. </a:t>
            </a:r>
          </a:p>
          <a:p>
            <a:pPr marL="0" lvl="1" algn="just"/>
            <a:r>
              <a:rPr lang="fr-FR" sz="650" baseline="30000" dirty="0">
                <a:solidFill>
                  <a:schemeClr val="tx2"/>
                </a:solidFill>
              </a:rPr>
              <a:t>(2)</a:t>
            </a:r>
            <a:r>
              <a:rPr lang="fr-FR" sz="650" dirty="0">
                <a:solidFill>
                  <a:schemeClr val="tx2"/>
                </a:solidFill>
              </a:rPr>
              <a:t> En prenant comme hypothèse 1,00% de frais de gestion du contrat d’assurance vie ou de capitalisation</a:t>
            </a:r>
            <a:r>
              <a:rPr lang="fr-FR" sz="650" dirty="0">
                <a:solidFill>
                  <a:srgbClr val="000000"/>
                </a:solidFill>
              </a:rPr>
              <a:t> ou de droits de garde en compte-titres</a:t>
            </a:r>
            <a:r>
              <a:rPr lang="fr-FR" sz="650" dirty="0">
                <a:solidFill>
                  <a:schemeClr val="tx2"/>
                </a:solidFill>
              </a:rPr>
              <a:t>. TRA nets hors autres frais, fiscalité et prélèvements sociaux applicables au cadre d’investissement</a:t>
            </a:r>
            <a:r>
              <a:rPr lang="fr-FR" sz="650" dirty="0">
                <a:solidFill>
                  <a:srgbClr val="000000"/>
                </a:solidFill>
              </a:rPr>
              <a:t> sous réserve de l’absence de défaut, d’ouverture d’une procédure de résolution et de faillite de l’Émetteur et du Garant</a:t>
            </a:r>
            <a:r>
              <a:rPr lang="fr-FR" sz="650" dirty="0">
                <a:solidFill>
                  <a:schemeClr val="tx2"/>
                </a:solidFill>
              </a:rPr>
              <a:t>. Les TRA sont calculés à partir </a:t>
            </a:r>
            <a:r>
              <a:rPr lang="fr-FR" sz="650" dirty="0">
                <a:solidFill>
                  <a:srgbClr val="000000"/>
                </a:solidFill>
              </a:rPr>
              <a:t>de la date de constatation initiale (soit le </a:t>
            </a:r>
            <a:r>
              <a:rPr lang="fr-FR" sz="650" dirty="0">
                <a:solidFill>
                  <a:schemeClr val="tx2"/>
                </a:solidFill>
              </a:rPr>
              <a:t>&lt;2PDC&gt;) jusqu’à la date de remboursement anticipé automatique éventuel</a:t>
            </a:r>
            <a:r>
              <a:rPr lang="fr-FR" sz="650" baseline="30000" dirty="0">
                <a:solidFill>
                  <a:schemeClr val="tx2"/>
                </a:solidFill>
              </a:rPr>
              <a:t>(1)</a:t>
            </a:r>
            <a:r>
              <a:rPr lang="fr-FR" sz="650" dirty="0">
                <a:solidFill>
                  <a:schemeClr val="tx2"/>
                </a:solidFill>
              </a:rPr>
              <a:t> ou d’échéance</a:t>
            </a:r>
            <a:r>
              <a:rPr lang="fr-FR" sz="650" baseline="30000" dirty="0">
                <a:solidFill>
                  <a:schemeClr val="tx2"/>
                </a:solidFill>
              </a:rPr>
              <a:t>(1)</a:t>
            </a:r>
            <a:r>
              <a:rPr lang="fr-FR" sz="650" dirty="0">
                <a:solidFill>
                  <a:schemeClr val="tx2"/>
                </a:solidFill>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rgbClr val="000000"/>
                </a:solidFill>
              </a:rPr>
              <a:t>(3) </a:t>
            </a:r>
            <a:r>
              <a:rPr lang="fr-FR" sz="650" dirty="0">
                <a:solidFill>
                  <a:srgbClr val="000000"/>
                </a:solidFill>
              </a:rPr>
              <a:t>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L’INDICE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(2)</a:t>
            </a:r>
            <a:r>
              <a:rPr lang="fr-FR" sz="800" dirty="0"/>
              <a:t>, soit &lt;TRA.D.A&gt;</a:t>
            </a:r>
            <a:r>
              <a:rPr lang="fr-FR" sz="800" baseline="30000" dirty="0"/>
              <a:t>(3)</a:t>
            </a:r>
            <a:r>
              <a:rPr lang="fr-FR" sz="800" dirty="0"/>
              <a:t>. </a:t>
            </a:r>
          </a:p>
          <a:p>
            <a:pPr lvl="0" algn="just" defTabSz="1042988" fontAlgn="base">
              <a:spcBef>
                <a:spcPct val="0"/>
              </a:spcBef>
              <a:spcAft>
                <a:spcPts val="600"/>
              </a:spcAft>
            </a:pPr>
            <a:r>
              <a:rPr lang="fr-FR" sz="800" dirty="0"/>
              <a:t>Dans ce scénario, l’investisseur subit une </a:t>
            </a:r>
            <a:r>
              <a:rPr lang="fr-FR" sz="800" b="1" dirty="0"/>
              <a:t>perte en capital</a:t>
            </a:r>
            <a:r>
              <a:rPr lang="fr-FR" sz="800" dirty="0"/>
              <a:t>,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(3)</a:t>
            </a:r>
            <a:r>
              <a:rPr lang="fr-FR" sz="800" dirty="0">
                <a:solidFill>
                  <a:schemeClr val="tx1"/>
                </a:solidFill>
                <a:latin typeface="+mn-lt"/>
              </a:rPr>
              <a:t>, contre un Taux de Rendement Annuel net de &lt;TRA.M.SJ&gt;</a:t>
            </a:r>
            <a:r>
              <a:rPr lang="fr-FR" sz="800" baseline="30000" dirty="0">
                <a:solidFill>
                  <a:schemeClr val="tx1"/>
                </a:solidFill>
                <a:latin typeface="+mn-lt"/>
              </a:rPr>
              <a:t>(3)</a:t>
            </a:r>
            <a:r>
              <a:rPr lang="fr-FR" sz="800" dirty="0">
                <a:solidFill>
                  <a:schemeClr val="tx1"/>
                </a:solidFill>
                <a:latin typeface="+mn-lt"/>
              </a:rPr>
              <a:t>, pour un investissement direct dans &lt;SJR1&gt;</a:t>
            </a:r>
            <a:r>
              <a:rPr lang="fr-FR" sz="800" baseline="30000" dirty="0">
                <a:solidFill>
                  <a:schemeClr val="tx1"/>
                </a:solidFill>
                <a:latin typeface="+mn-lt"/>
              </a:rPr>
              <a:t>(2)</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(3)</a:t>
            </a:r>
            <a:r>
              <a:rPr lang="fr-FR" sz="800" dirty="0"/>
              <a:t>, contre un Taux de Rendement Annuel net de &lt;TRA.F.SJ&gt;</a:t>
            </a:r>
            <a:r>
              <a:rPr lang="fr-FR" sz="800" baseline="30000" dirty="0"/>
              <a:t>(3)</a:t>
            </a:r>
            <a:r>
              <a:rPr lang="fr-FR" sz="800" dirty="0"/>
              <a:t> pour un investissement direct dans </a:t>
            </a:r>
            <a:r>
              <a:rPr lang="it-IT" sz="800" dirty="0"/>
              <a:t>&lt;SJR1&gt;</a:t>
            </a:r>
            <a:r>
              <a:rPr lang="fr-FR" sz="800" baseline="30000" dirty="0"/>
              <a:t>(2)</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20530</TotalTime>
  <Words>11144</Words>
  <Application>Microsoft Office PowerPoint</Application>
  <PresentationFormat>Personnalisé</PresentationFormat>
  <Paragraphs>396</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934</cp:revision>
  <cp:lastPrinted>2022-05-04T09:56:42Z</cp:lastPrinted>
  <dcterms:created xsi:type="dcterms:W3CDTF">2017-02-21T09:03:05Z</dcterms:created>
  <dcterms:modified xsi:type="dcterms:W3CDTF">2022-07-11T14:40:45Z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