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200" d="100"/>
          <a:sy n="200" d="100"/>
        </p:scale>
        <p:origin x="-66" y="-540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&lt;droit&gt;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(1)</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b="1">
                <a:solidFill>
                  <a:srgbClr val="B9A049"/>
                </a:solidFill>
                <a:latin typeface="Futura PT" panose="020B0902020204020203" pitchFamily="34" charset="0"/>
              </a:rPr>
              <a:t>: </a:t>
            </a:r>
            <a:r>
              <a:rPr lang="fr-FR" sz="800" b="1" cap="none"/>
              <a:t>&lt;DIC&gt; </a:t>
            </a:r>
            <a:r>
              <a:rPr lang="fr-FR" sz="800" b="1" cap="none" dirty="0"/>
              <a:t>(</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(1)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(2)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correspondantes(1),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&lt;TRA.MP&gt;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 </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endParaRPr lang="en-US" sz="1200" dirty="0">
              <a:latin typeface="Futura PT" panose="020B0902020204020203" pitchFamily="34" charset="0"/>
            </a:endParaRPr>
          </a:p>
        </p:txBody>
      </p:sp>
      <p:sp>
        <p:nvSpPr>
          <p:cNvPr id="25" name="ZoneTexte 24">
            <a:extLst>
              <a:ext uri="{FF2B5EF4-FFF2-40B4-BE49-F238E27FC236}">
                <a16:creationId xmlns:a16="http://schemas.microsoft.com/office/drawing/2014/main" id="{DD098B59-7A37-078A-BC1C-61CE3BED2F4E}"/>
              </a:ext>
            </a:extLst>
          </p:cNvPr>
          <p:cNvSpPr txBox="1"/>
          <p:nvPr/>
        </p:nvSpPr>
        <p:spPr>
          <a:xfrm>
            <a:off x="458462" y="8984476"/>
            <a:ext cx="4056888" cy="215444"/>
          </a:xfrm>
          <a:prstGeom prst="rect">
            <a:avLst/>
          </a:prstGeom>
          <a:noFill/>
        </p:spPr>
        <p:txBody>
          <a:bodyPr wrap="square">
            <a:spAutoFit/>
          </a:bodyPr>
          <a:lstStyle/>
          <a:p>
            <a:r>
              <a:rPr lang="en-US" sz="800" dirty="0">
                <a:latin typeface="Futura PT" panose="020B0902020204020203" pitchFamily="34" charset="0"/>
              </a:rPr>
              <a:t>&lt;ticker&gt;</a:t>
            </a:r>
          </a:p>
        </p:txBody>
      </p:sp>
      <p:sp>
        <p:nvSpPr>
          <p:cNvPr id="26" name="ZoneTexte 25">
            <a:extLst>
              <a:ext uri="{FF2B5EF4-FFF2-40B4-BE49-F238E27FC236}">
                <a16:creationId xmlns:a16="http://schemas.microsoft.com/office/drawing/2014/main" id="{33414381-F560-BBC5-5064-46FA4625A4C3}"/>
              </a:ext>
            </a:extLst>
          </p:cNvPr>
          <p:cNvSpPr txBox="1"/>
          <p:nvPr/>
        </p:nvSpPr>
        <p:spPr>
          <a:xfrm>
            <a:off x="5309473" y="7911729"/>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 </a:t>
            </a:r>
            <a:endParaRPr lang="fr-FR" sz="800" dirty="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831764276"/>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a:t>
                      </a:r>
                      <a:r>
                        <a:rPr lang="fr-FR" sz="700" b="0" i="0" kern="1200">
                          <a:solidFill>
                            <a:schemeClr val="tx1"/>
                          </a:solidFill>
                          <a:highlight>
                            <a:srgbClr val="00FFFF"/>
                          </a:highlight>
                          <a:latin typeface="+mn-lt"/>
                          <a:ea typeface="+mn-ea"/>
                          <a:cs typeface="+mn-cs"/>
                        </a:rPr>
                        <a:t>&gt;(finale).</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Morgan Stanley &amp; Co International Plc</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(1)</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ce qui peut être source d’un conflit d’intérêt</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(2)</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(1)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(2)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&lt;BCPN&gt; </a:t>
            </a:r>
            <a:r>
              <a:rPr kumimoji="0" lang="fr-FR" sz="800" b="0" i="0" u="none" strike="noStrike" kern="1200" cap="none" spc="0" normalizeH="0" baseline="0" noProof="0" dirty="0">
                <a:ln>
                  <a:noFill/>
                </a:ln>
                <a:effectLst/>
                <a:uLnTx/>
                <a:uFillTx/>
                <a:latin typeface="Proxima Nova Rg"/>
                <a:ea typeface="+mn-ea"/>
                <a:cs typeface="+mn-cs"/>
              </a:rPr>
              <a:t>&lt;balisedeg1&gt;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chemeClr val="tx1"/>
                </a:solidFill>
                <a:latin typeface="Proxima Nova Rg"/>
              </a:rPr>
              <a:t>PDIPERF&gt;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&lt;NDR&gt;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&lt;NOM&gt; » ne peut constituer l’intégralité d’un portefeuille d’investissement. L’investisseur est exposé pour une durée de &lt;1PR&gt; à &lt;DPRR&gt; &lt;F0&gt;&lt;F0s&gt; à &lt;SJR1&gt;&lt;DIVERSACTION&gt;.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&lt;2PDC&gt;)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00" i="1" baseline="30000" dirty="0">
                <a:solidFill>
                  <a:srgbClr val="000000"/>
                </a:solidFill>
                <a:latin typeface="Proxima Nova Rg" panose="02000506030000020004" pitchFamily="2" charset="0"/>
              </a:rPr>
              <a:t>(2)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4909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(1)(2)</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(1)(2)</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lang="fr-FR" sz="800" dirty="0">
                <a:latin typeface="Proxima Nova Rg"/>
              </a:rPr>
              <a:t>, &lt;SJR1&gt; clôture à un &lt;SJR3&gt; supérieur ou égal à &lt;ABAC2&gt;.</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&lt;NOM&gt; » ne peut constituer l’intégralité d’un portefeuille d’investissement. L’investisseur est exposé pour une durée de &lt;1PR&gt; à &lt;DPRR&gt; &lt;F0&gt;&lt;F0s&gt; à &lt;SJR1&gt;&lt;DIVERSACTION&gt;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a:t>
            </a:r>
            <a:r>
              <a:rPr lang="fr-FR" sz="800" b="1">
                <a:solidFill>
                  <a:schemeClr val="tx2"/>
                </a:solidFill>
              </a:rPr>
              <a:t>son &lt;NDR&gt;, </a:t>
            </a:r>
            <a:r>
              <a:rPr lang="fr-FR" sz="800" b="1" dirty="0">
                <a:solidFill>
                  <a:schemeClr val="tx2"/>
                </a:solidFill>
              </a:rPr>
              <a:t>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&lt;balisedeg3&gt;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&lt;TRA.EM.P&gt;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&lt;NDR&gt; 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&lt;TRA.RM.P&gt;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37302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 </a:t>
            </a:r>
            <a:endParaRPr lang="fr-FR" sz="800" b="1" dirty="0">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332503"/>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a:t>
            </a:r>
            <a:r>
              <a:rPr lang="fr-FR" sz="800">
                <a:solidFill>
                  <a:schemeClr val="tx2"/>
                </a:solidFill>
                <a:latin typeface="Proxima Nova Rg" panose="02000506030000020004" pitchFamily="2" charset="0"/>
              </a:rPr>
              <a:t>&gt; supérieur à &lt;ABAC&gt; </a:t>
            </a:r>
            <a:r>
              <a:rPr lang="fr-FR" sz="800">
                <a:solidFill>
                  <a:schemeClr val="tx2"/>
                </a:solidFill>
              </a:rPr>
              <a:t>(&lt;</a:t>
            </a:r>
            <a:r>
              <a:rPr lang="fr-FR" sz="800" dirty="0">
                <a:solidFill>
                  <a:schemeClr val="tx2"/>
                </a:solidFill>
              </a:rPr>
              <a: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20746</TotalTime>
  <Words>8871</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948</cp:revision>
  <cp:lastPrinted>2022-05-04T09:56:42Z</cp:lastPrinted>
  <dcterms:created xsi:type="dcterms:W3CDTF">2017-02-21T09:03:05Z</dcterms:created>
  <dcterms:modified xsi:type="dcterms:W3CDTF">2022-07-11T11:53:01Z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