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66" y="31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01 août 2022 au 23 septembre 2022 (inclus). </a:t>
            </a:r>
            <a:r>
              <a:rPr lang="fr-FR" sz="800" cap="none" dirty="0"/>
              <a:t>Une fois le montant de l’enveloppe initiale atteint (30 000 000 EUR), la commercialisation de « 2 2022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TBD</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2 2022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82%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l’action clôture à un cours supérieur ou égal à la barrière dégressive de remboursement anticipé automatique(1)</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2 2022 » EST TRÈS SENSIBLE À UNE FAIBLE VARIATION DU cours DE l’action AUTOUR DES SEUILS DE 60% ET DE 82%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supérieur à 100 de son Cours de Référence. Le produit verse donc un coupon de 2,50% au titre du trimestre.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-11,95%</a:t>
            </a:r>
            <a:r>
              <a:rPr lang="fr-FR" sz="800" baseline="30000" dirty="0"/>
              <a:t>(2)</a:t>
            </a:r>
            <a:r>
              <a:rPr lang="fr-FR" sz="800" dirty="0"/>
              <a:t>, contre un Taux de Rendement Annuel net de </a:t>
            </a:r>
            <a:r>
              <a:rPr lang="fr-FR" sz="800" dirty="0">
                <a:solidFill>
                  <a:srgbClr val="000000"/>
                </a:solidFill>
              </a:rPr>
              <a:t>-12,18%</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du trimestre 2, à la date de constatation correspondante(1), l’action clôture à un cours strictement inférieur à la barrière dégressive de remboursement anticipé automatique(1) mais supérieur au seuil de versement du coupon. Le mécanisme de remboursement anticipé automatique n’est donc pas activé mais le produit verse un coupon de 2,50%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82% de son Cours de Référence (75% dans cet exemple) mais strictement supérieur à 60%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-0,75%</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2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au seuil de versement du coupon. Le produit verse alors un coupon de 2,50%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la barrière dégressive de remboursement anticipé automatique(1) (120% dans cet exemple). Le produit est alors automatiquement remboursé par anticipation. L’investisseur récupère l’intégralité du capital initial majoré du coupon de 2,50%.</a:t>
            </a:r>
          </a:p>
          <a:p>
            <a:pPr algn="just">
              <a:spcAft>
                <a:spcPts val="600"/>
              </a:spcAft>
            </a:pPr>
            <a:r>
              <a:rPr lang="fr-FR" sz="800" dirty="0">
                <a:solidFill>
                  <a:srgbClr val="04202E"/>
                </a:solidFill>
              </a:rPr>
              <a:t>Ce qui correspond à un Taux de Rendement Annuel net de 8,81%</a:t>
            </a:r>
            <a:r>
              <a:rPr lang="fr-FR" sz="800" baseline="30000" dirty="0">
                <a:solidFill>
                  <a:srgbClr val="04202E"/>
                </a:solidFill>
              </a:rPr>
              <a:t>(2)</a:t>
            </a:r>
            <a:r>
              <a:rPr lang="fr-FR" sz="800" dirty="0">
                <a:solidFill>
                  <a:srgbClr val="04202E"/>
                </a:solidFill>
              </a:rPr>
              <a:t>, contre un Taux de Rendement Annuel net de </a:t>
            </a:r>
            <a:r>
              <a:rPr lang="fr-FR" sz="800" dirty="0"/>
              <a:t>17,89%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2,50%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10/07/2022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31,04%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DU </a:t>
            </a:r>
            <a:r>
              <a:rPr lang="en-US" sz="1200" b="0" dirty="0">
                <a:effectLst/>
                <a:latin typeface="+mj-lt"/>
              </a:rPr>
              <a:t>10/07/2010</a:t>
            </a:r>
            <a:r>
              <a:rPr lang="en-US" sz="1200" dirty="0">
                <a:latin typeface="+mj-lt"/>
              </a:rPr>
              <a:t> </a:t>
            </a:r>
            <a:r>
              <a:rPr lang="fr-FR" sz="1200" cap="none" dirty="0">
                <a:latin typeface="Futura PT" panose="020B0902020204020203" pitchFamily="34" charset="0"/>
              </a:rPr>
              <a:t>AU 10/07/2022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97917226"/>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defRPr sz="700"/>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01/08/2022 au 23/09/2022 (inclus). Une fois le montant de l’enveloppe initiale atteint (30 000 000 EUR), la commercialisation de « 2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hebdomadaire  des cours de clôture de l'action BNP Paribas du 15/07/2022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27/12/2023, 25/03/2024, 24/06/2024, 23/09/2024, 23/12/2024, 24/03/2025, 23/06/2025, 23/09/2025, 23/12/2025, 23/03/2026, 23/06/2026, 23/09/2026, 23/12/2026, 23/03/2027, 23/06/2027, 23/09/2027, 23/12/2027, 23/03/2028, 23/06/2028, 25/09/2028, 27/12/2028, 23/03/2029, 25/06/2029, 24/09/2029, 24/12/2029, 25/03/2030, 24/06/2030, 23/09/2030, 23/12/2030, 24/03/2031, 23/06/2031, 23/09/2031, 23/12/2031, 23/03/2032, 23/06/2032, 23/09/2032,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82%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88488447"/>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01/08/2022 au 23/09/2022 (inclus). Une fois le montant de l’enveloppe initiale atteint (30 000 000 EUR), la commercialisation de « 2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hebdomadaire  des cours de clôture de l'action BNP Paribas du 15/07/2022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27/12/2023, 25/03/2024, 24/06/2024, 23/09/2024, 23/12/2024, 24/03/2025, 23/06/2025, 23/09/2025, 23/12/2025, 23/03/2026, 23/06/2026, 23/09/2026, 23/12/2026, 23/03/2027, 23/06/2027, 23/09/2027, 23/12/2027, 23/03/2028, 23/06/2028, 25/09/2028, 27/12/2028, 23/03/2029, 25/06/2029, 24/09/2029, 24/12/2029, 25/03/2030, 24/06/2030, 23/09/2030, 23/12/2030, 24/03/2031, 23/06/2031, 23/09/2031, 23/12/2031, 23/03/2032, 23/06/2032, 23/09/2032,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09/01/2023, 09/01/2023, 06/04/2023, 07/07/2023, 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 barrière dégressive de remboursement anticipé automatique(1)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defRPr sz="700"/>
                      </a:pPr>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http://kid.bnpparibas.com/TBD-FR.pdf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23 septembre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2 2022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23/09/2022)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23/09/2022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2 2022 », vous êtes exposés pour une durée de 4 à 40 trimestres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trimestrielle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automatique(1).</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2,50% par trimestre écoulé depuis le 23/09/2022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automatique(1), ou si à la date de constatation finale(1), l’action clôture à un cours supérieur ou égal à 82% de son Cours de Référence</a:t>
            </a:r>
            <a:r>
              <a:rPr lang="fr-FR" sz="800" dirty="0">
                <a:solidFill>
                  <a:schemeClr val="tx2"/>
                </a:solidFill>
                <a:latin typeface="Proxima Nova Rg" panose="02000506030000020004" pitchFamily="2" charset="0"/>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2,50% par trimestre écoulé (soit un Taux de Rendement Annuel net maximum de 8,46%</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40% par rapport à son Cours de Référence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2 2022 » peuvent être proposés comme un actif représentatif d’une unité de compte dans le cadre de contrats d’assurance vie et/ou de capitalisation. La présente brochure décrit les caractéristiques du support « 2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2 2022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2 2022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2 2022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automatique(1).</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2,50% par trimestre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de Référence.</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9,20%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2 2022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2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2 2022 » ne peut constituer l’intégralité d’un portefeuille d’investissement. L’investisseur est exposé pour une durée de 4 à 40 trimestres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2,50% par trimestre écoulé depuis le 23/09/2022</a:t>
            </a:r>
          </a:p>
          <a:p>
            <a:pPr marL="0" indent="0" algn="ctr">
              <a:lnSpc>
                <a:spcPct val="100000"/>
              </a:lnSpc>
              <a:spcBef>
                <a:spcPts val="0"/>
              </a:spcBef>
              <a:buNone/>
            </a:pPr>
            <a:r>
              <a:rPr lang="fr-FR" sz="800" dirty="0"/>
              <a:t>(soit un gain de 100,00% et un Taux de Rendement Annuel net de 6,07%</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2,50% par trimestre écoulé depuis le 23/09/2022 </a:t>
            </a:r>
          </a:p>
          <a:p>
            <a:pPr marL="0" indent="0" algn="ctr">
              <a:lnSpc>
                <a:spcPct val="100000"/>
              </a:lnSpc>
              <a:spcBef>
                <a:spcPts val="0"/>
              </a:spcBef>
              <a:buNone/>
            </a:pPr>
            <a:r>
              <a:rPr lang="fr-FR" sz="800" dirty="0"/>
              <a:t>(Soit un Taux de Rendement Annuel net compris entre 6,12%</a:t>
            </a:r>
            <a:r>
              <a:rPr lang="fr-FR" sz="800" baseline="30000" dirty="0"/>
              <a:t>(2) </a:t>
            </a:r>
            <a:r>
              <a:rPr lang="fr-FR" sz="800" dirty="0"/>
              <a:t>et 8,46%</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la barrière dégressive de remboursement anticipé automatique(1),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82% de son Cours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07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23/09/2022 et le 23/09/2032</a:t>
            </a:r>
          </a:p>
          <a:p>
            <a:pPr marL="0" indent="0" algn="ctr">
              <a:lnSpc>
                <a:spcPct val="100000"/>
              </a:lnSpc>
              <a:spcBef>
                <a:spcPts val="0"/>
              </a:spcBef>
              <a:buNone/>
            </a:pPr>
            <a:r>
              <a:rPr lang="fr-FR" sz="800" dirty="0"/>
              <a:t>(Soit un Taux de Rendement Annuel net inférieur ou égal à -5,91%</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hebdomadaire  des cours de clôture de l'action BNP Paribas du 15/07/2022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82% mais supérieur ou égal à 60% de son Cours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0,50% chaque trimestre, pour atteindre 82,5% du Cours de Référence à la fin du trimestre 39.</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hebdomadaire  des cours de clôture de l'action BNP Paribas du 15/07/2022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2,50%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6,07%</a:t>
            </a:r>
            <a:r>
              <a:rPr lang="fr-FR" sz="800" baseline="30000" dirty="0"/>
              <a:t>(2)</a:t>
            </a:r>
            <a:r>
              <a:rPr lang="fr-FR" sz="800" dirty="0"/>
              <a:t> et 9,20%</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82% de son Cours de Référence, l’investisseur reçoit, le 07/10/2032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07/10/2032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l’action </a:t>
            </a:r>
          </a:p>
          <a:p>
            <a:pPr marL="0" indent="0" algn="ctr">
              <a:lnSpc>
                <a:spcPct val="100000"/>
              </a:lnSpc>
              <a:spcBef>
                <a:spcPts val="0"/>
              </a:spcBef>
              <a:buNone/>
            </a:pPr>
            <a:r>
              <a:rPr lang="fr-FR" sz="800" dirty="0"/>
              <a:t>entre le 23/09/2022 et le 23/09/2032</a:t>
            </a:r>
          </a:p>
          <a:p>
            <a:pPr marL="0" indent="0" algn="ctr">
              <a:lnSpc>
                <a:spcPct val="100000"/>
              </a:lnSpc>
              <a:spcBef>
                <a:spcPts val="0"/>
              </a:spcBef>
              <a:buNone/>
            </a:pPr>
            <a:r>
              <a:rPr lang="fr-FR" sz="800" dirty="0"/>
              <a:t>(Soit un Taux de Rendement Annuel net inférieur ou égal à 6,10%</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9,04%</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82% mais supérieur ou égal à 60% de son Cours de Référence, l’investisseur reçoit, le 07/10/2032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6,12%</a:t>
            </a:r>
            <a:r>
              <a:rPr lang="fr-FR" sz="800" baseline="30000" dirty="0"/>
              <a:t>2) </a:t>
            </a:r>
            <a:r>
              <a:rPr lang="fr-FR" sz="800" dirty="0"/>
              <a:t>et 9,20%</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 (à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la barrière dégressive de remboursement anticipé automatique(1),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0,50% chaque trimestre, pour atteindre 82,5% du Cours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23/09/2022)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la barrière dégressive de remboursement anticipé automatique(1),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2,50% par trimestre écoulé depuis le 23/09/2022 (soit 10,00%</a:t>
            </a:r>
            <a:r>
              <a:rPr lang="fr-FR" sz="800" i="1" dirty="0">
                <a:solidFill>
                  <a:srgbClr val="000000"/>
                </a:solidFill>
              </a:rPr>
              <a:t> </a:t>
            </a:r>
            <a:r>
              <a:rPr lang="fr-FR" sz="800" dirty="0">
                <a:solidFill>
                  <a:srgbClr val="000000"/>
                </a:solidFill>
              </a:rPr>
              <a:t>par année écoulée et un Taux de Rendement Annuel net maximum de 8,46%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82% de son Cours de Référence, l’investisseur reçoit alors l’intégralité de son capital initial, majorée d’un gain de 2,50% par trimestre écoulé depuis le 23/09/2022  (soit un gain de 100,00% et un Taux de Rendement Annuel net de 6,07%</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82% de son Cours de Référence mais supérieur ou égal à  60% % de ce dernier, l’investisseur récupère l’intégralité de son capital initialement investi. Le capital n’est donc exposé à un risque de perte à l’échéance(1) que si l’action clôture à un cours strictement inférieur à 60% de son Cours de Référence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2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2,50% par trimestre écoulé depuis le 23/09/2022 </a:t>
            </a:r>
            <a:r>
              <a:rPr lang="fr-FR" sz="800" dirty="0">
                <a:solidFill>
                  <a:srgbClr val="000000"/>
                </a:solidFill>
              </a:rPr>
              <a:t>(soit un Taux de Rendement Annuel net maximum de 8,46%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2 2022 » est très sensible à une faible variation du cours de clôture de l'action autour du niveau de </a:t>
            </a:r>
            <a:r>
              <a:rPr lang="fr-FR" sz="800" b="1" dirty="0">
                <a:solidFill>
                  <a:srgbClr val="000000"/>
                </a:solidFill>
                <a:effectLst/>
                <a:ea typeface="Calibri" panose="020F0502020204030204" pitchFamily="34" charset="0"/>
              </a:rPr>
              <a:t>la barrière dégressive de remboursement anticipé automatique(1)   </a:t>
            </a:r>
            <a:r>
              <a:rPr lang="fr-FR" sz="800" b="1" dirty="0">
                <a:effectLst/>
                <a:ea typeface="Calibri" panose="020F0502020204030204" pitchFamily="34" charset="0"/>
              </a:rPr>
              <a:t>en cours de vie, et des seuils de 82%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23/09/2022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2,50% dès lors que l’action clôture à un cours supérieur ou égal à 100 de son Cours de Référence</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la barrière dégressive de remboursement anticipé automatique(1),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2,50%  (soit un Taux de Rendement Annuel net maximum de%</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l’action clôture à un cours strictement inférieur à 100 de son Cours de Référence mais supérieur ou égal à 60% de son «100 de son Cours de Référence, l’investisseur récupère l’intégralité de son capital initialement investi. Le capital est donc exposé à un risque de perte à l’échéance(1) que si l’action clôture à un cours strictement inférieur à 60% de son 100 de son Cours de Référence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2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2,50% par trimestre </a:t>
            </a:r>
            <a:r>
              <a:rPr lang="fr-FR" sz="800" dirty="0">
                <a:solidFill>
                  <a:srgbClr val="000000"/>
                </a:solidFill>
              </a:rPr>
              <a:t>(soit un Taux de Rendement Annuel net maximum de 9,20%</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2 2022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de Référence et la barrière dégressive de remboursement anticipé automatique(1)   </a:t>
            </a:r>
            <a:r>
              <a:rPr lang="fr-FR" sz="800" dirty="0">
                <a:effectLst/>
                <a:ea typeface="Calibri" panose="020F0502020204030204" pitchFamily="34" charset="0"/>
              </a:rPr>
              <a:t>en cours de vie, et des seuils de 82% et 60%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page 8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23/09/2022)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82%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l’action clôture à un cours supérieur ou égal à la barrière dégressive de remboursement anticipé automatique(1)</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2 2022 » EST TRÈS SENSIBLE À UNE FAIBLE VARIATION DU cours DE L’INDICE de l'action AUTOUR DES SEUILS DE 82%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la barrière dégressive de remboursement anticipé automatique(1).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(2)</a:t>
            </a:r>
            <a:r>
              <a:rPr lang="fr-FR" sz="800" dirty="0"/>
              <a:t>, soit -12,18%</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la barrière dégressive de remboursement anticipé automatique(1)</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82%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6,07%</a:t>
            </a:r>
            <a:r>
              <a:rPr lang="fr-FR" sz="800" baseline="30000" dirty="0">
                <a:solidFill>
                  <a:schemeClr val="tx1"/>
                </a:solidFill>
                <a:latin typeface="+mn-lt"/>
              </a:rPr>
              <a:t>(3)</a:t>
            </a:r>
            <a:r>
              <a:rPr lang="fr-FR" sz="800" dirty="0">
                <a:solidFill>
                  <a:schemeClr val="tx1"/>
                </a:solidFill>
                <a:latin typeface="+mn-lt"/>
              </a:rPr>
              <a:t>, contre un Taux de Rendement Annuel net de -3,79%</a:t>
            </a:r>
            <a:r>
              <a:rPr lang="fr-FR" sz="800" baseline="30000" dirty="0">
                <a:solidFill>
                  <a:schemeClr val="tx1"/>
                </a:solidFill>
                <a:latin typeface="+mn-lt"/>
              </a:rPr>
              <a:t>(3)</a:t>
            </a:r>
            <a:r>
              <a:rPr lang="fr-FR" sz="800" dirty="0">
                <a:solidFill>
                  <a:schemeClr val="tx1"/>
                </a:solidFill>
                <a:latin typeface="+mn-lt"/>
              </a:rPr>
              <a:t>, pour un investissement direct dans l’action</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2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automatique(1) la barrière dégressive de remboursement anticipé automatique(1) </a:t>
            </a:r>
            <a:r>
              <a:rPr lang="fr-FR" sz="800" dirty="0">
                <a:solidFill>
                  <a:schemeClr val="tx2"/>
                </a:solidFill>
              </a:rPr>
              <a:t>(120% dans cet exemple). Le produit est automatiquement remboursé par anticipation. Il verse alors l’intégralité du capital initial majorée d’un gain de 2,50% par trimestre écoulé depuis le 23/09/2022, soit un gain de 10,00% dans notre exemple.</a:t>
            </a:r>
          </a:p>
          <a:p>
            <a:pPr algn="just">
              <a:spcAft>
                <a:spcPts val="600"/>
              </a:spcAft>
            </a:pPr>
            <a:r>
              <a:rPr lang="fr-FR" sz="800" dirty="0"/>
              <a:t>Ce qui correspond à un Taux de Rendement Annuel net de 8,46%</a:t>
            </a:r>
            <a:r>
              <a:rPr lang="fr-FR" sz="800" baseline="30000" dirty="0"/>
              <a:t>(3)</a:t>
            </a:r>
            <a:r>
              <a:rPr lang="fr-FR" sz="800" dirty="0"/>
              <a:t>, contre un Taux de Rendement Annuel net de 17,89%</a:t>
            </a:r>
            <a:r>
              <a:rPr lang="fr-FR" sz="800" baseline="30000" dirty="0"/>
              <a:t>(3)</a:t>
            </a:r>
            <a:r>
              <a:rPr lang="fr-FR" sz="800" dirty="0"/>
              <a:t> pour un investissement direct dans </a:t>
            </a:r>
            <a:r>
              <a:rPr lang="it-IT" sz="800" dirty="0"/>
              <a:t>l’action</a:t>
            </a:r>
            <a:r>
              <a:rPr lang="fr-FR" sz="800" baseline="30000" dirty="0"/>
              <a:t>(2)</a:t>
            </a:r>
            <a:r>
              <a:rPr lang="fr-FR" sz="800" dirty="0"/>
              <a:t>, du fait du </a:t>
            </a:r>
            <a:r>
              <a:rPr lang="fr-FR" sz="800" b="1" dirty="0">
                <a:solidFill>
                  <a:schemeClr val="tx2"/>
                </a:solidFill>
              </a:rPr>
              <a:t>mécanisme de plafonnement des gains à 2,50% par trimestre écoulé depuis le 23/09/2022.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20530</TotalTime>
  <Words>11144</Words>
  <Application>Microsoft Office PowerPoint</Application>
  <PresentationFormat>Personnalisé</PresentationFormat>
  <Paragraphs>396</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932</cp:revision>
  <cp:lastPrinted>2022-05-04T09:56:42Z</cp:lastPrinted>
  <dcterms:created xsi:type="dcterms:W3CDTF">2017-02-21T09:03:05Z</dcterms:created>
  <dcterms:modified xsi:type="dcterms:W3CDTF">2022-07-11T12:45:37Z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