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200" d="100"/>
          <a:sy n="200" d="100"/>
        </p:scale>
        <p:origin x="-66" y="31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11/07/2022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11/07/2022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639184"/>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01 août 2022 au 23 septembre 2022 (inclus). </a:t>
            </a:r>
            <a:r>
              <a:rPr lang="fr-FR" sz="800" cap="none" dirty="0"/>
              <a:t>Une fois le montant de l’enveloppe initiale atteint (30 000 000 EUR), la commercialisation de « Athena Degressif Mercedes 2022 » peut cesser à tout moment sans préavis avant le 23 septembre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10 ans</a:t>
            </a:r>
            <a:r>
              <a:rPr lang="fr-FR" sz="800" cap="none" dirty="0">
                <a:solidFill>
                  <a:schemeClr val="tx2"/>
                </a:solidFill>
              </a:rPr>
              <a:t> (hors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dirty="0">
              <a:solidFill>
                <a:srgbClr val="B9A049"/>
              </a:solidFill>
              <a:latin typeface="Futura PT" panose="020B0902020204020203" pitchFamily="34" charset="0"/>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TBD</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dirty="0">
                <a:solidFill>
                  <a:srgbClr val="B9A049"/>
                </a:solidFill>
                <a:latin typeface="Futura PT" panose="020B0902020204020203" pitchFamily="34" charset="0"/>
              </a:rPr>
              <a:t>NATIXIS STRUCTURED ISSUANCE SA, </a:t>
            </a:r>
            <a:r>
              <a:rPr lang="fr-FR" sz="800" cap="none" dirty="0">
                <a:solidFill>
                  <a:schemeClr val="tx2"/>
                </a:solidFill>
              </a:rPr>
              <a:t>véhicule d’émission dédié de droit </a:t>
            </a:r>
            <a:r>
              <a:rPr lang="fr-FR" sz="800" cap="none" dirty="0">
                <a:solidFill>
                  <a:srgbClr val="000000"/>
                </a:solidFill>
                <a:latin typeface="Proxima Nova Rg" panose="02000506030000020004" pitchFamily="2" charset="0"/>
              </a:rPr>
              <a:t>luxembourgeois</a:t>
            </a:r>
            <a:r>
              <a:rPr lang="fr-FR" sz="800" cap="none" dirty="0">
                <a:solidFill>
                  <a:schemeClr val="tx2"/>
                </a:solidFill>
              </a:rPr>
              <a:t>, bénéficiant d’une garantie donnée par </a:t>
            </a:r>
            <a:r>
              <a:rPr lang="fr-FR" sz="800" cap="none" dirty="0">
                <a:solidFill>
                  <a:srgbClr val="000000"/>
                </a:solidFill>
                <a:latin typeface="Proxima Nova Rg" panose="02000506030000020004" pitchFamily="2" charset="0"/>
              </a:rPr>
              <a:t>Natixis</a:t>
            </a:r>
            <a:r>
              <a:rPr lang="fr-FR" sz="800" cap="none" baseline="30000" dirty="0">
                <a:solidFill>
                  <a:schemeClr val="tx2"/>
                </a:solidFill>
                <a:latin typeface="Proxima Nova Rg" panose="02000506030000020004" pitchFamily="2" charset="0"/>
              </a:rPr>
              <a:t>(3)</a:t>
            </a:r>
            <a:r>
              <a:rPr lang="fr-FR" sz="800" cap="none" baseline="30000" dirty="0">
                <a:solidFill>
                  <a:schemeClr val="tx2"/>
                </a:solidFill>
              </a:rPr>
              <a:t> </a:t>
            </a:r>
            <a:r>
              <a:rPr lang="fr-FR" sz="800" cap="none" dirty="0">
                <a:solidFill>
                  <a:schemeClr val="tx2"/>
                </a:solidFill>
              </a:rPr>
              <a:t>de la formule de remboursement et du paiement des sommes dues par l’Émetteur au titre du produit </a:t>
            </a:r>
            <a:r>
              <a:rPr lang="fr-FR" sz="800" cap="none" dirty="0">
                <a:solidFill>
                  <a:srgbClr val="000000"/>
                </a:solidFill>
                <a:latin typeface="Proxima Nova Rg" panose="02000506030000020004" pitchFamily="2" charset="0"/>
              </a:rPr>
              <a:t>de créance</a:t>
            </a:r>
            <a:r>
              <a:rPr lang="fr-FR" sz="800" cap="none" dirty="0">
                <a:solidFill>
                  <a:schemeClr val="tx2"/>
                </a:solidFill>
              </a:rPr>
              <a:t>. </a:t>
            </a:r>
            <a:r>
              <a:rPr lang="fr-FR" sz="800" cap="none" dirty="0">
                <a:solidFill>
                  <a:srgbClr val="000000"/>
                </a:solidFill>
                <a:latin typeface="Proxima Nova Rg" panose="02000506030000020004" pitchFamily="2" charset="0"/>
              </a:rPr>
              <a:t>L’investisseur supporte par  conséquent les risques de défaut, d’ouverture d’une procédure de résolution et de faillite de Natixis Structured </a:t>
            </a:r>
            <a:r>
              <a:rPr lang="fr-FR" sz="800" cap="none" dirty="0" err="1">
                <a:solidFill>
                  <a:srgbClr val="000000"/>
                </a:solidFill>
                <a:latin typeface="Proxima Nova Rg" panose="02000506030000020004" pitchFamily="2" charset="0"/>
              </a:rPr>
              <a:t>Issuance</a:t>
            </a:r>
            <a:r>
              <a:rPr lang="fr-FR" sz="800" cap="none" dirty="0">
                <a:solidFill>
                  <a:srgbClr val="000000"/>
                </a:solidFill>
                <a:latin typeface="Proxima Nova Rg" panose="02000506030000020004" pitchFamily="2" charset="0"/>
              </a:rPr>
              <a:t> SA (l’« Émetteur »), et de Natixis</a:t>
            </a:r>
            <a:r>
              <a:rPr lang="fr-FR" sz="800" cap="none" baseline="30000" dirty="0">
                <a:solidFill>
                  <a:schemeClr val="tx2"/>
                </a:solidFill>
                <a:latin typeface="Proxima Nova Rg" panose="02000506030000020004" pitchFamily="2" charset="0"/>
              </a:rPr>
              <a:t>(3)</a:t>
            </a:r>
            <a:r>
              <a:rPr lang="fr-FR" sz="800" cap="none" dirty="0">
                <a:solidFill>
                  <a:srgbClr val="000000"/>
                </a:solidFill>
                <a:latin typeface="Proxima Nova Rg" panose="02000506030000020004" pitchFamily="2" charset="0"/>
              </a:rPr>
              <a:t> (le « Garant »). </a:t>
            </a:r>
          </a:p>
          <a:p>
            <a:pPr marL="171450" indent="-171450" algn="just">
              <a:spcBef>
                <a:spcPts val="1200"/>
              </a:spcBef>
              <a:buClr>
                <a:srgbClr val="1C1C1C"/>
              </a:buClr>
              <a:buFont typeface="Wingdings" panose="05000000000000000000" pitchFamily="2" charset="2"/>
              <a:buChar char="§"/>
            </a:pPr>
            <a:r>
              <a:rPr lang="fr-FR" sz="800" b="1" cap="none" dirty="0">
                <a:solidFill>
                  <a:schemeClr val="tx2"/>
                </a:solidFill>
                <a:latin typeface="Proxima Nova Rg" panose="02000506030000020004" pitchFamily="2" charset="0"/>
              </a:rPr>
              <a:t>Vous êtes sur le point d'acheter un produit qui n'est pas simple et qui peut être difficile à comprendre</a:t>
            </a: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ATHENA DEGRESSIF MERCEDES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les risques de défaut, </a:t>
            </a:r>
            <a:r>
              <a:rPr lang="fr-FR" sz="650" spc="-10" dirty="0">
                <a:solidFill>
                  <a:srgbClr val="000000"/>
                </a:solidFill>
                <a:cs typeface="Century Gothic"/>
              </a:rPr>
              <a:t>d’ouverture</a:t>
            </a:r>
            <a:r>
              <a:rPr lang="fr-FR" sz="650" spc="-40" dirty="0">
                <a:solidFill>
                  <a:srgbClr val="000000"/>
                </a:solidFill>
                <a:cs typeface="Century Gothic"/>
              </a:rPr>
              <a:t> </a:t>
            </a:r>
            <a:r>
              <a:rPr lang="fr-FR" sz="650" spc="-10" dirty="0">
                <a:solidFill>
                  <a:srgbClr val="000000"/>
                </a:solidFill>
                <a:cs typeface="Century Gothic"/>
              </a:rPr>
              <a:t>d’une</a:t>
            </a:r>
            <a:r>
              <a:rPr lang="fr-FR" sz="650" spc="-40" dirty="0">
                <a:solidFill>
                  <a:srgbClr val="000000"/>
                </a:solidFill>
                <a:cs typeface="Century Gothic"/>
              </a:rPr>
              <a:t> </a:t>
            </a:r>
            <a:r>
              <a:rPr lang="fr-FR" sz="650" spc="-10" dirty="0">
                <a:solidFill>
                  <a:srgbClr val="000000"/>
                </a:solidFill>
                <a:cs typeface="Century Gothic"/>
              </a:rPr>
              <a:t>procédure</a:t>
            </a:r>
            <a:r>
              <a:rPr lang="fr-FR" sz="650" spc="-35" dirty="0">
                <a:solidFill>
                  <a:srgbClr val="000000"/>
                </a:solidFill>
                <a:cs typeface="Century Gothic"/>
              </a:rPr>
              <a:t> </a:t>
            </a:r>
            <a:r>
              <a:rPr lang="fr-FR" sz="650" spc="-5" dirty="0">
                <a:solidFill>
                  <a:srgbClr val="000000"/>
                </a:solidFill>
                <a:cs typeface="Century Gothic"/>
              </a:rPr>
              <a:t>de</a:t>
            </a:r>
            <a:r>
              <a:rPr lang="fr-FR" sz="650" spc="-40" dirty="0">
                <a:solidFill>
                  <a:srgbClr val="000000"/>
                </a:solidFill>
                <a:cs typeface="Century Gothic"/>
              </a:rPr>
              <a:t> </a:t>
            </a:r>
            <a:r>
              <a:rPr lang="fr-FR" sz="650" spc="-10" dirty="0">
                <a:solidFill>
                  <a:srgbClr val="000000"/>
                </a:solidFill>
                <a:cs typeface="Century Gothic"/>
              </a:rPr>
              <a:t>résolution</a:t>
            </a:r>
            <a:r>
              <a:rPr lang="fr-FR" sz="650" spc="-40" dirty="0">
                <a:solidFill>
                  <a:srgbClr val="000000"/>
                </a:solidFill>
                <a:cs typeface="Century Gothic"/>
              </a:rPr>
              <a:t> </a:t>
            </a:r>
            <a:r>
              <a:rPr lang="fr-FR" sz="650" spc="-5" dirty="0">
                <a:solidFill>
                  <a:srgbClr val="000000"/>
                </a:solidFill>
                <a:cs typeface="Century Gothic"/>
              </a:rPr>
              <a:t>et</a:t>
            </a:r>
            <a:r>
              <a:rPr lang="fr-FR" sz="650" spc="-40" dirty="0">
                <a:solidFill>
                  <a:srgbClr val="000000"/>
                </a:solidFill>
                <a:cs typeface="Century Gothic"/>
              </a:rPr>
              <a:t> </a:t>
            </a:r>
            <a:r>
              <a:rPr lang="fr-FR" sz="650" spc="-10" dirty="0">
                <a:solidFill>
                  <a:srgbClr val="000000"/>
                </a:solidFill>
                <a:cs typeface="Century Gothic"/>
              </a:rPr>
              <a:t>de  faillite </a:t>
            </a:r>
            <a:r>
              <a:rPr lang="fr-FR" sz="650" spc="-5" dirty="0">
                <a:solidFill>
                  <a:srgbClr val="000000"/>
                </a:solidFill>
                <a:cs typeface="Century Gothic"/>
              </a:rPr>
              <a:t>de </a:t>
            </a:r>
            <a:r>
              <a:rPr lang="fr-FR" sz="650" spc="-10" dirty="0">
                <a:solidFill>
                  <a:srgbClr val="000000"/>
                </a:solidFill>
                <a:cs typeface="Century Gothic"/>
              </a:rPr>
              <a:t>l’Émetteur </a:t>
            </a:r>
            <a:r>
              <a:rPr lang="fr-FR" sz="650" spc="-5" dirty="0">
                <a:solidFill>
                  <a:srgbClr val="000000"/>
                </a:solidFill>
                <a:cs typeface="Century Gothic"/>
              </a:rPr>
              <a:t>et du </a:t>
            </a:r>
            <a:r>
              <a:rPr lang="fr-FR" sz="650" spc="-10" dirty="0">
                <a:solidFill>
                  <a:srgbClr val="000000"/>
                </a:solidFill>
                <a:cs typeface="Century Gothic"/>
              </a:rPr>
              <a:t>Garant.</a:t>
            </a:r>
            <a:r>
              <a:rPr lang="fr-FR" sz="650" dirty="0">
                <a:solidFill>
                  <a:schemeClr val="tx2"/>
                </a:solidFill>
              </a:rPr>
              <a:t> Pour les autres risques de perte en capital, voir pages suivantes. </a:t>
            </a:r>
          </a:p>
          <a:p>
            <a:pPr algn="just" defTabSz="914400"/>
            <a:r>
              <a:rPr lang="fr-FR" sz="650" spc="15" baseline="34722" dirty="0">
                <a:solidFill>
                  <a:srgbClr val="000000"/>
                </a:solidFill>
                <a:cs typeface="Century Gothic"/>
              </a:rPr>
              <a:t>(2) </a:t>
            </a:r>
            <a:r>
              <a:rPr lang="fr-FR" sz="650" spc="-10" dirty="0">
                <a:solidFill>
                  <a:srgbClr val="000000"/>
                </a:solidFill>
                <a:cs typeface="Century Gothic"/>
              </a:rPr>
              <a:t>L’assureur s’engage exclusivement sur </a:t>
            </a:r>
            <a:r>
              <a:rPr lang="fr-FR" sz="650" spc="-5" dirty="0">
                <a:solidFill>
                  <a:srgbClr val="000000"/>
                </a:solidFill>
                <a:cs typeface="Century Gothic"/>
              </a:rPr>
              <a:t>le </a:t>
            </a:r>
            <a:r>
              <a:rPr lang="fr-FR" sz="650" spc="-10" dirty="0">
                <a:solidFill>
                  <a:srgbClr val="000000"/>
                </a:solidFill>
                <a:cs typeface="Century Gothic"/>
              </a:rPr>
              <a:t>nombre d’unités </a:t>
            </a:r>
            <a:r>
              <a:rPr lang="fr-FR" sz="650" spc="-5" dirty="0">
                <a:solidFill>
                  <a:srgbClr val="000000"/>
                </a:solidFill>
                <a:cs typeface="Century Gothic"/>
              </a:rPr>
              <a:t>de </a:t>
            </a:r>
            <a:r>
              <a:rPr lang="fr-FR" sz="650" spc="-10" dirty="0">
                <a:solidFill>
                  <a:srgbClr val="000000"/>
                </a:solidFill>
                <a:cs typeface="Century Gothic"/>
              </a:rPr>
              <a:t>compte mais non sur leur valeur, qu’il </a:t>
            </a:r>
            <a:r>
              <a:rPr lang="fr-FR" sz="650" spc="-5" dirty="0">
                <a:solidFill>
                  <a:srgbClr val="000000"/>
                </a:solidFill>
                <a:cs typeface="Century Gothic"/>
              </a:rPr>
              <a:t>ne </a:t>
            </a:r>
            <a:r>
              <a:rPr lang="fr-FR" sz="650" spc="-10" dirty="0">
                <a:solidFill>
                  <a:srgbClr val="000000"/>
                </a:solidFill>
                <a:cs typeface="Century Gothic"/>
              </a:rPr>
              <a:t>garantit pas. </a:t>
            </a:r>
            <a:r>
              <a:rPr lang="fr-FR" sz="650" spc="-5" dirty="0">
                <a:solidFill>
                  <a:srgbClr val="000000"/>
                </a:solidFill>
                <a:cs typeface="Century Gothic"/>
              </a:rPr>
              <a:t>Il </a:t>
            </a:r>
            <a:r>
              <a:rPr lang="fr-FR" sz="650" spc="-10" dirty="0">
                <a:solidFill>
                  <a:srgbClr val="000000"/>
                </a:solidFill>
                <a:cs typeface="Century Gothic"/>
              </a:rPr>
              <a:t>est précisé que  l’assureur d’une part, l’Émetteur </a:t>
            </a:r>
            <a:r>
              <a:rPr lang="fr-FR" sz="650" spc="-5" dirty="0">
                <a:solidFill>
                  <a:srgbClr val="000000"/>
                </a:solidFill>
                <a:cs typeface="Century Gothic"/>
              </a:rPr>
              <a:t>et le </a:t>
            </a:r>
            <a:r>
              <a:rPr lang="fr-FR" sz="650" spc="-10" dirty="0">
                <a:solidFill>
                  <a:srgbClr val="000000"/>
                </a:solidFill>
                <a:cs typeface="Century Gothic"/>
              </a:rPr>
              <a:t>Garant d’autre part, sont des entités juridiques indépendantes. </a:t>
            </a:r>
            <a:r>
              <a:rPr lang="fr-FR" sz="650" spc="-5" dirty="0">
                <a:solidFill>
                  <a:srgbClr val="000000"/>
                </a:solidFill>
                <a:cs typeface="Century Gothic"/>
              </a:rPr>
              <a:t>Ce </a:t>
            </a:r>
            <a:r>
              <a:rPr lang="fr-FR" sz="650" spc="-10" dirty="0">
                <a:solidFill>
                  <a:srgbClr val="000000"/>
                </a:solidFill>
                <a:cs typeface="Century Gothic"/>
              </a:rPr>
              <a:t>document n’a pas été rédigé par  l’assureur.</a:t>
            </a:r>
          </a:p>
          <a:p>
            <a:pPr algn="just" defTabSz="914400"/>
            <a:r>
              <a:rPr lang="fr-FR" sz="650" spc="15" baseline="34722" dirty="0">
                <a:solidFill>
                  <a:srgbClr val="000000"/>
                </a:solidFill>
                <a:cs typeface="Century Gothic"/>
              </a:rPr>
              <a:t>(3) </a:t>
            </a:r>
            <a:r>
              <a:rPr lang="fr-FR" sz="650" spc="-10" dirty="0">
                <a:solidFill>
                  <a:srgbClr val="000000"/>
                </a:solidFill>
                <a:cs typeface="Century Gothic"/>
              </a:rPr>
              <a:t>Natixis </a:t>
            </a:r>
            <a:r>
              <a:rPr lang="fr-FR" sz="650" dirty="0">
                <a:solidFill>
                  <a:srgbClr val="000000"/>
                </a:solidFill>
                <a:cs typeface="Century Gothic"/>
              </a:rPr>
              <a:t>: </a:t>
            </a:r>
            <a:r>
              <a:rPr lang="fr-FR" sz="650" spc="-10" dirty="0">
                <a:solidFill>
                  <a:srgbClr val="000000"/>
                </a:solidFill>
                <a:cs typeface="Century Gothic"/>
              </a:rPr>
              <a:t>Standard </a:t>
            </a:r>
            <a:r>
              <a:rPr lang="fr-FR" sz="650" dirty="0">
                <a:solidFill>
                  <a:srgbClr val="000000"/>
                </a:solidFill>
                <a:cs typeface="Century Gothic"/>
              </a:rPr>
              <a:t>&amp; </a:t>
            </a:r>
            <a:r>
              <a:rPr lang="fr-FR" sz="650" spc="-10" dirty="0" err="1">
                <a:solidFill>
                  <a:srgbClr val="000000"/>
                </a:solidFill>
                <a:cs typeface="Century Gothic"/>
              </a:rPr>
              <a:t>Poor’s</a:t>
            </a:r>
            <a:r>
              <a:rPr lang="fr-FR" sz="650" spc="-10" dirty="0">
                <a:solidFill>
                  <a:srgbClr val="000000"/>
                </a:solidFill>
                <a:cs typeface="Century Gothic"/>
              </a:rPr>
              <a:t> </a:t>
            </a:r>
            <a:r>
              <a:rPr lang="fr-FR" sz="650" dirty="0">
                <a:solidFill>
                  <a:srgbClr val="000000"/>
                </a:solidFill>
                <a:cs typeface="Century Gothic"/>
              </a:rPr>
              <a:t>: </a:t>
            </a:r>
            <a:r>
              <a:rPr lang="fr-FR" sz="650" spc="-5" dirty="0">
                <a:solidFill>
                  <a:srgbClr val="000000"/>
                </a:solidFill>
                <a:cs typeface="Century Gothic"/>
              </a:rPr>
              <a:t>A </a:t>
            </a:r>
            <a:r>
              <a:rPr lang="fr-FR" sz="650" dirty="0">
                <a:solidFill>
                  <a:srgbClr val="000000"/>
                </a:solidFill>
                <a:cs typeface="Century Gothic"/>
              </a:rPr>
              <a:t>/ </a:t>
            </a:r>
            <a:r>
              <a:rPr lang="fr-FR" sz="650" spc="-10" dirty="0">
                <a:solidFill>
                  <a:srgbClr val="000000"/>
                </a:solidFill>
                <a:cs typeface="Century Gothic"/>
              </a:rPr>
              <a:t>Moody’s </a:t>
            </a:r>
            <a:r>
              <a:rPr lang="fr-FR" sz="650" dirty="0">
                <a:solidFill>
                  <a:srgbClr val="000000"/>
                </a:solidFill>
                <a:cs typeface="Century Gothic"/>
              </a:rPr>
              <a:t>: </a:t>
            </a:r>
            <a:r>
              <a:rPr lang="fr-FR" sz="650" spc="-5" dirty="0">
                <a:solidFill>
                  <a:srgbClr val="000000"/>
                </a:solidFill>
                <a:cs typeface="Century Gothic"/>
              </a:rPr>
              <a:t>A1 </a:t>
            </a:r>
            <a:r>
              <a:rPr lang="fr-FR" sz="650" dirty="0">
                <a:solidFill>
                  <a:srgbClr val="000000"/>
                </a:solidFill>
                <a:cs typeface="Century Gothic"/>
              </a:rPr>
              <a:t>/ </a:t>
            </a:r>
            <a:r>
              <a:rPr lang="fr-FR" sz="650" spc="-10" dirty="0">
                <a:solidFill>
                  <a:srgbClr val="000000"/>
                </a:solidFill>
                <a:cs typeface="Century Gothic"/>
              </a:rPr>
              <a:t>Fitch </a:t>
            </a:r>
            <a:r>
              <a:rPr lang="fr-FR" sz="650" dirty="0">
                <a:solidFill>
                  <a:srgbClr val="000000"/>
                </a:solidFill>
                <a:cs typeface="Century Gothic"/>
              </a:rPr>
              <a:t>: </a:t>
            </a:r>
            <a:r>
              <a:rPr lang="fr-FR" sz="650" spc="-10" dirty="0">
                <a:solidFill>
                  <a:srgbClr val="000000"/>
                </a:solidFill>
                <a:cs typeface="Century Gothic"/>
              </a:rPr>
              <a:t>A+. Notations </a:t>
            </a:r>
            <a:r>
              <a:rPr lang="fr-FR" sz="650" spc="-5" dirty="0">
                <a:solidFill>
                  <a:srgbClr val="000000"/>
                </a:solidFill>
                <a:cs typeface="Century Gothic"/>
              </a:rPr>
              <a:t>en </a:t>
            </a:r>
            <a:r>
              <a:rPr lang="fr-FR" sz="650" spc="-10" dirty="0">
                <a:solidFill>
                  <a:srgbClr val="000000"/>
                </a:solidFill>
                <a:cs typeface="Century Gothic"/>
              </a:rPr>
              <a:t>vigueur </a:t>
            </a:r>
            <a:r>
              <a:rPr lang="fr-FR" sz="650" spc="-5" dirty="0">
                <a:solidFill>
                  <a:srgbClr val="000000"/>
                </a:solidFill>
                <a:cs typeface="Century Gothic"/>
              </a:rPr>
              <a:t>au </a:t>
            </a:r>
            <a:r>
              <a:rPr lang="fr-FR" sz="650" spc="-10" dirty="0">
                <a:solidFill>
                  <a:srgbClr val="000000"/>
                </a:solidFill>
                <a:cs typeface="Century Gothic"/>
              </a:rPr>
              <a:t>moment </a:t>
            </a:r>
            <a:r>
              <a:rPr lang="fr-FR" sz="650" spc="-5" dirty="0">
                <a:solidFill>
                  <a:srgbClr val="000000"/>
                </a:solidFill>
                <a:cs typeface="Century Gothic"/>
              </a:rPr>
              <a:t>de la </a:t>
            </a:r>
            <a:r>
              <a:rPr lang="fr-FR" sz="650" spc="-10" dirty="0">
                <a:solidFill>
                  <a:srgbClr val="000000"/>
                </a:solidFill>
                <a:cs typeface="Century Gothic"/>
              </a:rPr>
              <a:t>rédaction </a:t>
            </a:r>
            <a:r>
              <a:rPr lang="fr-FR" sz="650" spc="-5" dirty="0">
                <a:solidFill>
                  <a:srgbClr val="000000"/>
                </a:solidFill>
                <a:cs typeface="Century Gothic"/>
              </a:rPr>
              <a:t>de la </a:t>
            </a:r>
            <a:r>
              <a:rPr lang="fr-FR" sz="650" spc="-10" dirty="0">
                <a:solidFill>
                  <a:srgbClr val="000000"/>
                </a:solidFill>
                <a:cs typeface="Century Gothic"/>
              </a:rPr>
              <a:t>présente brochure.  Ces</a:t>
            </a:r>
            <a:r>
              <a:rPr lang="fr-FR" sz="650" spc="-25" dirty="0">
                <a:solidFill>
                  <a:srgbClr val="000000"/>
                </a:solidFill>
                <a:cs typeface="Century Gothic"/>
              </a:rPr>
              <a:t> </a:t>
            </a:r>
            <a:r>
              <a:rPr lang="fr-FR" sz="650" spc="-10" dirty="0">
                <a:solidFill>
                  <a:srgbClr val="000000"/>
                </a:solidFill>
                <a:cs typeface="Century Gothic"/>
              </a:rPr>
              <a:t>notations</a:t>
            </a:r>
            <a:r>
              <a:rPr lang="fr-FR" sz="650" spc="-25" dirty="0">
                <a:solidFill>
                  <a:srgbClr val="000000"/>
                </a:solidFill>
                <a:cs typeface="Century Gothic"/>
              </a:rPr>
              <a:t> </a:t>
            </a:r>
            <a:r>
              <a:rPr lang="fr-FR" sz="650" spc="-10" dirty="0">
                <a:solidFill>
                  <a:srgbClr val="000000"/>
                </a:solidFill>
                <a:cs typeface="Century Gothic"/>
              </a:rPr>
              <a:t>peuvent</a:t>
            </a:r>
            <a:r>
              <a:rPr lang="fr-FR" sz="650" spc="-20" dirty="0">
                <a:solidFill>
                  <a:srgbClr val="000000"/>
                </a:solidFill>
                <a:cs typeface="Century Gothic"/>
              </a:rPr>
              <a:t> </a:t>
            </a:r>
            <a:r>
              <a:rPr lang="fr-FR" sz="650" spc="-10" dirty="0">
                <a:solidFill>
                  <a:srgbClr val="000000"/>
                </a:solidFill>
                <a:cs typeface="Century Gothic"/>
              </a:rPr>
              <a:t>être</a:t>
            </a:r>
            <a:r>
              <a:rPr lang="fr-FR" sz="650" spc="-25" dirty="0">
                <a:solidFill>
                  <a:srgbClr val="000000"/>
                </a:solidFill>
                <a:cs typeface="Century Gothic"/>
              </a:rPr>
              <a:t> </a:t>
            </a:r>
            <a:r>
              <a:rPr lang="fr-FR" sz="650" spc="-10" dirty="0">
                <a:solidFill>
                  <a:srgbClr val="000000"/>
                </a:solidFill>
                <a:cs typeface="Century Gothic"/>
              </a:rPr>
              <a:t>révisées</a:t>
            </a:r>
            <a:r>
              <a:rPr lang="fr-FR" sz="650" spc="-20" dirty="0">
                <a:solidFill>
                  <a:srgbClr val="000000"/>
                </a:solidFill>
                <a:cs typeface="Century Gothic"/>
              </a:rPr>
              <a:t> </a:t>
            </a:r>
            <a:r>
              <a:rPr lang="fr-FR" sz="650" dirty="0">
                <a:solidFill>
                  <a:srgbClr val="000000"/>
                </a:solidFill>
                <a:cs typeface="Century Gothic"/>
              </a:rPr>
              <a:t>à</a:t>
            </a:r>
            <a:r>
              <a:rPr lang="fr-FR" sz="650" spc="-25" dirty="0">
                <a:solidFill>
                  <a:srgbClr val="000000"/>
                </a:solidFill>
                <a:cs typeface="Century Gothic"/>
              </a:rPr>
              <a:t> </a:t>
            </a:r>
            <a:r>
              <a:rPr lang="fr-FR" sz="650" spc="-10" dirty="0">
                <a:solidFill>
                  <a:srgbClr val="000000"/>
                </a:solidFill>
                <a:cs typeface="Century Gothic"/>
              </a:rPr>
              <a:t>tout</a:t>
            </a:r>
            <a:r>
              <a:rPr lang="fr-FR" sz="650" spc="-25" dirty="0">
                <a:solidFill>
                  <a:srgbClr val="000000"/>
                </a:solidFill>
                <a:cs typeface="Century Gothic"/>
              </a:rPr>
              <a:t> </a:t>
            </a:r>
            <a:r>
              <a:rPr lang="fr-FR" sz="650" spc="-10" dirty="0">
                <a:solidFill>
                  <a:srgbClr val="000000"/>
                </a:solidFill>
                <a:cs typeface="Century Gothic"/>
              </a:rPr>
              <a:t>moment</a:t>
            </a:r>
            <a:r>
              <a:rPr lang="fr-FR" sz="650" spc="-20" dirty="0">
                <a:solidFill>
                  <a:srgbClr val="000000"/>
                </a:solidFill>
                <a:cs typeface="Century Gothic"/>
              </a:rPr>
              <a:t> </a:t>
            </a:r>
            <a:r>
              <a:rPr lang="fr-FR" sz="650" spc="-5" dirty="0">
                <a:solidFill>
                  <a:srgbClr val="000000"/>
                </a:solidFill>
                <a:cs typeface="Century Gothic"/>
              </a:rPr>
              <a:t>et</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sont</a:t>
            </a:r>
            <a:r>
              <a:rPr lang="fr-FR" sz="650" spc="-25" dirty="0">
                <a:solidFill>
                  <a:srgbClr val="000000"/>
                </a:solidFill>
                <a:cs typeface="Century Gothic"/>
              </a:rPr>
              <a:t> </a:t>
            </a:r>
            <a:r>
              <a:rPr lang="fr-FR" sz="650" spc="-10" dirty="0">
                <a:solidFill>
                  <a:srgbClr val="000000"/>
                </a:solidFill>
                <a:cs typeface="Century Gothic"/>
              </a:rPr>
              <a:t>pas</a:t>
            </a:r>
            <a:r>
              <a:rPr lang="fr-FR" sz="650" spc="-25" dirty="0">
                <a:solidFill>
                  <a:srgbClr val="000000"/>
                </a:solidFill>
                <a:cs typeface="Century Gothic"/>
              </a:rPr>
              <a:t> </a:t>
            </a:r>
            <a:r>
              <a:rPr lang="fr-FR" sz="650" spc="-10" dirty="0">
                <a:solidFill>
                  <a:srgbClr val="000000"/>
                </a:solidFill>
                <a:cs typeface="Century Gothic"/>
              </a:rPr>
              <a:t>une</a:t>
            </a:r>
            <a:r>
              <a:rPr lang="fr-FR" sz="650" spc="-20" dirty="0">
                <a:solidFill>
                  <a:srgbClr val="000000"/>
                </a:solidFill>
                <a:cs typeface="Century Gothic"/>
              </a:rPr>
              <a:t> </a:t>
            </a:r>
            <a:r>
              <a:rPr lang="fr-FR" sz="650" spc="-10" dirty="0">
                <a:solidFill>
                  <a:srgbClr val="000000"/>
                </a:solidFill>
                <a:cs typeface="Century Gothic"/>
              </a:rPr>
              <a:t>garantie</a:t>
            </a:r>
            <a:r>
              <a:rPr lang="fr-FR" sz="650" spc="-25" dirty="0">
                <a:solidFill>
                  <a:srgbClr val="000000"/>
                </a:solidFill>
                <a:cs typeface="Century Gothic"/>
              </a:rPr>
              <a:t> </a:t>
            </a:r>
            <a:r>
              <a:rPr lang="fr-FR" sz="650" spc="-5" dirty="0">
                <a:solidFill>
                  <a:srgbClr val="000000"/>
                </a:solidFill>
                <a:cs typeface="Century Gothic"/>
              </a:rPr>
              <a:t>de</a:t>
            </a:r>
            <a:r>
              <a:rPr lang="fr-FR" sz="650" spc="-20" dirty="0">
                <a:solidFill>
                  <a:srgbClr val="000000"/>
                </a:solidFill>
                <a:cs typeface="Century Gothic"/>
              </a:rPr>
              <a:t> </a:t>
            </a:r>
            <a:r>
              <a:rPr lang="fr-FR" sz="650" spc="-10" dirty="0">
                <a:solidFill>
                  <a:srgbClr val="000000"/>
                </a:solidFill>
                <a:cs typeface="Century Gothic"/>
              </a:rPr>
              <a:t>solvabilité</a:t>
            </a:r>
            <a:r>
              <a:rPr lang="fr-FR" sz="650" spc="-25" dirty="0">
                <a:solidFill>
                  <a:srgbClr val="000000"/>
                </a:solidFill>
                <a:cs typeface="Century Gothic"/>
              </a:rPr>
              <a:t> </a:t>
            </a:r>
            <a:r>
              <a:rPr lang="fr-FR" sz="650" spc="-5" dirty="0">
                <a:solidFill>
                  <a:srgbClr val="000000"/>
                </a:solidFill>
                <a:cs typeface="Century Gothic"/>
              </a:rPr>
              <a:t>de</a:t>
            </a:r>
            <a:r>
              <a:rPr lang="fr-FR" sz="650" spc="-25" dirty="0">
                <a:solidFill>
                  <a:srgbClr val="000000"/>
                </a:solidFill>
                <a:cs typeface="Century Gothic"/>
              </a:rPr>
              <a:t> </a:t>
            </a:r>
            <a:r>
              <a:rPr lang="fr-FR" sz="650" spc="-10" dirty="0">
                <a:solidFill>
                  <a:srgbClr val="000000"/>
                </a:solidFill>
                <a:cs typeface="Century Gothic"/>
              </a:rPr>
              <a:t>l’Émetteur</a:t>
            </a:r>
            <a:r>
              <a:rPr lang="fr-FR" sz="650" spc="-20" dirty="0">
                <a:solidFill>
                  <a:srgbClr val="000000"/>
                </a:solidFill>
                <a:cs typeface="Century Gothic"/>
              </a:rPr>
              <a:t> </a:t>
            </a:r>
            <a:r>
              <a:rPr lang="fr-FR" sz="650" spc="-5" dirty="0">
                <a:solidFill>
                  <a:srgbClr val="000000"/>
                </a:solidFill>
                <a:cs typeface="Century Gothic"/>
              </a:rPr>
              <a:t>ni</a:t>
            </a:r>
            <a:r>
              <a:rPr lang="fr-FR" sz="650" spc="-25" dirty="0">
                <a:solidFill>
                  <a:srgbClr val="000000"/>
                </a:solidFill>
                <a:cs typeface="Century Gothic"/>
              </a:rPr>
              <a:t> </a:t>
            </a:r>
            <a:r>
              <a:rPr lang="fr-FR" sz="650" spc="-5" dirty="0">
                <a:solidFill>
                  <a:srgbClr val="000000"/>
                </a:solidFill>
                <a:cs typeface="Century Gothic"/>
              </a:rPr>
              <a:t>du</a:t>
            </a:r>
            <a:r>
              <a:rPr lang="fr-FR" sz="650" spc="-20" dirty="0">
                <a:solidFill>
                  <a:srgbClr val="000000"/>
                </a:solidFill>
                <a:cs typeface="Century Gothic"/>
              </a:rPr>
              <a:t> </a:t>
            </a:r>
            <a:r>
              <a:rPr lang="fr-FR" sz="650" spc="-10" dirty="0">
                <a:solidFill>
                  <a:srgbClr val="000000"/>
                </a:solidFill>
                <a:cs typeface="Century Gothic"/>
              </a:rPr>
              <a:t>Garant.</a:t>
            </a:r>
            <a:r>
              <a:rPr lang="fr-FR" sz="650" spc="-25" dirty="0">
                <a:solidFill>
                  <a:srgbClr val="000000"/>
                </a:solidFill>
                <a:cs typeface="Century Gothic"/>
              </a:rPr>
              <a:t> </a:t>
            </a:r>
            <a:r>
              <a:rPr lang="fr-FR" sz="650" spc="-10" dirty="0">
                <a:solidFill>
                  <a:srgbClr val="000000"/>
                </a:solidFill>
                <a:cs typeface="Century Gothic"/>
              </a:rPr>
              <a:t>Elles</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sauraient  constituer </a:t>
            </a:r>
            <a:r>
              <a:rPr lang="fr-FR" sz="650" spc="-5" dirty="0">
                <a:solidFill>
                  <a:srgbClr val="000000"/>
                </a:solidFill>
                <a:cs typeface="Century Gothic"/>
              </a:rPr>
              <a:t>un </a:t>
            </a:r>
            <a:r>
              <a:rPr lang="fr-FR" sz="650" spc="-10" dirty="0">
                <a:solidFill>
                  <a:srgbClr val="000000"/>
                </a:solidFill>
                <a:cs typeface="Century Gothic"/>
              </a:rPr>
              <a:t>argument </a:t>
            </a:r>
            <a:r>
              <a:rPr lang="fr-FR" sz="650" spc="-5" dirty="0">
                <a:solidFill>
                  <a:srgbClr val="000000"/>
                </a:solidFill>
                <a:cs typeface="Century Gothic"/>
              </a:rPr>
              <a:t>de </a:t>
            </a:r>
            <a:r>
              <a:rPr lang="fr-FR" sz="650" spc="-10" dirty="0">
                <a:solidFill>
                  <a:srgbClr val="000000"/>
                </a:solidFill>
                <a:cs typeface="Century Gothic"/>
              </a:rPr>
              <a:t>souscription </a:t>
            </a:r>
            <a:r>
              <a:rPr lang="fr-FR" sz="650" spc="-5" dirty="0">
                <a:solidFill>
                  <a:srgbClr val="000000"/>
                </a:solidFill>
                <a:cs typeface="Century Gothic"/>
              </a:rPr>
              <a:t>au </a:t>
            </a:r>
            <a:r>
              <a:rPr lang="fr-FR" sz="650" spc="-10" dirty="0">
                <a:solidFill>
                  <a:srgbClr val="000000"/>
                </a:solidFill>
                <a:cs typeface="Century Gothic"/>
              </a:rPr>
              <a:t>titre </a:t>
            </a:r>
            <a:r>
              <a:rPr lang="fr-FR" sz="650" spc="-5" dirty="0">
                <a:solidFill>
                  <a:srgbClr val="000000"/>
                </a:solidFill>
                <a:cs typeface="Century Gothic"/>
              </a:rPr>
              <a:t>de</a:t>
            </a:r>
            <a:r>
              <a:rPr lang="fr-FR" sz="650" spc="-75" dirty="0">
                <a:solidFill>
                  <a:srgbClr val="000000"/>
                </a:solidFill>
                <a:cs typeface="Century Gothic"/>
              </a:rPr>
              <a:t> </a:t>
            </a:r>
            <a:r>
              <a:rPr lang="fr-FR" sz="650" spc="-10" dirty="0">
                <a:solidFill>
                  <a:srgbClr val="000000"/>
                </a:solidFill>
                <a:cs typeface="Century Gothic"/>
              </a:rPr>
              <a:t>créance. </a:t>
            </a:r>
            <a:endParaRPr lang="fr-FR" sz="650" dirty="0">
              <a:solidFill>
                <a:srgbClr val="000000"/>
              </a:solidFill>
              <a:cs typeface="Century Gothic"/>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23275"/>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a:t>
            </a:r>
            <a:r>
              <a:rPr lang="fr-FR" sz="700" dirty="0">
                <a:solidFill>
                  <a:srgbClr val="000000"/>
                </a:solidFill>
                <a:latin typeface="Proxima Nova Rg" panose="02000506030000020004" pitchFamily="2" charset="0"/>
              </a:rPr>
              <a:t>de droits de garde en compte-titres</a:t>
            </a:r>
            <a:r>
              <a:rPr lang="fr-FR" sz="650" dirty="0">
                <a:solidFill>
                  <a:schemeClr val="tx2"/>
                </a:solidFill>
                <a:latin typeface="+mn-lt"/>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chemeClr val="tx2"/>
                </a:solidFill>
                <a:latin typeface="+mn-lt"/>
              </a:rPr>
              <a:t> 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chemeClr val="tx2"/>
                </a:solidFill>
                <a:latin typeface="+mn-lt"/>
              </a:rPr>
              <a:t> 23/09/2022)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a:t>
            </a:r>
            <a:r>
              <a:rPr lang="fr-FR" sz="800" b="1" dirty="0">
                <a:solidFill>
                  <a:srgbClr val="000000"/>
                </a:solidFill>
                <a:latin typeface="Proxima Nova Rg" panose="02000506030000020004" pitchFamily="2" charset="0"/>
              </a:rPr>
              <a:t>Elles ne préjugent en rien de résultats futurs et ne sauraient constituer en aucune manière une offre commerciale.</a:t>
            </a:r>
          </a:p>
          <a:p>
            <a:pPr algn="just"/>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clôture à un cours strictement inférieur à 60%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finale(1), l’action clôture à un cours strictement inférieur à 82% mais supérieur ou égal à 60%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 </a:t>
            </a:r>
            <a:r>
              <a:rPr lang="fr-FR" sz="800" b="0" dirty="0">
                <a:latin typeface="+mn-lt"/>
              </a:rPr>
              <a:t>Dès la première date de constatation du mécanisme de remboursement anticipé automatique, l’action clôture à un cours supérieur ou égal à Class.ABAC</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61950" y="9414537"/>
            <a:ext cx="6835769" cy="246731"/>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Athena Degressif Mercedes 2022 » EST TRÈS SENSIBLE À UNE FAIBLE VARIATION DU cours DE l’action AUTOUR DES SEUILS DE 60% ET DE 82% DE SON Cours de Référence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l’action clôture à un cours supérieur à 100 de son Cours de Référence. Le produit verse donc un coupon de 2,50% au titre du trimestre.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ct val="0"/>
              </a:spcAft>
            </a:pPr>
            <a:r>
              <a:rPr lang="fr-FR" sz="800" dirty="0"/>
              <a:t>À l’issue des trimestres 2 à 39, aux dates de constatation correspondantes</a:t>
            </a:r>
            <a:r>
              <a:rPr lang="fr-FR" sz="800" baseline="30000" dirty="0"/>
              <a:t>(1)</a:t>
            </a:r>
            <a:r>
              <a:rPr lang="fr-FR" sz="800" dirty="0"/>
              <a:t>, l’action clôture à un cours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60% de son Cours de Référence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-11,95%</a:t>
            </a:r>
            <a:r>
              <a:rPr lang="fr-FR" sz="800" baseline="30000" dirty="0"/>
              <a:t>(2)</a:t>
            </a:r>
            <a:r>
              <a:rPr lang="fr-FR" sz="800" dirty="0"/>
              <a:t>, contre un Taux de Rendement Annuel net de </a:t>
            </a:r>
            <a:r>
              <a:rPr lang="fr-FR" sz="800" dirty="0">
                <a:solidFill>
                  <a:srgbClr val="000000"/>
                </a:solidFill>
              </a:rPr>
              <a:t>-12,18%</a:t>
            </a:r>
            <a:r>
              <a:rPr lang="fr-FR" sz="800" baseline="30000" dirty="0"/>
              <a:t>(2)</a:t>
            </a:r>
            <a:r>
              <a:rPr lang="fr-FR" sz="800" dirty="0"/>
              <a:t>, pour un investissement direct dans l’action</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1" y="4582425"/>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solidFill>
                  <a:srgbClr val="000000"/>
                </a:solidFill>
                <a:latin typeface="Proxima Nova Rg" panose="02000506030000020004" pitchFamily="2" charset="0"/>
              </a:rPr>
              <a:t>À l’issue du trimestre 2, à la date de constatation correspondante(1), l’action clôture à un cours strictement inférieur à Class.ABAC mais supérieur au seuil de versement du coupon. Le mécanisme de remboursement anticipé automatique n’est donc pas activé mais le produit verse un coupon de 2,50% au titre du trimestre.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l’action clôture à un cours strictement inférieur à 82% de son Cours de Référence (75% dans cet exemple) mais strictement supérieur à 60% de son Cours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-0,75%</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-3,79%</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Athena Degressif Mercedes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(1)</a:t>
            </a:r>
            <a:r>
              <a:rPr lang="fr-FR" sz="800" dirty="0">
                <a:solidFill>
                  <a:schemeClr val="tx2"/>
                </a:solidFill>
              </a:rPr>
              <a:t>, l’action clôture à un cours supérieur au seuil de versement du coupon. Le produit verse alors un coupon de 2,50%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(1)</a:t>
            </a:r>
            <a:r>
              <a:rPr lang="fr-FR" sz="800" dirty="0">
                <a:solidFill>
                  <a:schemeClr val="tx2"/>
                </a:solidFill>
              </a:rPr>
              <a:t>, l’action clôture à un cours supérieur à Class.ABAC (120% dans cet exemple). Le produit est alors automatiquement remboursé par anticipation. L’investisseur récupère l’intégralité du capital initial majoré du coupon de 2,50%.</a:t>
            </a:r>
          </a:p>
          <a:p>
            <a:pPr algn="just">
              <a:spcAft>
                <a:spcPts val="600"/>
              </a:spcAft>
            </a:pPr>
            <a:r>
              <a:rPr lang="fr-FR" sz="800" dirty="0">
                <a:solidFill>
                  <a:srgbClr val="04202E"/>
                </a:solidFill>
              </a:rPr>
              <a:t>Ce qui correspond à un Taux de Rendement Annuel net de 8,81%</a:t>
            </a:r>
            <a:r>
              <a:rPr lang="fr-FR" sz="800" baseline="30000" dirty="0">
                <a:solidFill>
                  <a:srgbClr val="04202E"/>
                </a:solidFill>
              </a:rPr>
              <a:t>(2)</a:t>
            </a:r>
            <a:r>
              <a:rPr lang="fr-FR" sz="800" dirty="0">
                <a:solidFill>
                  <a:srgbClr val="04202E"/>
                </a:solidFill>
              </a:rPr>
              <a:t>, contre un Taux de Rendement Annuel net de </a:t>
            </a:r>
            <a:r>
              <a:rPr lang="fr-FR" sz="800" dirty="0"/>
              <a:t>17,89%</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2,50%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BNP PARIBAS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10/07/2022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BNP PARIBAS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31,04%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-2,69%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161,24%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67,65%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BNP PARIBAS DU </a:t>
            </a:r>
            <a:r>
              <a:rPr lang="en-US" sz="1200" b="0" dirty="0">
                <a:effectLst/>
                <a:latin typeface="+mj-lt"/>
              </a:rPr>
              <a:t>10/07/2010</a:t>
            </a:r>
            <a:r>
              <a:rPr lang="en-US" sz="1200" dirty="0">
                <a:latin typeface="+mj-lt"/>
              </a:rPr>
              <a:t> </a:t>
            </a:r>
            <a:r>
              <a:rPr lang="fr-FR" sz="1200" cap="none" dirty="0">
                <a:latin typeface="Futura PT" panose="020B0902020204020203" pitchFamily="34" charset="0"/>
              </a:rPr>
              <a:t>AU 10/07/2022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97917226"/>
              </p:ext>
            </p:extLst>
          </p:nvPr>
        </p:nvGraphicFramePr>
        <p:xfrm>
          <a:off x="361950" y="979297"/>
          <a:ext cx="6837886" cy="794058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100000"/>
                        </a:lnSpc>
                        <a:defRPr sz="700"/>
                      </a:pPr>
                      <a:endParaRPr lang="fr-FR" sz="700" b="1" i="0" dirty="0">
                        <a:solidFill>
                          <a:srgbClr val="000000"/>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3052112"/>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Titre de créance de droit français présentant un risque de perte en capital en cours de vie et à l’échéance, émis dans le cadre du Prospectus de Base (tel que défini dans la section « Informations Importantes ») de la présente brochure(*). Bien que la formule de remboursement du titre de créance soit garantie par Natixis(1), le titre de créance présente un risque de perte en capital à hauteur de l’intégralité de la baisse enregistrée par le sous-jacent.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 Structured Issuance SA (bien que bénéficiant de la garantie inconditionnelle et irrévocable de Natixis(1),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BNP Paribas (dividendes non réinvestis ; code Bloomberg : BNP FP Equity ; place de cotation : sponsorEuronext Paris SA ;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01/08/2022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01/08/2022 au 23/09/2022 (inclus). Une fois le montant de l’enveloppe initiale atteint (30 000 000 EUR), la commercialisation de « Athena Degressif Mercedes 2022 » peut cesser à tout moment sans préavis avant le 23/09/2022,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hebdomadaire  des cours de clôture de l'action BNP Paribas du 15/07/2022 au 23/09/2022.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23/09/2032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07/10/2032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25/09/2023, 27/12/2023, 25/03/2024, 24/06/2024, 23/09/2024, 23/12/2024, 24/03/2025, 23/06/2025, 23/09/2025, 23/12/2025, 23/03/2026, 23/06/2026, 23/09/2026, 23/12/2026, 23/03/2027, 23/06/2027, 23/09/2027, 23/12/2027, 23/03/2028, 23/06/2028, 25/09/2028, 27/12/2028, 23/03/2029, 25/06/2029, 24/09/2029, 24/12/2029, 25/03/2030, 24/06/2030, 23/09/2030, 23/12/2030, 24/03/2031, 23/06/2031, 23/09/2031, 23/12/2031, 23/03/2032, 23/06/2032, 23/09/2032, 23/09/2032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09/10/2023, 11/01/2024, 10/04/2024, 08/07/2024, 07/10/2024, 09/01/2025, 07/04/2025, 07/07/2025, 07/10/2025, 09/01/2026, 08/04/2026, 07/07/2026, 07/10/2026, 08/01/2027, 08/04/2027, 07/07/2027, 07/10/2027, 06/01/2028, 06/04/2028, 07/07/2028, 09/10/2028, 11/01/2029, 10/04/2029, 09/07/2029, 08/10/2029, 10/01/2030, 08/04/2030, 08/07/2030, 07/10/2030, 09/01/2031, 07/04/2031, 07/07/2031, 07/10/2031, 09/01/2032, 08/04/2032, 07/07/2032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82%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et</a:t>
                      </a:r>
                      <a:r>
                        <a:rPr lang="fr-FR" sz="700" b="0" i="0" kern="1200" dirty="0">
                          <a:solidFill>
                            <a:srgbClr val="000000"/>
                          </a:solidFill>
                          <a:latin typeface="+mn-lt"/>
                          <a:ea typeface="+mn-ea"/>
                          <a:cs typeface="+mn-cs"/>
                        </a:rPr>
                        <a: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dirty="0">
                          <a:solidFill>
                            <a:srgbClr val="000000"/>
                          </a:solidFill>
                          <a:latin typeface="+mn-lt"/>
                        </a:rPr>
                        <a:t>Une commission de distribution sera versée, qui pourra atteindre un montant maximum annuel de 1,00 % du montant nominal des titres de créance placés. De plus, La commission de distribution récurrente pourra atteindre un montant maximum annuel de 0,80% du montant des Titres de créance détenues et sur la durée de détention des titres par les investisseurs. Le paiement de cette commission pourra être effectué par un règlement au moment de l’émission ou par une diminution du Prix d’Emission.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Refinitiv</a:t>
                      </a:r>
                      <a:r>
                        <a:rPr lang="fr-FR" sz="700" b="0" i="0" kern="1200" dirty="0">
                          <a:solidFill>
                            <a:srgbClr val="000000"/>
                          </a:solidFill>
                          <a:latin typeface="+mn-lt"/>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 ce qui peut être source d’un conflit d’intérêt(2).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TBD</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Text Box 2">
            <a:extLst>
              <a:ext uri="{FF2B5EF4-FFF2-40B4-BE49-F238E27FC236}">
                <a16:creationId xmlns:a16="http://schemas.microsoft.com/office/drawing/2014/main" id="{07494498-5E14-4A58-F9B9-6702F361477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rgbClr val="000000"/>
                </a:solidFill>
                <a:latin typeface="Proxima Nova Rg" panose="02000506030000020004" pitchFamily="2" charset="0"/>
              </a:rPr>
              <a:t>Nous attirons votre attention sur le fait que le titre de créance est destiné à être offert exclusivement à un cercle restreint d’investisseurs au sens de l’article L411-2 du Code monétaire et financier. Le titre de créance est adressé à des investisseurs ayant un montant minimum de souscription de 100 000 EUR. La présente brochure commerciale n’a pas fait l’objet d’une communication à l’AMF. </a:t>
            </a:r>
          </a:p>
          <a:p>
            <a:pPr marL="228600" indent="-228600" algn="just" defTabSz="914400">
              <a:buFontTx/>
              <a:buAutoNum type="arabicParenBoth"/>
            </a:pPr>
            <a:r>
              <a:rPr lang="fr-FR" sz="650" dirty="0">
                <a:solidFill>
                  <a:srgbClr val="000000"/>
                </a:solidFill>
                <a:latin typeface="Proxima Nova Rg" panose="02000506030000020004" pitchFamily="2" charset="0"/>
              </a:rPr>
              <a:t>Natixis : Standard &amp; </a:t>
            </a:r>
            <a:r>
              <a:rPr lang="fr-FR" sz="650" dirty="0" err="1">
                <a:solidFill>
                  <a:srgbClr val="000000"/>
                </a:solidFill>
                <a:latin typeface="Proxima Nova Rg" panose="02000506030000020004" pitchFamily="2" charset="0"/>
              </a:rPr>
              <a:t>Poor’s</a:t>
            </a:r>
            <a:r>
              <a:rPr lang="fr-FR" sz="650"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marL="228600" indent="-228600" algn="just" defTabSz="914400">
              <a:buAutoNum type="arabicParenBoth"/>
            </a:pPr>
            <a:r>
              <a:rPr lang="fr-FR" sz="650" dirty="0">
                <a:solidFill>
                  <a:srgbClr val="000000"/>
                </a:solidFill>
                <a:latin typeface="Proxima Nova Rg" panose="02000506030000020004" pitchFamily="2" charset="0"/>
              </a:rPr>
              <a:t>Les conflits d’intérêts seront gérés suivant la réglementation en vigueur.</a:t>
            </a: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488488447"/>
              </p:ext>
            </p:extLst>
          </p:nvPr>
        </p:nvGraphicFramePr>
        <p:xfrm>
          <a:off x="361950" y="890280"/>
          <a:ext cx="6790215" cy="7738267"/>
        </p:xfrm>
        <a:graphic>
          <a:graphicData uri="http://schemas.openxmlformats.org/drawingml/2006/table">
            <a:tbl>
              <a:tblPr firstRow="1" bandRow="1">
                <a:tableStyleId>{5C22544A-7EE6-4342-B048-85BDC9FD1C3A}</a:tableStyleId>
              </a:tblPr>
              <a:tblGrid>
                <a:gridCol w="2078355">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0377801"/>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Titre de créance de droit français présentant un risque de perte en capital en cours de vie et à l’échéance, émis dans le cadre du Prospectus de Base (tel que défini dans la section « Informations Importantes ») de la présente brochure(*). Bien que la formule de remboursement du titre de créance soit garantie par Natixis(1), le titre de créance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245417">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 Structured Issuance SA (bien que bénéficiant de la garantie inconditionnelle et irrévocable de Natixis(1),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BNP Paribas (dividendes non réinvestis ; code Bloomberg : BNP FP Equity ; place de cotation : sponsorEuronext Paris SA ;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01/08/2022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01/08/2022 au 23/09/2022 (inclus). Une fois le montant de l’enveloppe initiale atteint (30 000 000 EUR), la commercialisation de « Athena Degressif Mercedes 2022 » peut cesser à tout moment sans préavis avant le 23/09/2022,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hebdomadaire  des cours de clôture de l'action BNP Paribas du 15/07/2022 au 23/09/2022.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23/09/2032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07/10/2032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25/09/2023, 27/12/2023, 25/03/2024, 24/06/2024, 23/09/2024, 23/12/2024, 24/03/2025, 23/06/2025, 23/09/2025, 23/12/2025, 23/03/2026, 23/06/2026, 23/09/2026, 23/12/2026, 23/03/2027, 23/06/2027, 23/09/2027, 23/12/2027, 23/03/2028, 23/06/2028, 25/09/2028, 27/12/2028, 23/03/2029, 25/06/2029, 24/09/2029, 24/12/2029, 25/03/2030, 24/06/2030, 23/09/2030, 23/12/2030, 24/03/2031, 23/06/2031, 23/09/2031, 23/12/2031, 23/03/2032, 23/06/2032, 23/09/2032, 23/09/2032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09/01/2023, 09/01/2023, 06/04/2023, 07/07/2023, 09/10/2023, 11/01/2024, 10/04/2024, 08/07/2024, 07/10/2024, 09/01/2025, 07/04/2025, 07/07/2025, 07/10/2025, 09/01/2026, 08/04/2026, 07/07/2026, 07/10/2026, 08/01/2027, 08/04/2027, 07/07/2027, 07/10/2027, 06/01/2028, 06/04/2028, 07/07/2028, 09/10/2028, 11/01/2029, 10/04/2029, 09/07/2029, 08/10/2029, 10/01/2030, 08/04/2030, 08/07/2030, 07/10/2030, 09/01/2031, 07/04/2031, 07/07/2031, 07/10/2031, 09/01/2032, 08/04/2032, 07/07/2032, 07/10/2032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09/10/2023, 11/01/2024, 10/04/2024, 08/07/2024, 07/10/2024, 09/01/2025, 07/04/2025, 07/07/2025, 07/10/2025, 09/01/2026, 08/04/2026, 07/07/2026, 07/10/2026, 08/01/2027, 08/04/2027, 07/07/2027, 07/10/2027, 06/01/2028, 06/04/2028, 07/07/2028, 09/10/2028, 11/01/2029, 10/04/2029, 09/07/2029, 08/10/2029, 10/01/2030, 08/04/2030, 08/07/2030, 07/10/2030, 09/01/2031, 07/04/2031, 07/07/2031, 07/10/2031, 09/01/2032, 08/04/2032, 07/07/2032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Class.ABAC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rgbClr val="000000"/>
                          </a:solidFill>
                          <a:latin typeface="+mn-lt"/>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defRPr sz="700"/>
                      </a:pPr>
                      <a:r>
                        <a:rPr lang="fr-FR" sz="700" b="0" i="0" kern="1200" dirty="0">
                          <a:solidFill>
                            <a:srgbClr val="000000"/>
                          </a:solidFill>
                          <a:latin typeface="+mn-lt"/>
                          <a:ea typeface="+mn-ea"/>
                          <a:cs typeface="+mn-cs"/>
                        </a:rPr>
                        <a:t>La commission de distribution ponctuelle pourra atteindre un montant maximum annuel de 1,00% du montant nominal des Obligations placées, calculée sur la durée de vie maximale des titres. </a:t>
                      </a:r>
                    </a:p>
                    <a:p>
                      <a:pPr algn="just"/>
                      <a:r>
                        <a:rPr lang="fr-FR" sz="700" b="0" i="0" kern="1200" dirty="0">
                          <a:solidFill>
                            <a:srgbClr val="000000"/>
                          </a:solidFill>
                          <a:latin typeface="+mn-lt"/>
                          <a:ea typeface="+mn-ea"/>
                          <a:cs typeface="+mn-cs"/>
                        </a:rPr>
                        <a:t>Le paiement de cette commission pourra se faire par règlement et/ou par réduction du prix de souscription</a:t>
                      </a:r>
                      <a:endParaRPr lang="fr-FR" sz="7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Refinitiv</a:t>
                      </a:r>
                      <a:r>
                        <a:rPr lang="fr-FR" sz="700" b="0" i="0" kern="1200" dirty="0">
                          <a:solidFill>
                            <a:srgbClr val="000000"/>
                          </a:solidFill>
                          <a:latin typeface="+mn-lt"/>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 ce qui peut être source d’un conflit d’intérêt(2).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TBD</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rgbClr val="000000"/>
                </a:solidFill>
                <a:latin typeface="Proxima Nova Rg" panose="02000506030000020004" pitchFamily="2" charset="0"/>
              </a:rPr>
              <a:t>Nous attirons votre attention sur le fait que le titre de créance est destiné à être offert exclusivement à un cercle restreint d’investisseurs au sens de l’article L411-2 du Code monétaire et financier. Le titre de créance est adressé à des investisseurs ayant un montant minimum de souscription de 100 000 EUR. La présente brochure commerciale n’a pas fait l’objet d’une communication à l’AMF. </a:t>
            </a:r>
          </a:p>
          <a:p>
            <a:pPr marL="228600" indent="-228600" algn="just" defTabSz="914400">
              <a:buFontTx/>
              <a:buAutoNum type="arabicParenBoth"/>
            </a:pPr>
            <a:r>
              <a:rPr lang="fr-FR" sz="650" dirty="0">
                <a:solidFill>
                  <a:srgbClr val="000000"/>
                </a:solidFill>
                <a:latin typeface="Proxima Nova Rg" panose="02000506030000020004" pitchFamily="2" charset="0"/>
              </a:rPr>
              <a:t>Natixis : Standard &amp; </a:t>
            </a:r>
            <a:r>
              <a:rPr lang="fr-FR" sz="650" dirty="0" err="1">
                <a:solidFill>
                  <a:srgbClr val="000000"/>
                </a:solidFill>
                <a:latin typeface="Proxima Nova Rg" panose="02000506030000020004" pitchFamily="2" charset="0"/>
              </a:rPr>
              <a:t>Poor’s</a:t>
            </a:r>
            <a:r>
              <a:rPr lang="fr-FR" sz="650"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marL="228600" indent="-228600" algn="just" defTabSz="914400">
              <a:buAutoNum type="arabicParenBoth"/>
            </a:pPr>
            <a:r>
              <a:rPr lang="fr-FR" sz="650" dirty="0">
                <a:solidFill>
                  <a:srgbClr val="000000"/>
                </a:solidFill>
                <a:latin typeface="Proxima Nova Rg" panose="02000506030000020004" pitchFamily="2" charset="0"/>
              </a:rPr>
              <a:t>Les conflits d’intérêts seront gérés suivant la réglementation en vigueur.</a:t>
            </a: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http://kid.bnpparibas.com/TBD-FR.pdf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15553"/>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de la date de constatation initiale (soit le 23 septembre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63745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64078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493025"/>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spcAft>
                <a:spcPts val="200"/>
              </a:spcAf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Athena Degressif Mercedes 2022 » soit 1 000 EUR. Le montant remboursé est brut, hors frais et fiscalité applicable au cadre d’investissement. </a:t>
            </a:r>
            <a:r>
              <a:rPr lang="fr-FR" sz="800" dirty="0">
                <a:latin typeface="Proxima Nova Rg" panose="02000506030000020004" pitchFamily="2" charset="0"/>
              </a:rPr>
              <a:t>Le montant remboursé est brut hors frais et fiscalité applicable au cadre d’investissement 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Il est calculé entre le 23/09/2022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a:t>
            </a:r>
            <a:r>
              <a:rPr lang="fr-FR" sz="800" dirty="0">
                <a:latin typeface="Proxima Nova Rg" panose="02000506030000020004" pitchFamily="2" charset="0"/>
              </a:rPr>
              <a:t>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date de constatation initiale (soit le 23/09/2022) et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selon les cas. En cas d’achat après le 23/09/2022 et/ou de vente du titre de créance avant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lang="fr-FR" sz="800" b="1" dirty="0">
                <a:latin typeface="Proxima Nova Rg" panose="02000506030000020004" pitchFamily="2" charset="0"/>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lvl="1" algn="just">
              <a:lnSpc>
                <a:spcPct val="90000"/>
              </a:lnSpc>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Athena Degressif Mercedes 2022 », vous êtes exposés pour une durée de 4 à 40 trimestres </a:t>
            </a:r>
            <a:r>
              <a:rPr lang="fr-FR" sz="800" dirty="0">
                <a:latin typeface="Proxima Nova Rg" panose="02000506030000020004" pitchFamily="2" charset="0"/>
              </a:rPr>
              <a:t>à la performance positive ou négative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la performance positive ou négative de ce placement dépendant de l'évolution de l'action BNP Paribas (dividendes non réinvestis ;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de Référence.</a:t>
            </a: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t>
            </a:r>
            <a:r>
              <a:rPr lang="fr-FR" sz="800" b="1" dirty="0">
                <a:solidFill>
                  <a:srgbClr val="B9A049"/>
                </a:solidFill>
                <a:latin typeface="Proxima Nova Rg" panose="02000506030000020004" pitchFamily="2" charset="0"/>
              </a:rPr>
              <a:t>activable automatiquement à toutes les dates de constatation trimestrielle dès la fin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Class.ABAC.</a:t>
            </a:r>
            <a:endParaRPr kumimoji="0" lang="fr-FR" sz="800" b="0" i="0" u="none" strike="noStrike" kern="1200" cap="none" spc="0" normalizeH="0" baseline="0" noProof="0" dirty="0">
              <a:ln>
                <a:noFill/>
              </a:ln>
              <a:effectLst/>
              <a:highlight>
                <a:srgbClr val="FFFF00"/>
              </a:highlight>
              <a:uLnTx/>
              <a:uFillTx/>
              <a:latin typeface="Proxima Nova Rg"/>
              <a:ea typeface="+mn-ea"/>
              <a:cs typeface="+mn-cs"/>
            </a:endParaRP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2,50% par trimestre écoulé depuis le 23/09/2022 (soit 10,00%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Class.ABAC, ou si à la date de constatation finale(1), l’action clôture à un cours supérieur ou égal à 82% de son Cours de Référence</a:t>
            </a:r>
            <a:r>
              <a:rPr lang="fr-FR" sz="800" dirty="0">
                <a:solidFill>
                  <a:schemeClr val="tx2"/>
                </a:solidFill>
                <a:latin typeface="Proxima Nova Rg" panose="02000506030000020004" pitchFamily="2" charset="0"/>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lvl="1" algn="just">
              <a:lnSpc>
                <a:spcPct val="90000"/>
              </a:lnSpc>
              <a:spcBef>
                <a:spcPts val="600"/>
              </a:spcBef>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2,50% par trimestre écoulé (soit un Taux de Rendement Annuel net maximum de 8,46%</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l’action ne baisse pas de plus de 40% par rapport à son Cours de Référence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Athena Degressif Mercedes 2022 » peuvent être proposés comme un actif représentatif d’une unité de compte dans le cadre de contrats d’assurance vie et/ou de capitalisation. La présente brochure décrit les caractéristiques du support « Athena Degressif Mercedes 2022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a:t>
            </a:r>
            <a:r>
              <a:rPr lang="fr-FR" sz="800" i="1" dirty="0">
                <a:latin typeface="Proxima Nova Rg" panose="02000506030000020004" pitchFamily="2" charset="0"/>
              </a:rPr>
              <a:t> </a:t>
            </a:r>
            <a:r>
              <a:rPr lang="fr-FR" sz="800" b="1" i="1" dirty="0">
                <a:latin typeface="Proxima Nova Rg" panose="02000506030000020004" pitchFamily="2" charset="0"/>
              </a:rPr>
              <a:t>Il est précisé que l’Assureur d’une part, l’Émetteur et le Garant d’autre part, sont des entités juridiques distinctes. Ce document n’a pas été rédigé par l’Assureur.</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Athena Degressif Mercedes 2022 » ne peut constituer l’intégralité d’un portefeuille d’investissement. L’investisseur est exposé pour une durée de 4 à 40 trimestres à </a:t>
            </a:r>
            <a:r>
              <a:rPr lang="fr-FR" b="1" i="1" dirty="0">
                <a:solidFill>
                  <a:schemeClr val="tx1"/>
                </a:solidFill>
                <a:latin typeface="Proxima Nova Rg"/>
              </a:rPr>
              <a:t>l’action,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dernière date de constatation initiale (soit le </a:t>
            </a:r>
            <a:r>
              <a:rPr lang="fr-FR" sz="650" dirty="0">
                <a:solidFill>
                  <a:srgbClr val="000000"/>
                </a:solidFill>
                <a:latin typeface="Proxima Nova Rg" panose="02000506030000020004" pitchFamily="2" charset="0"/>
              </a:rPr>
              <a:t>23/09/2022)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84618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Athena Degressif Mercedes 2022 » soit 1 000 EUR. Le montant remboursé est brut, hors frais et fiscalité applicable au cadre d’investissement </a:t>
            </a:r>
            <a:r>
              <a:rPr lang="fr-FR" sz="800" dirty="0">
                <a:solidFill>
                  <a:srgbClr val="000000"/>
                </a:solidFill>
                <a:latin typeface="Proxima Nova Rg" panose="02000506030000020004" pitchFamily="2" charset="0"/>
              </a:rPr>
              <a:t>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 Taux de Rendement Annuel est net de frais de gestion pour les contrats d’assurance vie/capitalisation </a:t>
            </a:r>
            <a:r>
              <a:rPr lang="fr-FR" sz="800" dirty="0">
                <a:solidFill>
                  <a:srgbClr val="000000"/>
                </a:solidFill>
                <a:latin typeface="Proxima Nova Rg" panose="02000506030000020004" pitchFamily="2" charset="0"/>
              </a:rPr>
              <a:t>ou nets de droits de garde en compte-titres</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23/09/2022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Athena Degressif Mercedes 2022 », vous êtes exposé pour une durée de 4 à 40 trimestres à la performance positive ou négative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la performance positive ou négative de ce placement dépendant de l'évolution de l'action BNP Paribas (dividendes non réinvestis ;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Class.ABAC.</a:t>
            </a: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2,50% par trimestre (soit 10,00%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100 de son Cours de Référence.</a:t>
            </a:r>
            <a:r>
              <a:rPr kumimoji="0" lang="fr-FR" sz="8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a:t>
            </a:r>
            <a:r>
              <a:rPr lang="fr-FR" sz="800" dirty="0">
                <a:solidFill>
                  <a:srgbClr val="000000"/>
                </a:solidFill>
                <a:latin typeface="Proxima Nova Rg" panose="02000506030000020004" pitchFamily="2" charset="0"/>
              </a:rPr>
              <a:t>Sinon le coupon est mis en mémoire.</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coupon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de Référence, l’investisseur accepte de limiter ses gains en cas de forte hausse des marchés (soit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unTaux</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de Rendement Annuel net maximum de 9,20%</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Athena Degressif Mercedes 2022 » peuvent être proposés comme un actif représentatif d’une unité de compte dans le cadre de contrats d’assurance vie et/ou de capitalisation. L’Assureur s’engage </a:t>
            </a:r>
            <a:r>
              <a:rPr lang="fr-FR" i="1" dirty="0">
                <a:solidFill>
                  <a:schemeClr val="tx1"/>
                </a:solidFill>
                <a:latin typeface="Proxima Nova Rg"/>
              </a:rPr>
              <a:t>e</a:t>
            </a:r>
            <a:r>
              <a:rPr kumimoji="0" lang="fr-FR" b="0" i="1" u="none" strike="noStrike" kern="1200" cap="none" spc="0" normalizeH="0" baseline="0" noProof="0" dirty="0" err="1">
                <a:ln>
                  <a:noFill/>
                </a:ln>
                <a:solidFill>
                  <a:schemeClr val="tx1"/>
                </a:solidFill>
                <a:effectLst/>
                <a:uLnTx/>
                <a:uFillTx/>
                <a:latin typeface="Proxima Nova Rg"/>
                <a:ea typeface="+mn-ea"/>
                <a:cs typeface="+mn-cs"/>
              </a:rPr>
              <a:t>xclusivement</a:t>
            </a:r>
            <a:r>
              <a:rPr kumimoji="0" lang="fr-FR" b="0" i="1" u="none" strike="noStrike" kern="1200" cap="none" spc="0" normalizeH="0" baseline="0" noProof="0" dirty="0">
                <a:ln>
                  <a:noFill/>
                </a:ln>
                <a:solidFill>
                  <a:schemeClr val="tx1"/>
                </a:solidFill>
                <a:effectLst/>
                <a:uLnTx/>
                <a:uFillTx/>
                <a:latin typeface="Proxima Nova Rg"/>
                <a:ea typeface="+mn-ea"/>
                <a:cs typeface="+mn-cs"/>
              </a:rPr>
              <a:t> sur le nombre d’unités de compte mais non sur leur valeur, qu’il ne garantit pas. La présente brochure décrit les caractéristiques du support « Athena Degressif Mercedes 2022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Athena Degressif Mercedes 2022 » ne peut constituer l’intégralité d’un portefeuille d’investissement. L’investisseur est exposé pour une durée de 4 à 40 trimestres à &lt;</a:t>
            </a:r>
            <a:r>
              <a:rPr lang="fr-FR" b="1" i="1" dirty="0">
                <a:solidFill>
                  <a:schemeClr val="tx1"/>
                </a:solidFill>
                <a:latin typeface="Proxima Nova Rg"/>
              </a:rPr>
              <a:t>SJR1&gt;,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a:t>
            </a:r>
            <a:r>
              <a:rPr lang="fr-FR" sz="700" i="1" dirty="0">
                <a:solidFill>
                  <a:srgbClr val="000000"/>
                </a:solidFill>
                <a:latin typeface="Proxima Nova Rg" panose="02000506030000020004" pitchFamily="2" charset="0"/>
              </a:rPr>
              <a:t> 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a:t>
            </a:r>
            <a:r>
              <a:rPr lang="fr-FR" sz="700" i="1"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date de constatation initiale (soit le</a:t>
            </a:r>
            <a:r>
              <a:rPr lang="fr-FR" sz="650" dirty="0">
                <a:solidFill>
                  <a:srgbClr val="000000"/>
                </a:solidFill>
                <a:latin typeface="Proxima Nova Rg" panose="02000506030000020004" pitchFamily="2" charset="0"/>
              </a:rPr>
              <a:t> 23/09/2022)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2,50% par trimestre écoulé depuis le 23/09/2022</a:t>
            </a:r>
          </a:p>
          <a:p>
            <a:pPr marL="0" indent="0" algn="ctr">
              <a:lnSpc>
                <a:spcPct val="100000"/>
              </a:lnSpc>
              <a:spcBef>
                <a:spcPts val="0"/>
              </a:spcBef>
              <a:buNone/>
            </a:pPr>
            <a:r>
              <a:rPr lang="fr-FR" sz="800" dirty="0"/>
              <a:t>(soit un gain de 100,00% et un Taux de Rendement Annuel net de 6,07%</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2,50% par trimestre écoulé depuis le 23/09/2022 </a:t>
            </a:r>
          </a:p>
          <a:p>
            <a:pPr marL="0" indent="0" algn="ctr">
              <a:lnSpc>
                <a:spcPct val="100000"/>
              </a:lnSpc>
              <a:spcBef>
                <a:spcPts val="0"/>
              </a:spcBef>
              <a:buNone/>
            </a:pPr>
            <a:r>
              <a:rPr lang="fr-FR" sz="800" dirty="0"/>
              <a:t>(Soit un Taux de Rendement Annuel net compris entre 6,12%</a:t>
            </a:r>
            <a:r>
              <a:rPr lang="fr-FR" sz="800" baseline="30000" dirty="0"/>
              <a:t>(2) </a:t>
            </a:r>
            <a:r>
              <a:rPr lang="fr-FR" sz="800" dirty="0"/>
              <a:t>et 8,46%</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et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fr-FR" sz="800" b="1" dirty="0">
                <a:solidFill>
                  <a:schemeClr val="tx2"/>
                </a:solidFill>
                <a:latin typeface="Proxima Nova Rg" panose="02000506030000020004" pitchFamily="2" charset="0"/>
              </a:rPr>
              <a:t>à l’une de ces dates, </a:t>
            </a:r>
            <a:r>
              <a:rPr lang="fr-FR" sz="800" b="1" dirty="0">
                <a:solidFill>
                  <a:schemeClr val="tx2"/>
                </a:solidFill>
              </a:rPr>
              <a:t>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Class.ABAC,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MECANISME DE REMBOURSEMENT A L’ECHEANCE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23/09/2032,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82% de son Cours de Référence, l’investisseur reçoit, le 07 octobre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60% de son cours de Référence, l’investisseur reçoit, le 07 octobre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23/09/2022 et le 23/09/2032</a:t>
            </a:r>
          </a:p>
          <a:p>
            <a:pPr marL="0" indent="0" algn="ctr">
              <a:lnSpc>
                <a:spcPct val="100000"/>
              </a:lnSpc>
              <a:spcBef>
                <a:spcPts val="0"/>
              </a:spcBef>
              <a:buNone/>
            </a:pPr>
            <a:r>
              <a:rPr lang="fr-FR" sz="800" dirty="0"/>
              <a:t>(Soit un Taux de Rendement Annuel net inférieur ou égal à -5,91%</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hebdomadaire  des cours de clôture de l'action BNP Paribas du 15/07/2022 au 23/09/2022.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DETERMINATION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MACANISME DE REMBOURSEMENT ANTICIPE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82% mais supérieur ou égal à 60% de son Cours de Référence, l’investisseur reçoit, le 07 octobre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Cours de Référence  en fin de trimestre 4, puis décroît de 0,50% chaque trimestre, pour atteindre 82,5% du Cours de Référence à la fin du trimestre 39.</a:t>
            </a:r>
            <a:endParaRPr lang="en-US" sz="800" dirty="0"/>
          </a:p>
        </p:txBody>
      </p:sp>
      <p:sp>
        <p:nvSpPr>
          <p:cNvPr id="22" name="ZoneTexte 21">
            <a:extLst>
              <a:ext uri="{FF2B5EF4-FFF2-40B4-BE49-F238E27FC236}">
                <a16:creationId xmlns:a16="http://schemas.microsoft.com/office/drawing/2014/main" id="{877D06E2-FA84-BB0E-AD1A-024E6B925447}"/>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 </a:t>
            </a:r>
            <a:r>
              <a:rPr lang="fr-FR" sz="700" dirty="0">
                <a:solidFill>
                  <a:srgbClr val="000000"/>
                </a:solidFill>
                <a:latin typeface="Proxima Nova Rg" panose="02000506030000020004" pitchFamily="2" charset="0"/>
              </a:rPr>
              <a:t>sous réserve de l’absence de défaut, d’ouverture d’une procédure de résolution et de faillite de l’Émetteur et du Garant. </a:t>
            </a:r>
            <a:r>
              <a:rPr lang="fr-FR" sz="650" dirty="0">
                <a:solidFill>
                  <a:srgbClr val="000000"/>
                </a:solidFill>
                <a:latin typeface="Proxima Nova Rg" panose="02000506030000020004" pitchFamily="2" charset="0"/>
              </a:rPr>
              <a:t>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rgbClr val="000000"/>
                </a:solidFill>
                <a:latin typeface="Proxima Nova Rg" panose="02000506030000020004" pitchFamily="2" charset="0"/>
              </a:rPr>
              <a:t> 23/09/2022)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a:t>
            </a:r>
            <a:r>
              <a:rPr lang="fr-FR" sz="800" dirty="0">
                <a:solidFill>
                  <a:schemeClr val="tx2"/>
                </a:solidFill>
              </a:rPr>
              <a:t>, on compare le cours de l’action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hebdomadaire  des cours de clôture de l'action BNP Paribas du 15/07/2022 au 23/09/2022.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DETERMINATION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MECANISME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100 de son Cours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2,50%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100 de son Cours de Référence,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a:solidFill>
                  <a:schemeClr val="tx2"/>
                </a:solidFill>
                <a:latin typeface="Proxima Nova Rg" panose="02000506030000020004" pitchFamily="2" charset="0"/>
              </a:rPr>
              <a:t/>
            </a:r>
            <a:endParaRPr lang="fr-FR" sz="80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 </a:t>
            </a:r>
            <a:r>
              <a:rPr lang="fr-FR" sz="700" dirty="0">
                <a:solidFill>
                  <a:srgbClr val="000000"/>
                </a:solidFill>
                <a:latin typeface="Proxima Nova Rg" panose="02000506030000020004" pitchFamily="2" charset="0"/>
              </a:rPr>
              <a:t>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rgbClr val="000000"/>
                </a:solidFill>
                <a:latin typeface="Proxima Nova Rg" panose="02000506030000020004" pitchFamily="2" charset="0"/>
              </a:rPr>
              <a:t> 23/09/2022)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5928000"/>
            <a:ext cx="5021862" cy="88407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solidFill>
                  <a:srgbClr val="000000"/>
                </a:solidFill>
                <a:latin typeface="Proxima Nova Rg" panose="02000506030000020004" pitchFamily="2" charset="0"/>
              </a:rPr>
              <a:t>Les éventuels coupons mémorisés au préalable</a:t>
            </a:r>
            <a:endParaRPr lang="fr-FR" sz="800" dirty="0"/>
          </a:p>
          <a:p>
            <a:pPr marL="0" indent="0" algn="ctr">
              <a:lnSpc>
                <a:spcPct val="100000"/>
              </a:lnSpc>
              <a:spcBef>
                <a:spcPts val="0"/>
              </a:spcBef>
              <a:buNone/>
            </a:pPr>
            <a:r>
              <a:rPr lang="fr-FR" sz="800" dirty="0"/>
              <a:t>(soit un Taux de Rendement Annuel net entre 6,07%</a:t>
            </a:r>
            <a:r>
              <a:rPr lang="fr-FR" sz="800" baseline="30000" dirty="0"/>
              <a:t>(2)</a:t>
            </a:r>
            <a:r>
              <a:rPr lang="fr-FR" sz="800" dirty="0"/>
              <a:t> et 9,20%</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MECANISME DE REMBOURSEMENT A L’ECHEANCE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23/09/2032,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82% de son Cours de Référence, l’investisseur reçoit, le 07/10/2032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60% de son cours de Référence, l’investisseur reçoit, le 07/10/2032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l’action </a:t>
            </a:r>
          </a:p>
          <a:p>
            <a:pPr marL="0" indent="0" algn="ctr">
              <a:lnSpc>
                <a:spcPct val="100000"/>
              </a:lnSpc>
              <a:spcBef>
                <a:spcPts val="0"/>
              </a:spcBef>
              <a:buNone/>
            </a:pPr>
            <a:r>
              <a:rPr lang="fr-FR" sz="800" dirty="0"/>
              <a:t>entre le 23/09/2022 et le 23/09/2032</a:t>
            </a:r>
          </a:p>
          <a:p>
            <a:pPr marL="0" indent="0" algn="ctr">
              <a:lnSpc>
                <a:spcPct val="100000"/>
              </a:lnSpc>
              <a:spcBef>
                <a:spcPts val="0"/>
              </a:spcBef>
              <a:buNone/>
            </a:pPr>
            <a:r>
              <a:rPr lang="fr-FR" sz="800" dirty="0"/>
              <a:t>(Soit un Taux de Rendement Annuel net inférieur ou égal à 6,10%</a:t>
            </a:r>
            <a:r>
              <a:rPr lang="fr-FR" sz="800" baseline="30000" dirty="0">
                <a:latin typeface="+mn-lt"/>
              </a:rPr>
              <a:t>(2)</a:t>
            </a:r>
            <a:r>
              <a:rPr lang="fr-FR" sz="800" dirty="0">
                <a:latin typeface="+mn-lt"/>
              </a:rPr>
              <a:t>)</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9,04%</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82% mais supérieur ou égal à 60% de son Cours de Référence, l’investisseur reçoit, le 07/10/2032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719636"/>
            <a:ext cx="5030802" cy="88407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solidFill>
                  <a:srgbClr val="000000"/>
                </a:solidFill>
                <a:latin typeface="Proxima Nova Rg" panose="02000506030000020004" pitchFamily="2" charset="0"/>
              </a:rPr>
              <a:t>Les éventuels coupons mémorisés au préalable</a:t>
            </a:r>
            <a:endParaRPr lang="fr-FR" sz="800" dirty="0"/>
          </a:p>
          <a:p>
            <a:pPr marL="0" indent="0" algn="ctr">
              <a:lnSpc>
                <a:spcPct val="100000"/>
              </a:lnSpc>
              <a:spcBef>
                <a:spcPts val="0"/>
              </a:spcBef>
              <a:buNone/>
            </a:pPr>
            <a:r>
              <a:rPr lang="fr-FR" sz="800" dirty="0"/>
              <a:t>(Soit un Taux de Rendement Annuel net compris entre 6,12%</a:t>
            </a:r>
            <a:r>
              <a:rPr lang="fr-FR" sz="800" baseline="30000" dirty="0"/>
              <a:t>2) </a:t>
            </a:r>
            <a:r>
              <a:rPr lang="fr-FR" sz="800" dirty="0"/>
              <a:t>et 9,20%</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 (à partir de la fin du trimestre 4 et jusqu’à la fin du trimestre 39), on compare le cours de clôture de l'action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Class.ABAC,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MECANISME AUTOMATIQUE DE REMBOURSEMENT ANTICIPE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Cours de Référence  en fin de trimestre 4, puis décroît de 0,50% chaque trimestre, pour atteindre 82,5% du Cours de Référence à la fin du trimestre 39.</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a:t>
            </a:r>
            <a:r>
              <a:rPr lang="fr-FR" sz="700" i="1"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ou de droits de garde en compte-titres</a:t>
            </a:r>
            <a:r>
              <a:rPr lang="fr-FR" sz="650" dirty="0">
                <a:solidFill>
                  <a:schemeClr val="tx2"/>
                </a:solidFill>
                <a:latin typeface="+mn-lt"/>
              </a:rPr>
              <a:t>. TRA nets hors autres frais, fiscalité et prélèvements sociaux applicables au cadre d’investissement</a:t>
            </a:r>
            <a:r>
              <a:rPr lang="fr-FR" sz="700" i="1" dirty="0">
                <a:solidFill>
                  <a:srgbClr val="000000"/>
                </a:solidFill>
                <a:latin typeface="Proxima Nova Rg" panose="02000506030000020004" pitchFamily="2" charset="0"/>
              </a:rPr>
              <a:t> </a:t>
            </a:r>
            <a:r>
              <a:rPr lang="fr-FR" sz="650" dirty="0">
                <a:solidFill>
                  <a:srgbClr val="000000"/>
                </a:solidFill>
              </a:rPr>
              <a:t>sous réserve de l’absence de défaut, d’ouverture d’une procédure de résolution et de faillite de l’Émetteur et du Garant.</a:t>
            </a:r>
            <a:r>
              <a:rPr lang="fr-FR" sz="650" dirty="0">
                <a:solidFill>
                  <a:schemeClr val="tx2"/>
                </a:solidFill>
              </a:rPr>
              <a:t> </a:t>
            </a:r>
            <a:r>
              <a:rPr lang="fr-FR" sz="650" dirty="0">
                <a:solidFill>
                  <a:schemeClr val="tx2"/>
                </a:solidFill>
                <a:latin typeface="+mn-lt"/>
              </a:rPr>
              <a:t>Les TRA sont calculés à </a:t>
            </a:r>
            <a:r>
              <a:rPr lang="fr-FR" sz="650" dirty="0">
                <a:solidFill>
                  <a:schemeClr val="tx2"/>
                </a:solidFill>
              </a:rPr>
              <a:t>partir </a:t>
            </a:r>
            <a:r>
              <a:rPr lang="fr-FR" sz="650" dirty="0">
                <a:solidFill>
                  <a:srgbClr val="000000"/>
                </a:solidFill>
              </a:rPr>
              <a:t>de la date de constatation initiale (soit le </a:t>
            </a:r>
            <a:r>
              <a:rPr lang="fr-FR" sz="650" dirty="0">
                <a:solidFill>
                  <a:schemeClr val="tx2"/>
                </a:solidFill>
              </a:rPr>
              <a:t>23/09/2022) </a:t>
            </a:r>
            <a:r>
              <a:rPr lang="fr-FR" sz="650" dirty="0">
                <a:solidFill>
                  <a:schemeClr val="tx2"/>
                </a:solidFill>
                <a:latin typeface="+mn-lt"/>
              </a:rPr>
              <a:t>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499472"/>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Class.ABAC,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2,50% par trimestre écoulé depuis le 23/09/2022 (soit 10,00%</a:t>
            </a:r>
            <a:r>
              <a:rPr lang="fr-FR" sz="800" i="1" dirty="0">
                <a:solidFill>
                  <a:srgbClr val="000000"/>
                </a:solidFill>
              </a:rPr>
              <a:t> </a:t>
            </a:r>
            <a:r>
              <a:rPr lang="fr-FR" sz="800" dirty="0">
                <a:solidFill>
                  <a:srgbClr val="000000"/>
                </a:solidFill>
              </a:rPr>
              <a:t>par année écoulée et un Taux de Rendement Annuel net maximum de 8,46%</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82% de son Cours de Référence, l’investisseur reçoit alors l’intégralité de son capital initial, majorée d’un gain de 2,50% par trimestre écoulé depuis le 23/09/2022  (soit un gain de 100,00% et un Taux de Rendement Annuel net de 6,07%</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finale(1), l’action clôture à un cours strictement inférieur à 82% de son Cours de Référence mais supérieur ou égal à  60% % de ce dernier, l’investisseur récupère l’intégralité de son capital initialement investi. Le capital n’est donc exposé à un risque de perte à l’échéance(1) que si l’action clôture à un cours strictement inférieur à 60% de son Cours de Référence à la date de constatation finale(1).</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Athena Degressif Mercedes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40%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a:t>
            </a:r>
            <a:r>
              <a:rPr lang="fr-FR" sz="800" dirty="0">
                <a:latin typeface="Proxima Nova Rg" panose="02000506030000020004" pitchFamily="2" charset="0"/>
              </a:rPr>
              <a:t>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latin typeface="Proxima Nova Rg" panose="02000506030000020004" pitchFamily="2" charset="0"/>
              </a:rPr>
              <a:t>(1)</a:t>
            </a:r>
            <a:r>
              <a:rPr lang="fr-FR" sz="800" dirty="0">
                <a:latin typeface="Proxima Nova Rg" panose="02000506030000020004" pitchFamily="2" charset="0"/>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titre de créance) de l’Émetteur </a:t>
            </a:r>
            <a:r>
              <a:rPr lang="fr-FR" sz="800" dirty="0">
                <a:latin typeface="Proxima Nova Rg" panose="02000506030000020004" pitchFamily="2" charset="0"/>
              </a:rPr>
              <a:t>et à un risque de défaut, d’ouverture d’une procédure de résolution et de faillite du Garant. </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2,50% par trimestre écoulé depuis le 23/09/2022 </a:t>
            </a:r>
            <a:r>
              <a:rPr lang="fr-FR" sz="800" dirty="0">
                <a:solidFill>
                  <a:srgbClr val="000000"/>
                </a:solidFill>
              </a:rPr>
              <a:t>(soit un Taux de Rendement Annuel net maximum de 8,46%</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Athena Degressif Mercedes 2022 » est très sensible à une faible variation du cours de clôture de l'action autour du niveau de </a:t>
            </a:r>
            <a:r>
              <a:rPr lang="fr-FR" sz="800" b="1" dirty="0">
                <a:solidFill>
                  <a:srgbClr val="000000"/>
                </a:solidFill>
                <a:effectLst/>
                <a:ea typeface="Calibri" panose="020F0502020204030204" pitchFamily="34" charset="0"/>
              </a:rPr>
              <a:t>Class.ABAC   </a:t>
            </a:r>
            <a:r>
              <a:rPr lang="fr-FR" sz="800" b="1" dirty="0">
                <a:effectLst/>
                <a:ea typeface="Calibri" panose="020F0502020204030204" pitchFamily="34" charset="0"/>
              </a:rPr>
              <a:t>en cours de vie, et des seuils de 82% et 60% de son Cours de Référence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23/09/2022 au plus tard, et conservant le produit jusqu’à son échéance. </a:t>
            </a:r>
            <a:endParaRPr lang="fr-FR" sz="800" dirty="0">
              <a:effectLst/>
              <a:ea typeface="Calibri" panose="020F0502020204030204" pitchFamily="34" charset="0"/>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p>
          <a:p>
            <a:pPr algn="just">
              <a:lnSpc>
                <a:spcPct val="95000"/>
              </a:lnSpc>
            </a:pPr>
            <a:endParaRPr lang="fr-FR" sz="800" b="1" u="sng"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lié au sous-jacent </a:t>
            </a:r>
            <a:r>
              <a:rPr lang="fr-FR" sz="800" dirty="0">
                <a:solidFill>
                  <a:srgbClr val="000000"/>
                </a:solidFill>
                <a:latin typeface="Proxima Nova Rg" panose="02000506030000020004" pitchFamily="2" charset="0"/>
              </a:rPr>
              <a:t>: Le remboursement du capital dépend de la performance du sous-jacent. Ces montants seront  déterminés par application d’une formule de calcul (voir le mécanisme de remboursement) en relation avec le sous-  jacent. Dans le cas d’une évolution défavorable de la performance du sous-jacent, les investisseurs pourraient subir une baisse substantielle des montants dus lors du remboursement et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Risques liés à l’éventuelle ouverture d’une procédure de résolution ou de faillite </a:t>
            </a:r>
            <a:r>
              <a:rPr lang="fr-FR" sz="800" dirty="0">
                <a:solidFill>
                  <a:srgbClr val="000000"/>
                </a:solidFill>
                <a:latin typeface="Proxima Nova Rg" panose="02000506030000020004" pitchFamily="2" charset="0"/>
              </a:rPr>
              <a:t>: 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r>
              <a:rPr lang="fr-FR" sz="800" dirty="0">
                <a:solidFill>
                  <a:srgbClr val="000000"/>
                </a:solidFill>
              </a:rPr>
              <a: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volatilité, risque de liquidité </a:t>
            </a:r>
            <a:r>
              <a:rPr lang="fr-FR" sz="800" dirty="0">
                <a:solidFill>
                  <a:srgbClr val="000000"/>
                </a:solidFill>
                <a:latin typeface="Proxima Nova Rg" panose="02000506030000020004" pitchFamily="2" charset="0"/>
              </a:rPr>
              <a:t>: 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a:p>
            <a:pPr marL="171450" indent="-171450" algn="just">
              <a:lnSpc>
                <a:spcPct val="90000"/>
              </a:lnSpc>
              <a:spcAft>
                <a:spcPts val="200"/>
              </a:spcAft>
              <a:buFont typeface="Arial" panose="020B0604020202020204" pitchFamily="34" charset="0"/>
              <a:buChar char="•"/>
            </a:pPr>
            <a:endParaRPr lang="fr-FR" sz="800" dirty="0">
              <a:solidFill>
                <a:srgbClr val="000000"/>
              </a:solidFill>
              <a:latin typeface="Proxima Nova Rg" panose="02000506030000020004" pitchFamily="2" charset="0"/>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FED2574D-6984-4E56-B512-D9093DAE028A}"/>
              </a:ext>
            </a:extLst>
          </p:cNvPr>
          <p:cNvSpPr txBox="1"/>
          <p:nvPr/>
        </p:nvSpPr>
        <p:spPr>
          <a:xfrm>
            <a:off x="359624" y="901030"/>
            <a:ext cx="6839998" cy="680776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2,50% dès lors que l’action clôture à un cours supérieur ou égal à 100 de son Cours de Référence</a:t>
            </a:r>
            <a:r>
              <a:rPr lang="fr-FR" sz="800" dirty="0">
                <a:solidFill>
                  <a:srgbClr val="000000"/>
                </a:solidFill>
                <a:latin typeface="Proxima Nova Rg" panose="02000506030000020004" pitchFamily="2" charset="0"/>
              </a:rPr>
              <a:t>. Sinon, il est mis en mémoire</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Class.ABAC,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2,50%  (soit un Taux de Rendement Annuel net maximum de%</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mécanisme de remboursement anticipé n’a pas été activé au préalable, et si l’action clôture à un cours strictement inférieur à 100 de son Cours de Référence mais supérieur ou égal à 60% de son «100 de son Cours de Référence, l’investisseur récupère l’intégralité de son capital initialement investi. Le capital est donc exposé à un risque de perte à l’échéance(1) que si l’action clôture à un cours strictement inférieur à 60% de son 100 de son Cours de Référence à la date de constatation finale.</a:t>
            </a:r>
          </a:p>
          <a:p>
            <a:pPr algn="just">
              <a:lnSpc>
                <a:spcPct val="95000"/>
              </a:lnSpc>
              <a:spcAft>
                <a:spcPts val="200"/>
              </a:spcAft>
            </a:pPr>
            <a:endParaRPr lang="fr-FR" sz="800" b="1" dirty="0">
              <a:solidFill>
                <a:srgbClr val="000000"/>
              </a:solidFill>
            </a:endParaRPr>
          </a:p>
          <a:p>
            <a:pPr algn="just">
              <a:lnSpc>
                <a:spcPct val="95000"/>
              </a:lnSpc>
              <a:spcAft>
                <a:spcPts val="200"/>
              </a:spcAft>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Athena Degressif Mercedes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40%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a:t>
            </a:r>
            <a:r>
              <a:rPr lang="fr-FR" sz="800" dirty="0">
                <a:solidFill>
                  <a:srgbClr val="000000"/>
                </a:solidFill>
                <a:latin typeface="Proxima Nova Rg" panose="02000506030000020004" pitchFamily="2" charset="0"/>
              </a:rPr>
              <a:t>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latin typeface="Proxima Nova Rg" panose="02000506030000020004" pitchFamily="2" charset="0"/>
              </a:rPr>
              <a:t>(1)</a:t>
            </a:r>
            <a:r>
              <a:rPr lang="fr-FR" sz="800" dirty="0">
                <a:solidFill>
                  <a:srgbClr val="000000"/>
                </a:solidFill>
                <a:latin typeface="Proxima Nova Rg" panose="02000506030000020004" pitchFamily="2" charset="0"/>
              </a:rPr>
              <a:t>. </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titre de créance) de l’Émetteur </a:t>
            </a:r>
            <a:r>
              <a:rPr lang="fr-FR" sz="800" dirty="0">
                <a:solidFill>
                  <a:srgbClr val="000000"/>
                </a:solidFill>
                <a:latin typeface="Proxima Nova Rg" panose="02000506030000020004" pitchFamily="2" charset="0"/>
              </a:rPr>
              <a:t>et à un risque de défaut, d’ouverture d’une procédure de résolution et de faillite du Garant.</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2,50% par trimestre </a:t>
            </a:r>
            <a:r>
              <a:rPr lang="fr-FR" sz="800" dirty="0">
                <a:solidFill>
                  <a:srgbClr val="000000"/>
                </a:solidFill>
              </a:rPr>
              <a:t>(soit un Taux de Rendement Annuel net maximum de 9,20%</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Athena Degressif Mercedes 2022 » est très sensible à une faible variation du cours de clôture de l'action autour des seuils de </a:t>
            </a:r>
            <a:r>
              <a:rPr lang="fr-FR" sz="800" dirty="0">
                <a:solidFill>
                  <a:srgbClr val="000000"/>
                </a:solidFill>
                <a:effectLst/>
                <a:ea typeface="Calibri" panose="020F0502020204030204" pitchFamily="34" charset="0"/>
              </a:rPr>
              <a:t>100 de son Cours de Référence et Class.ABAC   </a:t>
            </a:r>
            <a:r>
              <a:rPr lang="fr-FR" sz="800" dirty="0">
                <a:effectLst/>
                <a:ea typeface="Calibri" panose="020F0502020204030204" pitchFamily="34" charset="0"/>
              </a:rPr>
              <a:t>en cours de vie, et des seuils de 82% et 60% de son Cours de Référence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perte en capital et/ou risque de coupons faibles voire nuls lié au sous-jacent : </a:t>
            </a:r>
            <a:r>
              <a:rPr lang="fr-FR" sz="800" dirty="0">
                <a:solidFill>
                  <a:srgbClr val="000000"/>
                </a:solidFill>
                <a:latin typeface="Proxima Nova Rg" panose="02000506030000020004" pitchFamily="2" charset="0"/>
              </a:rPr>
              <a:t>le remboursement du capital et les montants ou le nombre de coupons dépendent de la performance du sous-jacent. Ceux-ci seront déterminés par application d’une formule de calcul (voir, concernant le remboursement du capital, le mécanisme de remboursement) en relation avec le sous-jacent. Dans le cas d’une évolution défavorable de la performance du sous-jacent, accentuée, le cas échéant, par les termes de la formule (voir, concernant le remboursement du capital, le mécanisme de remboursement), les investisseurs pourraient percevoir un montant ou un nombre de coupons faibles voire nuls, subir une baisse substantielle des montants dus lors du remboursement et pourraient perdre tout ou partie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Risques liés à l’éventuelle ouverture d’une procédure de résolution ou de faillite </a:t>
            </a:r>
            <a:r>
              <a:rPr lang="fr-FR" sz="800" dirty="0">
                <a:solidFill>
                  <a:srgbClr val="000000"/>
                </a:solidFill>
                <a:latin typeface="Proxima Nova Rg" panose="02000506030000020004" pitchFamily="2" charset="0"/>
              </a:rPr>
              <a:t>: 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volatilité, risque de liquidité </a:t>
            </a:r>
            <a:r>
              <a:rPr lang="fr-FR" sz="800" dirty="0">
                <a:solidFill>
                  <a:srgbClr val="000000"/>
                </a:solidFill>
                <a:latin typeface="Proxima Nova Rg" panose="02000506030000020004" pitchFamily="2" charset="0"/>
              </a:rPr>
              <a:t>: 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p:txBody>
      </p:sp>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chemeClr val="tx2"/>
                </a:solidFill>
                <a:latin typeface="+mn-lt"/>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chemeClr val="tx2"/>
                </a:solidFill>
                <a:latin typeface="+mn-lt"/>
              </a:rPr>
              <a:t> Les TRA sont calculés à partir </a:t>
            </a:r>
            <a:r>
              <a:rPr lang="fr-FR" sz="700" dirty="0">
                <a:solidFill>
                  <a:srgbClr val="000000"/>
                </a:solidFill>
                <a:latin typeface="Proxima Nova Rg" panose="02000506030000020004" pitchFamily="2" charset="0"/>
              </a:rPr>
              <a:t>de la dernière date de constatation initiale (soit le </a:t>
            </a:r>
            <a:r>
              <a:rPr lang="fr-FR" sz="650" dirty="0">
                <a:solidFill>
                  <a:schemeClr val="tx2"/>
                </a:solidFill>
                <a:latin typeface="+mn-lt"/>
              </a:rPr>
              <a:t>23/09/2022)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rPr>
              <a:t>(1)</a:t>
            </a:r>
            <a:r>
              <a:rPr lang="fr-FR" sz="650" dirty="0">
                <a:solidFill>
                  <a:schemeClr val="tx2"/>
                </a:solidFill>
              </a:rPr>
              <a:t> Veuillez vous référer au tableau récapitulant les principales caractéristiques financières en page 8 pour le détail des dates. </a:t>
            </a:r>
          </a:p>
          <a:p>
            <a:pPr marL="0" lvl="1" algn="just"/>
            <a:r>
              <a:rPr lang="fr-FR" sz="650" baseline="30000" dirty="0">
                <a:solidFill>
                  <a:schemeClr val="tx2"/>
                </a:solidFill>
              </a:rPr>
              <a:t>(2)</a:t>
            </a:r>
            <a:r>
              <a:rPr lang="fr-FR" sz="650" dirty="0">
                <a:solidFill>
                  <a:schemeClr val="tx2"/>
                </a:solidFill>
              </a:rPr>
              <a:t> En prenant comme hypothèse 1,00% de frais de gestion du contrat d’assurance vie ou de capitalisation</a:t>
            </a:r>
            <a:r>
              <a:rPr lang="fr-FR" sz="650" dirty="0">
                <a:solidFill>
                  <a:srgbClr val="000000"/>
                </a:solidFill>
              </a:rPr>
              <a:t> ou de droits de garde en compte-titres</a:t>
            </a:r>
            <a:r>
              <a:rPr lang="fr-FR" sz="650" dirty="0">
                <a:solidFill>
                  <a:schemeClr val="tx2"/>
                </a:solidFill>
              </a:rPr>
              <a:t>. TRA nets hors autres frais, fiscalité et prélèvements sociaux applicables au cadre d’investissement</a:t>
            </a:r>
            <a:r>
              <a:rPr lang="fr-FR" sz="650" dirty="0">
                <a:solidFill>
                  <a:srgbClr val="000000"/>
                </a:solidFill>
              </a:rPr>
              <a:t> sous réserve de l’absence de défaut, d’ouverture d’une procédure de résolution et de faillite de l’Émetteur et du Garant</a:t>
            </a:r>
            <a:r>
              <a:rPr lang="fr-FR" sz="650" dirty="0">
                <a:solidFill>
                  <a:schemeClr val="tx2"/>
                </a:solidFill>
              </a:rPr>
              <a:t>. Les TRA sont calculés à partir </a:t>
            </a:r>
            <a:r>
              <a:rPr lang="fr-FR" sz="650" dirty="0">
                <a:solidFill>
                  <a:srgbClr val="000000"/>
                </a:solidFill>
              </a:rPr>
              <a:t>de la date de constatation initiale (soit le </a:t>
            </a:r>
            <a:r>
              <a:rPr lang="fr-FR" sz="650" dirty="0">
                <a:solidFill>
                  <a:schemeClr val="tx2"/>
                </a:solidFill>
              </a:rPr>
              <a:t>23/09/2022) jusqu’à la date de remboursement anticipé automatique éventuel</a:t>
            </a:r>
            <a:r>
              <a:rPr lang="fr-FR" sz="650" baseline="30000" dirty="0">
                <a:solidFill>
                  <a:schemeClr val="tx2"/>
                </a:solidFill>
              </a:rPr>
              <a:t>(1)</a:t>
            </a:r>
            <a:r>
              <a:rPr lang="fr-FR" sz="650" dirty="0">
                <a:solidFill>
                  <a:schemeClr val="tx2"/>
                </a:solidFill>
              </a:rPr>
              <a:t> ou d’échéance</a:t>
            </a:r>
            <a:r>
              <a:rPr lang="fr-FR" sz="650" baseline="30000" dirty="0">
                <a:solidFill>
                  <a:schemeClr val="tx2"/>
                </a:solidFill>
              </a:rPr>
              <a:t>(1)</a:t>
            </a:r>
            <a:r>
              <a:rPr lang="fr-FR" sz="650" dirty="0">
                <a:solidFill>
                  <a:schemeClr val="tx2"/>
                </a:solidFill>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rgbClr val="000000"/>
                </a:solidFill>
              </a:rPr>
              <a:t>(3) </a:t>
            </a:r>
            <a:r>
              <a:rPr lang="fr-FR" sz="650" dirty="0">
                <a:solidFill>
                  <a:srgbClr val="000000"/>
                </a:solidFill>
              </a:rPr>
              <a:t>Pour un investissement direct dans l’Indice, hors prise en compte des dividendes éventuels détachés par l’Indice.</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a:t>
            </a:r>
            <a:r>
              <a:rPr lang="fr-FR" sz="800" b="1" dirty="0">
                <a:solidFill>
                  <a:srgbClr val="04202E"/>
                </a:solidFill>
                <a:latin typeface="Proxima Nova Rg" panose="02000506030000020004" pitchFamily="2" charset="0"/>
              </a:rPr>
              <a:t>de résultats futurs et ne sauraient constituer en aucune manière une offre commerciale.</a:t>
            </a:r>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clôture à un cours strictement inférieur à 60%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finale(1), l’action clôture à un cours strictement inférieur à 82% mais supérieur ou égal à 60%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 </a:t>
            </a:r>
            <a:r>
              <a:rPr lang="fr-FR" sz="800" b="0" dirty="0">
                <a:latin typeface="+mn-lt"/>
              </a:rPr>
              <a:t>Dès la première date de constatation du mécanisme de remboursement anticipé </a:t>
            </a:r>
            <a:r>
              <a:rPr lang="fr-FR" sz="800" b="0" dirty="0">
                <a:solidFill>
                  <a:srgbClr val="B9A049"/>
                </a:solidFill>
                <a:latin typeface="Proxima Nova Rg" panose="02000506030000020004" pitchFamily="2" charset="0"/>
              </a:rPr>
              <a:t>automatique</a:t>
            </a:r>
            <a:r>
              <a:rPr lang="fr-FR" sz="800" b="0" baseline="30000" dirty="0">
                <a:solidFill>
                  <a:srgbClr val="B9A049"/>
                </a:solidFill>
                <a:latin typeface="Proxima Nova Rg" panose="02000506030000020004" pitchFamily="2" charset="0"/>
              </a:rPr>
              <a:t>(1)</a:t>
            </a:r>
            <a:r>
              <a:rPr lang="fr-FR" sz="800" b="0" dirty="0">
                <a:latin typeface="+mn-lt"/>
              </a:rPr>
              <a:t>, l’action clôture à un cours supérieur ou égal à Class.ABAC</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460068"/>
            <a:ext cx="6739266" cy="216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Athena Degressif Mercedes 2022 » EST TRÈS SENSIBLE À UNE FAIBLE VARIATION DU cours DE L’INDICE de l'action AUTOUR DES SEUILS DE 82% ET DE 60%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des trimestres 4 à 39</a:t>
            </a:r>
            <a:r>
              <a:rPr lang="fr-FR" sz="800" dirty="0"/>
              <a:t>, l’action clôture à un cours strictement inférieur à Class.ABAC.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60% de son Cours de Référence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(2)</a:t>
            </a:r>
            <a:r>
              <a:rPr lang="fr-FR" sz="800" dirty="0"/>
              <a:t>, soit -12,18%</a:t>
            </a:r>
            <a:r>
              <a:rPr lang="fr-FR" sz="800" baseline="30000" dirty="0"/>
              <a:t>(3)</a:t>
            </a:r>
            <a:r>
              <a:rPr lang="fr-FR" sz="800" dirty="0"/>
              <a:t>. </a:t>
            </a:r>
          </a:p>
          <a:p>
            <a:pPr lvl="0" algn="just" defTabSz="1042988" fontAlgn="base">
              <a:spcBef>
                <a:spcPct val="0"/>
              </a:spcBef>
              <a:spcAft>
                <a:spcPts val="600"/>
              </a:spcAft>
            </a:pPr>
            <a:r>
              <a:rPr lang="fr-FR" sz="800" dirty="0"/>
              <a:t>Dans ce scénario, l’investisseur subit une </a:t>
            </a:r>
            <a:r>
              <a:rPr lang="fr-FR" sz="800" b="1" dirty="0"/>
              <a:t>perte en capital</a:t>
            </a:r>
            <a:r>
              <a:rPr lang="fr-FR" sz="800" dirty="0"/>
              <a:t>,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39, l’action clôture à </a:t>
            </a:r>
            <a:r>
              <a:rPr lang="fr-FR" sz="800" dirty="0">
                <a:solidFill>
                  <a:schemeClr val="tx2"/>
                </a:solidFill>
                <a:latin typeface="+mn-lt"/>
              </a:rPr>
              <a:t>un cours strictement inférieur à Class.ABAC</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l’action clôture à un cours strictement inférieur à 82% de son Cours de Référence (75%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6,07%</a:t>
            </a:r>
            <a:r>
              <a:rPr lang="fr-FR" sz="800" baseline="30000" dirty="0">
                <a:solidFill>
                  <a:schemeClr val="tx1"/>
                </a:solidFill>
                <a:latin typeface="+mn-lt"/>
              </a:rPr>
              <a:t>(3)</a:t>
            </a:r>
            <a:r>
              <a:rPr lang="fr-FR" sz="800" dirty="0">
                <a:solidFill>
                  <a:schemeClr val="tx1"/>
                </a:solidFill>
                <a:latin typeface="+mn-lt"/>
              </a:rPr>
              <a:t>, contre un Taux de Rendement Annuel net de -3,79%</a:t>
            </a:r>
            <a:r>
              <a:rPr lang="fr-FR" sz="800" baseline="30000" dirty="0">
                <a:solidFill>
                  <a:schemeClr val="tx1"/>
                </a:solidFill>
                <a:latin typeface="+mn-lt"/>
              </a:rPr>
              <a:t>(3)</a:t>
            </a:r>
            <a:r>
              <a:rPr lang="fr-FR" sz="800" dirty="0">
                <a:solidFill>
                  <a:schemeClr val="tx1"/>
                </a:solidFill>
                <a:latin typeface="+mn-lt"/>
              </a:rPr>
              <a:t>, pour un investissement direct dans l’action</a:t>
            </a:r>
            <a:r>
              <a:rPr lang="fr-FR" sz="800" baseline="30000" dirty="0">
                <a:solidFill>
                  <a:schemeClr val="tx1"/>
                </a:solidFill>
                <a:latin typeface="+mn-lt"/>
              </a:rPr>
              <a:t>(2)</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Athena Degressif Mercedes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Class.ABAC Class.ABAC </a:t>
            </a:r>
            <a:r>
              <a:rPr lang="fr-FR" sz="800" dirty="0">
                <a:solidFill>
                  <a:schemeClr val="tx2"/>
                </a:solidFill>
              </a:rPr>
              <a:t>(120% dans cet exemple). Le produit est automatiquement remboursé par anticipation. Il verse alors l’intégralité du capital initial majorée d’un gain de 2,50% par trimestre écoulé depuis le 23/09/2022, soit un gain de 10,00% dans notre exemple.</a:t>
            </a:r>
          </a:p>
          <a:p>
            <a:pPr algn="just">
              <a:spcAft>
                <a:spcPts val="600"/>
              </a:spcAft>
            </a:pPr>
            <a:r>
              <a:rPr lang="fr-FR" sz="800" dirty="0"/>
              <a:t>Ce qui correspond à un Taux de Rendement Annuel net de 8,46%</a:t>
            </a:r>
            <a:r>
              <a:rPr lang="fr-FR" sz="800" baseline="30000" dirty="0"/>
              <a:t>(3)</a:t>
            </a:r>
            <a:r>
              <a:rPr lang="fr-FR" sz="800" dirty="0"/>
              <a:t>, contre un Taux de Rendement Annuel net de 17,89%</a:t>
            </a:r>
            <a:r>
              <a:rPr lang="fr-FR" sz="800" baseline="30000" dirty="0"/>
              <a:t>(3)</a:t>
            </a:r>
            <a:r>
              <a:rPr lang="fr-FR" sz="800" dirty="0"/>
              <a:t> pour un investissement direct dans </a:t>
            </a:r>
            <a:r>
              <a:rPr lang="it-IT" sz="800" dirty="0"/>
              <a:t>l’action</a:t>
            </a:r>
            <a:r>
              <a:rPr lang="fr-FR" sz="800" baseline="30000" dirty="0"/>
              <a:t>(2)</a:t>
            </a:r>
            <a:r>
              <a:rPr lang="fr-FR" sz="800" dirty="0"/>
              <a:t>, du fait du </a:t>
            </a:r>
            <a:r>
              <a:rPr lang="fr-FR" sz="800" b="1" dirty="0">
                <a:solidFill>
                  <a:schemeClr val="tx2"/>
                </a:solidFill>
              </a:rPr>
              <a:t>mécanisme de plafonnement des gains à 2,50% par trimestre écoulé depuis le 23/09/2022.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http://schemas.microsoft.com/office/2006/metadata/properties"/>
    <ds:schemaRef ds:uri="http://schemas.microsoft.com/office/2006/documentManagement/types"/>
    <ds:schemaRef ds:uri="http://purl.org/dc/dcmitype/"/>
    <ds:schemaRef ds:uri="514a554b-82b0-4359-b247-fc84018a95f0"/>
    <ds:schemaRef ds:uri="http://www.w3.org/XML/1998/namespace"/>
    <ds:schemaRef ds:uri="http://purl.org/dc/elements/1.1/"/>
    <ds:schemaRef ds:uri="http://purl.org/dc/terms/"/>
    <ds:schemaRef ds:uri="ef624bc2-1644-4d69-8362-5c28ca496374"/>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20530</TotalTime>
  <Words>11144</Words>
  <Application>Microsoft Office PowerPoint</Application>
  <PresentationFormat>Personnalisé</PresentationFormat>
  <Paragraphs>396</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932</cp:revision>
  <cp:lastPrinted>2022-05-04T09:56:42Z</cp:lastPrinted>
  <dcterms:created xsi:type="dcterms:W3CDTF">2017-02-21T09:03:05Z</dcterms:created>
  <dcterms:modified xsi:type="dcterms:W3CDTF">2022-07-11T12:45:37Z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