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200" d="100"/>
          <a:sy n="200" d="100"/>
        </p:scale>
        <p:origin x="144" y="-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" Type="http://schemas.openxmlformats.org/officeDocument/2006/relationships/customXml" Target="../customXml/item2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6/11/relationships/changesInfo" Target="changesInfos/changesInfo1.xml"/><Relationship Id="rId23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1" y="6225148"/>
            <a:ext cx="249554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4778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0" y="5131546"/>
            <a:ext cx="4097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1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051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T19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de Référence et son cours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2,50% par trimestre écoulé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100,00%)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2,50% par trimestre écoulé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10,00%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de Référence et son cours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23/09/2032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09/25/2023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23/09/2032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2,50% environ par jour calendaire écoulé depuis le 23/09/2022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100,00%)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2,50% environ par jour calendaire écoulé depuis le 23/09/2022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10,00%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09/25/2023</a:t>
            </a:r>
            <a:r>
              <a:rPr lang="fr-FR" sz="700" dirty="0">
                <a:latin typeface="Proxima Nova Rg" panose="02000506030000020004" pitchFamily="2" charset="0"/>
              </a:rPr>
              <a:t> (inclus) jusqu’au 23/09/2032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09/25/2023 (inclus) jusqu’au 23/09/2032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30%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75%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</a:t>
            </a:r>
            <a:r>
              <a:rPr lang="fr-FR" sz="700" b="1">
                <a:solidFill>
                  <a:srgbClr val="699797"/>
                </a:solidFill>
                <a:latin typeface="Proxima Nova Rg" panose="02000506030000020004" pitchFamily="2" charset="0"/>
              </a:rPr>
              <a:t>365*2,50%</a:t>
            </a:r>
            <a:r>
              <a:rPr lang="fr-FR" sz="700" b="1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110,00%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09/25/2023 (inclus) jusqu’au 23/09/2032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09/25/2023 (inclus) jusqu’au 23/09/2032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09/25/2023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23/09/2032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09/25/2023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23/09/2032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09/25/2023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23/09/2032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de Référence et son cours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2,50% par trimestre écoulé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10,00%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2,50% par trimestre écoulé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100,00%)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82%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82,5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de Référence et son cours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2,50% par trimestre écoulé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10,00%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2,50% par trimestre écoulé depuis le 23/09/2022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100,00%)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82%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82,5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630603" y="4072329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C00000"/>
                </a:solidFill>
                <a:latin typeface="Proxima Nova Rg" panose="02000506030000020004"/>
              </a:rPr>
              <a:t>40%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90.2291%)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636699" y="3509973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2,50%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d’activation du mécanisme de remboursement anticipé automatique à partir du trimestre 4 jusqu’au trimestre 23</a:t>
            </a:r>
            <a:endParaRPr lang="en-US" sz="60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10/09/2023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Un coupon de </a:t>
            </a:r>
            <a:r>
              <a:rPr lang="fr-FR" sz="600" b="1" kern="0">
                <a:latin typeface="Proxima Nova Rg" panose="02000506030000020004" pitchFamily="2" charset="0"/>
              </a:rPr>
              <a:t>X%</a:t>
            </a:r>
            <a:r>
              <a:rPr lang="fr-FR" sz="600" kern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</a:t>
            </a: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DR1-1&gt;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1 à 8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45,00%)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Trimestres 9 à 19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 20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3511</Words>
  <Application>Microsoft Office PowerPoint</Application>
  <PresentationFormat>Grand écran</PresentationFormat>
  <Paragraphs>798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37</cp:revision>
  <dcterms:created xsi:type="dcterms:W3CDTF">2021-04-29T09:48:33Z</dcterms:created>
  <dcterms:modified xsi:type="dcterms:W3CDTF">2022-07-01T15:02:23Z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