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29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 juin 2022 au 23 septembre 2022 (inclus). </a:t>
            </a:r>
            <a:r>
              <a:rPr lang="fr-FR" sz="800" cap="none" dirty="0"/>
              <a:t>Une fois le montant de l’enveloppe initiale atteint (30 000 000 EUR), la commercialisation de « Daily LOKT Premium Septembre 2022 » peut cesser à tout moment sans préavis avant le 23 septembre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FR001400AV80</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Daily LOKT Premium Septembre 2022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DAILY LOKT PREMIUM SEPTEMBRE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8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01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éventuel(1) ou d’échéance(1)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dirty="0">
                <a:solidFill>
                  <a:schemeClr val="tx2"/>
                </a:solidFill>
                <a:latin typeface="+mn-lt"/>
              </a:rPr>
              <a:t>(3) L'indice est construit en réinvestissant les dividendes bruts détachés par les actions qui le composent et en rentranchant un prélèvement forfaitaire annuel et constant de 50 points d'indice </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l'indice clôture à un niveau strictement inférieur à 0.55% environ% environ%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quotidienne du mécanisme de remboursement anticipé automatique</a:t>
            </a:r>
            <a:r>
              <a:rPr lang="fr-FR" sz="800" b="0" baseline="30000" dirty="0">
                <a:latin typeface="+mn-lt"/>
              </a:rPr>
              <a:t>(1)</a:t>
            </a:r>
            <a:r>
              <a:rPr lang="fr-FR" sz="800" b="0" dirty="0">
                <a:latin typeface="+mn-lt"/>
              </a:rPr>
              <a:t>, l'indice clôture à un niveau supérieur ou égal à 95%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LOKT Premium Septembre 2022 » EST TRÈS SENSIBLE À UNE FAIBLE VARIATION DU niveau DE l'indice AUTOUR DES SEUILS DE 50% ET DE 0.55% environ% environ% DE SON Niveau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jour 1, à la date de constatation correspondante, l'indice clôture à un niveau strictement supérieur à 0.55% environ% environ de son Niveau de Référence. Le produit verse donc un coupon de 0,02274% au titre du jour.</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jour 2 à 3652, aux dates de constatation correspondantes</a:t>
            </a:r>
            <a:r>
              <a:rPr lang="fr-FR" sz="800" baseline="30000" dirty="0"/>
              <a:t>(1)</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de Référence (40% dans cet exemple). L’investisseur récupère alors le capital initialement investi diminué de l’intégralité de la baisse enregistrée par l'indice,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-9,63%</a:t>
            </a:r>
            <a:r>
              <a:rPr lang="fr-FR" sz="800" baseline="30000" dirty="0"/>
              <a:t>(2)</a:t>
            </a:r>
            <a:r>
              <a:rPr lang="fr-FR" sz="800" dirty="0"/>
              <a:t>, contre un taux de rendement annuel net négatif de </a:t>
            </a:r>
            <a:r>
              <a:rPr lang="fr-FR" sz="800" dirty="0">
                <a:solidFill>
                  <a:srgbClr val="000000"/>
                </a:solidFill>
              </a:rPr>
              <a:t>-9,63%</a:t>
            </a:r>
            <a:r>
              <a:rPr lang="fr-FR" sz="800" baseline="30000" dirty="0"/>
              <a:t>(2)</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jour 2, à la date de constatation correspondante</a:t>
            </a:r>
            <a:r>
              <a:rPr lang="fr-FR" sz="800" baseline="30000" dirty="0">
                <a:latin typeface="+mn-lt"/>
              </a:rPr>
              <a:t>(1)</a:t>
            </a:r>
            <a:r>
              <a:rPr lang="fr-FR" sz="800" dirty="0">
                <a:latin typeface="+mn-lt"/>
              </a:rPr>
              <a:t>, l'indice clôture à un niveau strictement inférieur à 95% de son Niveau de Référence mais supérieur au seuil de versement du coupon. Le mécanisme de remboursement anticipé automatique n’est donc pas activé mais le produit verse un coupon de 0,02274% au titre du jour.</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inférieur à 0.55% environ% environ% de son Niveau de Référence (80% dans cet exemple) mais strictement supérieur à 50% de son Niveau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-3,17%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Daily LOKT Premium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jour 1 au jour 366, aux dates de constatation correspondantes</a:t>
            </a:r>
            <a:r>
              <a:rPr lang="fr-FR" sz="800" baseline="30000" dirty="0">
                <a:solidFill>
                  <a:schemeClr val="tx2"/>
                </a:solidFill>
              </a:rPr>
              <a:t>(1)</a:t>
            </a:r>
            <a:r>
              <a:rPr lang="fr-FR" sz="800" dirty="0">
                <a:solidFill>
                  <a:schemeClr val="tx2"/>
                </a:solidFill>
              </a:rPr>
              <a:t>, l'indice clôture à un niveau supérieur au seuil de versement du coupon. Le produit verse alors un coupon de 0,02274% au titre de chaque jour.</a:t>
            </a:r>
          </a:p>
          <a:p>
            <a:pPr algn="just">
              <a:spcAft>
                <a:spcPts val="600"/>
              </a:spcAft>
            </a:pPr>
            <a:r>
              <a:rPr lang="fr-FR" sz="800" dirty="0">
                <a:solidFill>
                  <a:schemeClr val="tx2"/>
                </a:solidFill>
              </a:rPr>
              <a:t>Dès la fin du jour 367, à la date de constatation correspondante</a:t>
            </a:r>
            <a:r>
              <a:rPr lang="fr-FR" sz="800" baseline="30000" dirty="0">
                <a:solidFill>
                  <a:schemeClr val="tx2"/>
                </a:solidFill>
              </a:rPr>
              <a:t>(1)</a:t>
            </a:r>
            <a:r>
              <a:rPr lang="fr-FR" sz="800" dirty="0">
                <a:solidFill>
                  <a:schemeClr val="tx2"/>
                </a:solidFill>
              </a:rPr>
              <a:t>, l'indice clôture à un niveau supérieur à 95% de son Niveau de Référence (120% dans cet exemple). Le produit est alors automatiquement remboursé par anticipation. L’investisseur récupère l’intégralité du capital initial majoré du coupon de 0,02274%.</a:t>
            </a:r>
          </a:p>
          <a:p>
            <a:pPr algn="just">
              <a:spcAft>
                <a:spcPts val="600"/>
              </a:spcAft>
            </a:pPr>
            <a:r>
              <a:rPr lang="fr-FR" sz="800" dirty="0">
                <a:solidFill>
                  <a:srgbClr val="04202E"/>
                </a:solidFill>
              </a:rPr>
              <a:t>Ce qui correspond à un taux de rendement annuel net de 7,22%</a:t>
            </a:r>
            <a:r>
              <a:rPr lang="fr-FR" sz="800" baseline="30000" dirty="0">
                <a:solidFill>
                  <a:srgbClr val="04202E"/>
                </a:solidFill>
              </a:rPr>
              <a:t>(2)</a:t>
            </a:r>
            <a:r>
              <a:rPr lang="fr-FR" sz="800" dirty="0">
                <a:solidFill>
                  <a:srgbClr val="04202E"/>
                </a:solidFill>
              </a:rPr>
              <a:t>, contre un taux de rendement annuel net de </a:t>
            </a:r>
            <a:r>
              <a:rPr lang="fr-FR" sz="800" dirty="0"/>
              <a:t>17,89%</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0,02274% environ par jour.</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BLOOMBERG LUXURY 2021 DECREMENT 50 POINT INDEX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30/06/2022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BLOOMBERG LUXURY 2021 DECREMENT 50 POINT INDEX</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23,26%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52,35%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a:t>
            </a:r>
            <a:r>
              <a:rPr lang="fr-FR" sz="1200" cap="none" dirty="0">
                <a:solidFill>
                  <a:srgbClr val="B9A049"/>
                </a:solidFill>
                <a:latin typeface="Futura PT" panose="020B0902020204020203" pitchFamily="34" charset="0"/>
              </a:rPr>
              <a:t>BLOOMBERG LUXURY 2021 DECREMENT 50 POINT INDEX</a:t>
            </a:r>
            <a:r>
              <a:rPr lang="fr-FR" sz="1200" cap="none" dirty="0">
                <a:latin typeface="Futura PT" panose="020B0902020204020203" pitchFamily="34" charset="0"/>
              </a:rPr>
              <a:t> ENTRE LE </a:t>
            </a:r>
            <a:r>
              <a:rPr lang="en-US" sz="1200" b="0" dirty="0">
                <a:solidFill>
                  <a:srgbClr val="B9A049"/>
                </a:solidFill>
                <a:effectLst/>
                <a:latin typeface="+mj-lt"/>
              </a:rPr>
              <a:t>30/06/2010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30/06/2022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3" name="ZoneTexte 12">
            <a:extLst>
              <a:ext uri="{FF2B5EF4-FFF2-40B4-BE49-F238E27FC236}">
                <a16:creationId xmlns:a16="http://schemas.microsoft.com/office/drawing/2014/main" id="{76FF75D0-FF80-CA40-8CCA-E6EF96388D45}"/>
              </a:ext>
            </a:extLst>
          </p:cNvPr>
          <p:cNvSpPr txBox="1"/>
          <p:nvPr/>
        </p:nvSpPr>
        <p:spPr>
          <a:xfrm>
            <a:off x="359839" y="3546565"/>
            <a:ext cx="4056380"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01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sponsorBloomberg ; www.bloomberg.com).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17/06/2022 au 23/09/2022 (inclus). Une fois le montant de l’enveloppe initiale atteint (30 000 000 EUR), la commercialisation de « Daily LOKT Premium Septembre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hebdomadaire  des niveaux de clôture de l'indice Bloomberg Luxury 2021 Decrement 50 point Index du 03/06/2022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de bourse entre le 25 septembre 2023 (inclus) et le 23 septembre 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10e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Niveau de Référence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FR001400AV80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01 juillet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65830943"/>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sponsorBloomberg ; www.bloomberg.com).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17/06/2022 au 23/09/2022 (inclus). Une fois le montant de l’enveloppe initiale atteint (30 000 000 EUR), la commercialisation de « Daily LOKT Premium Septembre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hebdomadaire  des niveaux de clôture de l'indice Bloomberg Luxury 2021 Decrement 50 point Index du 03/06/2022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26/09/2022, 26/09/2022, 26/09/2022, 27/09/2022, 28/09/2022, 29/09/2022, 30/09/2022, 03/10/2022, 03/10/2022, 03/10/2022, 04/10/2022, 05/10/2022, 06/10/2022, 07/10/2022, 10/10/2022, 10/10/2022, 10/10/2022, 11/10/2022, 12/10/2022, 13/10/2022, 14/10/2022, 17/10/2022, 17/10/2022, 17/10/2022, 18/10/2022, 19/10/2022, 20/10/2022, 21/10/2022, 24/10/2022, 24/10/2022, 24/10/2022, 25/10/2022, 26/10/2022, 27/10/2022, 28/10/2022, 31/10/2022, 31/10/2022, 31/10/2022, 01/11/2022, 02/11/2022, 03/11/2022, 04/11/2022, 07/11/2022, 07/11/2022, 07/11/2022, 08/11/2022, 09/11/2022, 10/11/2022, 11/11/2022, 14/11/2022, 14/11/2022, 14/11/2022, 15/11/2022, 16/11/2022, 17/11/2022, 18/11/2022, 21/11/2022, 21/11/2022, 21/11/2022, 22/11/2022, 23/11/2022, 24/11/2022, 25/11/2022, 28/11/2022, 28/11/2022, 28/11/2022, 29/11/2022, 30/11/2022, 01/12/2022, 02/12/2022, 05/12/2022, 05/12/2022, 05/12/2022, 06/12/2022, 07/12/2022, 08/12/2022, 09/12/2022, 12/12/2022, 12/12/2022, 12/12/2022, 13/12/2022, 14/12/2022, 15/12/2022, 16/12/2022, 19/12/2022, 19/12/2022, 19/12/2022, 20/12/2022, 21/12/2022, 22/12/2022, 23/12/2022, 27/12/2022, 27/12/2022, 27/12/2022, 27/12/2022, 28/12/2022, 29/12/2022, 30/12/2022, 02/01/2023, 02/01/2023, 02/01/2023, 03/01/2023, 04/01/2023, 05/01/2023, 06/01/2023, 09/01/2023, 09/01/2023, 09/01/2023, 10/01/2023, 11/01/2023, 12/01/2023, 13/01/2023, 16/01/2023, 16/01/2023, 16/01/2023, 17/01/2023, 18/01/2023, 19/01/2023, 20/01/2023, 23/01/2023, 23/01/2023, 23/01/2023, 24/01/2023, 25/01/2023, 26/01/2023, 27/01/2023, 30/01/2023, 30/01/2023, 30/01/2023, 31/01/2023, 01/02/2023, 02/02/2023, 03/02/2023, 06/02/2023, 06/02/2023, 06/02/2023, 07/02/2023, 08/02/2023, 09/02/2023, 10/02/2023, 13/02/2023, 13/02/2023, 13/02/2023, 14/02/2023, 15/02/2023, 16/02/2023, 17/02/2023, 20/02/2023, 20/02/2023, 20/02/2023, 21/02/2023, 22/02/2023, 23/02/2023, 24/02/2023, 27/02/2023, 27/02/2023, 27/02/2023, 28/02/2023, 01/03/2023, 02/03/2023, 03/03/2023, 06/03/2023, 06/03/2023, 06/03/2023, 07/03/2023, 08/03/2023, 09/03/2023, 10/03/2023, 13/03/2023, 13/03/2023, 13/03/2023, 14/03/2023, 15/03/2023, 16/03/2023, 17/03/2023, 20/03/2023, 20/03/2023, 20/03/2023, 21/03/2023, 22/03/2023, 23/03/2023, 24/03/2023, 27/03/2023, 27/03/2023, 27/03/2023, 28/03/2023, 29/03/2023, 30/03/2023, 31/03/2023, 03/04/2023, 03/04/2023, 03/04/2023, 04/04/2023, 05/04/2023, 06/04/2023, 11/04/2023, 11/04/2023, 11/04/2023, 11/04/2023, 11/04/2023, 12/04/2023, 13/04/2023, 14/04/2023, 17/04/2023, 17/04/2023, 17/04/2023, 18/04/2023, 19/04/2023, 20/04/2023, 21/04/2023, 24/04/2023, 24/04/2023, 24/04/2023, 25/04/2023, 26/04/2023, 27/04/2023, 28/04/2023, 02/05/2023, 02/05/2023, 02/05/2023, 02/05/2023, 03/05/2023, 04/05/2023, 05/05/2023, 08/05/2023, 08/05/2023, 08/05/2023, 09/05/2023, 10/05/2023, 11/05/2023, 12/05/2023, 15/05/2023, 15/05/2023, 15/05/2023, 16/05/2023, 17/05/2023, 18/05/2023, 19/05/2023, 22/05/2023, 22/05/2023, 22/05/2023, 23/05/2023, 24/05/2023, 25/05/2023, 26/05/2023, 29/05/2023, 29/05/2023, 29/05/2023, 30/05/2023, 31/05/2023, 01/06/2023, 02/06/2023, 05/06/2023, 05/06/2023, 05/06/2023, 06/06/2023, 07/06/2023, 08/06/2023, 09/06/2023, 12/06/2023, 12/06/2023, 12/06/2023, 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27/12/2023, 27/12/2023, 28/12/2023, 29/12/2023, 02/01/2024, 02/01/2024, 02/01/2024, 02/01/2024, 03/01/2024, 04/01/2024, 05/01/2024, 08/01/2024, 08/01/2024, 08/01/2024, 09/01/2024, 10/01/2024, 11/01/2024, 12/01/2024, 15/01/2024, 15/01/2024, 15/01/2024,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02/04/2024, 02/04/2024, 02/04/2024, 02/04/2024, 03/04/2024, 04/04/2024, 05/04/2024, 08/04/2024, 08/04/2024, 08/04/2024, 09/04/2024, 10/04/2024, 11/04/2024, 12/04/2024, 15/04/2024, 15/04/2024, 15/04/2024, 16/04/2024, 17/04/2024, 18/04/2024, 19/04/2024, 22/04/2024, 22/04/2024, 22/04/2024, 23/04/2024, 24/04/2024, 25/04/2024, 26/04/2024, 29/04/2024, 29/04/2024, 29/04/2024, 30/04/2024, 02/05/2024, 02/05/2024, 03/05/2024, 06/05/2024, 06/05/2024, 06/05/2024, 07/05/2024, 08/05/2024, 09/05/2024, 10/05/2024, 13/05/2024, 13/05/2024, 13/05/2024, 14/05/2024, 15/05/2024,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27/12/2024, 27/12/2024, 30/12/2024, 30/12/2024, 30/12/2024, 31/12/2024, 02/01/2025, 02/01/2025, 03/01/2025, 06/01/2025, 06/01/2025, 06/01/2025, 07/01/2025, 08/01/2025, 09/01/2025, 10/01/2025, 13/01/2025, 13/01/2025, 13/01/2025, 14/01/2025, 15/01/2025,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22/04/2025, 22/04/2025, 22/04/2025, 22/04/2025, 23/04/2025, 24/04/2025, 25/04/2025, 28/04/2025, 28/04/2025, 28/04/2025, 29/04/2025, 30/04/2025, 02/05/2025, 02/05/2025, 05/05/2025, 05/05/2025, 05/05/2025, 06/05/2025, 07/05/2025, 08/05/2025, 09/05/2025, 12/05/2025, 12/05/2025, 12/05/2025, 13/05/2025, 14/05/2025, 15/05/2025,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29/12/2025, 29/12/2025, 29/12/2025, 29/12/2025, 30/12/2025, 31/12/2025, 02/01/2026, 02/01/2026, 05/01/2026, 05/01/2026, 05/01/2026, 06/01/2026, 07/01/2026, 08/01/2026, 09/01/2026, 12/01/2026, 12/01/2026, 12/01/2026, 13/01/2026, 14/01/2026, 15/01/2026,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07/04/2026, 07/04/2026, 07/04/2026, 07/04/2026, 08/04/2026, 09/04/2026, 10/04/2026, 13/04/2026, 13/04/2026, 13/04/2026, 14/04/2026, 15/04/2026, 16/04/2026, 17/04/2026, 20/04/2026, 20/04/2026, 20/04/2026, 21/04/2026, 22/04/2026, 23/04/2026, 24/04/2026, 27/04/2026, 27/04/2026, 27/04/2026, 28/04/2026, 29/04/2026, 30/04/2026, 04/05/2026, 04/05/2026, 04/05/2026, 04/05/2026, 05/05/2026, 06/05/2026, 07/05/2026, 08/05/2026, 11/05/2026, 11/05/2026, 11/05/2026, 12/05/2026, 13/05/2026, 14/05/2026, 15/05/2026,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28/12/2026, 28/12/2026, 28/12/2026, 29/12/2026, 30/12/2026, 31/12/2026, 04/01/2027, 04/01/2027, 04/01/2027, 04/01/2027, 05/01/2027, 06/01/2027, 07/01/2027, 08/01/2027, 11/01/2027, 11/01/2027, 11/01/2027, 12/01/2027, 13/01/2027, 14/01/2027, 15/01/2027,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30/03/2027, 30/03/2027, 30/03/2027, 30/03/2027, 31/03/2027, 01/04/2027, 02/04/2027, 05/04/2027, 05/04/2027, 05/04/2027, 06/04/2027, 07/04/2027, 08/04/2027, 09/04/2027, 12/04/2027, 12/04/2027, 12/04/2027,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18/04/2028, 18/04/2028, 18/04/2028, 18/04/2028, 19/04/2028, 20/04/2028, 21/04/2028, 24/04/2028, 24/04/2028, 24/04/2028, 25/04/2028, 26/04/2028, 27/04/2028, 28/04/2028, 02/05/2028, 02/05/2028, 02/05/2028, 02/05/2028, 03/05/2028, 04/05/2028, 05/05/2028, 08/05/2028, 08/05/2028, 08/05/2028, 09/05/2028, 10/05/2028, 11/05/2028, 12/05/2028, 15/05/2028, 15/05/2028, 15/05/2028,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27/12/2028, 27/12/2028, 28/12/2028, 29/12/2028, 02/01/2029, 02/01/2029, 02/01/2029, 02/01/2029, 03/01/2029, 04/01/2029, 05/01/2029, 08/01/2029, 08/01/2029, 08/01/2029, 09/01/2029, 10/01/2029, 11/01/2029, 12/01/2029, 15/01/2029, 15/01/2029, 15/01/2029,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03/04/2029, 03/04/2029, 03/04/2029, 03/04/2029, 04/04/2029, 05/04/2029, 06/04/2029, 09/04/2029, 09/04/2029, 09/04/2029, 10/04/2029, 11/04/2029, 12/04/2029, 13/04/2029, 16/04/2029, 16/04/2029, 16/04/2029, 17/04/2029, 18/04/2029, 19/04/2029, 20/04/2029, 23/04/2029, 23/04/2029, 23/04/2029, 24/04/2029, 25/04/2029, 26/04/2029, 27/04/2029, 30/04/2029, 30/04/2029, 30/04/2029, 02/05/2029, 02/05/2029, 03/05/2029, 04/05/2029, 07/05/2029, 07/05/2029, 07/05/2029, 08/05/2029, 09/05/2029, 10/05/2029, 11/05/2029, 14/05/2029, 14/05/2029, 14/05/2029, 15/05/2029,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27/12/2029, 27/12/2029, 28/12/2029, 31/12/2029, 31/12/2029, 31/12/2029, 02/01/2030, 02/01/2030, 03/01/2030, 04/01/2030, 07/01/2030, 07/01/2030, 07/01/2030, 08/01/2030, 09/01/2030, 10/01/2030, 11/01/2030, 14/01/2030, 14/01/2030, 14/01/2030, 15/01/2030,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23/04/2030, 23/04/2030, 23/04/2030, 23/04/2030, 24/04/2030, 25/04/2030, 26/04/2030, 29/04/2030, 29/04/2030, 29/04/2030, 30/04/2030, 02/05/2030, 02/05/2030, 03/05/2030, 06/05/2030, 06/05/2030, 06/05/2030, 07/05/2030, 08/05/2030, 09/05/2030, 10/05/2030, 13/05/2030, 13/05/2030, 13/05/2030, 14/05/2030, 15/05/2030,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27/12/2030, 27/12/2030, 30/12/2030, 30/12/2030, 30/12/2030, 31/12/2030, 02/01/2031, 02/01/2031, 03/01/2031, 06/01/2031, 06/01/2031, 06/01/2031, 07/01/2031, 08/01/2031, 09/01/2031, 10/01/2031, 13/01/2031, 13/01/2031, 13/01/2031, 14/01/2031, 15/01/2031,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15/04/2031, 15/04/2031, 15/04/2031, 15/04/2031, 16/04/2031, 17/04/2031, 18/04/2031, 21/04/2031, 21/04/2031, 21/04/2031, 22/04/2031, 23/04/2031, 24/04/2031, 25/04/2031, 28/04/2031, 28/04/2031, 28/04/2031, 29/04/2031, 30/04/2031, 02/05/2031, 02/05/2031, 05/05/2031, 05/05/2031, 05/05/2031, 06/05/2031, 07/05/2031, 08/05/2031, 09/05/2031, 12/05/2031, 12/05/2031, 12/05/2031, 13/05/2031, 14/05/2031, 15/05/2031,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29/12/2031, 29/12/2031, 29/12/2031, 29/12/2031, 30/12/2031, 31/12/2031, 02/01/2032, 02/01/2032, 05/01/2032, 05/01/2032, 05/01/2032, 06/01/2032, 07/01/2032, 08/01/2032, 09/01/2032, 12/01/2032, 12/01/2032, 12/01/2032, 13/01/2032, 14/01/2032, 15/01/2032,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30/03/2032, 30/03/2032, 30/03/2032, 30/03/2032, 31/03/2032, 01/04/2032, 02/04/2032, 05/04/2032, 05/04/2032, 05/04/2032, 06/04/2032, 07/04/2032, 08/04/2032, 09/04/2032, 12/04/2032, 12/04/2032, 12/04/2032,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10/10/2022, 10/10/2022, 10/10/2022, 11/10/2022, 12/10/2022, 13/10/2022, 14/10/2022, 17/10/2022, 17/10/2022, 17/10/2022, 18/10/2022, 19/10/2022, 20/10/2022, 21/10/2022, 24/10/2022, 24/10/2022, 24/10/2022, 25/10/2022, 26/10/2022, 27/10/2022, 28/10/2022, 31/10/2022, 31/10/2022, 31/10/2022, 01/11/2022, 02/11/2022, 03/11/2022, 04/11/2022, 07/11/2022, 07/11/2022, 07/11/2022, 08/11/2022, 09/11/2022, 10/11/2022, 11/11/2022, 14/11/2022, 14/11/2022, 14/11/2022, 15/11/2022, 16/11/2022, 17/11/2022, 18/11/2022, 21/11/2022, 21/11/2022, 21/11/2022, 22/11/2022, 23/11/2022, 24/11/2022, 25/11/2022, 28/11/2022, 28/11/2022, 28/11/2022, 29/11/2022, 30/11/2022, 01/12/2022, 02/12/2022, 05/12/2022, 05/12/2022, 05/12/2022, 06/12/2022, 07/12/2022, 08/12/2022, 09/12/2022, 12/12/2022, 12/12/2022, 12/12/2022, 13/12/2022, 14/12/2022, 15/12/2022, 16/12/2022, 19/12/2022, 19/12/2022, 19/12/2022, 20/12/2022, 21/12/2022, 22/12/2022, 23/12/2022, 27/12/2022, 27/12/2022, 27/12/2022, 28/12/2022, 29/12/2022, 30/12/2022, 02/01/2023, 03/01/2023, 03/01/2023, 03/01/2023, 04/01/2023, 05/01/2023, 06/01/2023, 09/01/2023, 10/01/2023, 10/01/2023, 10/01/2023, 10/01/2023, 11/01/2023, 12/01/2023, 13/01/2023, 16/01/2023, 16/01/2023, 16/01/2023, 17/01/2023, 18/01/2023, 19/01/2023, 20/01/2023, 23/01/2023, 23/01/2023, 23/01/2023, 24/01/2023, 25/01/2023, 26/01/2023, 27/01/2023, 30/01/2023, 30/01/2023, 30/01/2023, 31/01/2023, 01/02/2023, 02/02/2023, 03/02/2023, 06/02/2023, 06/02/2023, 06/02/2023, 07/02/2023, 08/02/2023, 09/02/2023, 10/02/2023, 13/02/2023, 13/02/2023, 13/02/2023, 14/02/2023, 15/02/2023, 16/02/2023, 17/02/2023, 20/02/2023, 20/02/2023, 20/02/2023, 21/02/2023, 22/02/2023, 23/02/2023, 24/02/2023, 27/02/2023, 27/02/2023, 27/02/2023, 28/02/2023, 01/03/2023, 02/03/2023, 03/03/2023, 06/03/2023, 06/03/2023, 06/03/2023, 07/03/2023, 08/03/2023, 09/03/2023, 10/03/2023, 13/03/2023, 13/03/2023, 13/03/2023, 14/03/2023, 15/03/2023, 16/03/2023, 17/03/2023, 20/03/2023, 20/03/2023, 20/03/2023, 21/03/2023, 22/03/2023, 23/03/2023, 24/03/2023, 27/03/2023, 27/03/2023, 27/03/2023, 28/03/2023, 29/03/2023, 30/03/2023, 31/03/2023, 03/04/2023, 03/04/2023, 03/04/2023, 04/04/2023, 05/04/2023, 06/04/2023, 11/04/2023, 12/04/2023, 12/04/2023, 12/04/2023, 13/04/2023, 14/04/2023, 17/04/2023, 18/04/2023, 19/04/2023, 19/04/2023, 19/04/2023, 20/04/2023, 21/04/2023, 24/04/2023, 25/04/2023, 25/04/2023, 25/04/2023, 25/04/2023, 25/04/2023, 26/04/2023, 27/04/2023, 28/04/2023, 02/05/2023, 02/05/2023, 02/05/2023, 03/05/2023, 04/05/2023, 05/05/2023, 08/05/2023, 09/05/2023, 09/05/2023, 09/05/2023, 10/05/2023, 11/05/2023, 12/05/2023, 15/05/2023, 16/05/2023, 16/05/2023, 16/05/2023, 16/05/2023, 17/05/2023, 18/05/2023, 19/05/2023, 22/05/2023, 22/05/2023, 22/05/2023, 23/05/2023, 24/05/2023, 25/05/2023, 26/05/2023, 29/05/2023, 29/05/2023, 29/05/2023, 30/05/2023, 31/05/2023, 01/06/2023, 02/06/2023, 05/06/2023, 05/06/2023, 05/06/2023, 06/06/2023, 07/06/2023, 08/06/2023, 09/06/2023, 12/06/2023, 12/06/2023, 12/06/2023, 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07/01/2031, 08/01/2031, 09/01/2031, 09/01/2031, 09/01/2031, 10/01/2031, 13/01/2031, 13/01/2031, 13/01/2031, 14/01/2031, 14/01/2031, 14/01/2031, 15/01/2031, 16/01/2031,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23/04/2031, 23/04/2031, 23/04/2031, 24/04/2031, 25/04/2031, 28/04/2031, 29/04/2031, 29/04/2031, 29/04/2031, 29/04/2031, 29/04/2031, 30/04/2031, 02/05/2031, 05/05/2031, 06/05/2031, 06/05/2031, 06/05/2031, 07/05/2031, 08/05/2031, 09/05/2031, 12/05/2031, 13/05/2031, 13/05/2031, 13/05/2031, 14/05/2031, 15/05/2031, 16/05/2031,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07/01/2032, 08/01/2032, 08/01/2032, 08/01/2032, 09/01/2032, 12/01/2032, 13/01/2032, 13/01/2032, 13/01/2032, 13/01/2032, 13/01/2032, 14/01/2032, 15/01/2032, 16/01/2032,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31/03/2032, 31/03/2032, 31/03/2032, 01/04/2032, 02/04/2032, 05/04/2032, 06/04/2032, 07/04/2032, 07/04/2032, 07/04/2032, 08/04/2032, 09/04/2032, 12/04/2032, 13/04/2032, 13/04/2032, 13/04/2032, 13/04/2032,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 24/09/2032, 27/09/2032, 27/09/2032, 27/09/2032, 28/09/2032, 29/09/2032, 30/09/2032, 01/10/2032, 04/10/2032, 04/10/2032, 04/10/2032, 05/10/2032, 06/10/2032, 07/10/2032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07/01/2031, 08/01/2031, 09/01/2031, 09/01/2031, 09/01/2031, 10/01/2031, 13/01/2031, 13/01/2031, 13/01/2031, 14/01/2031, 14/01/2031, 14/01/2031, 15/01/2031, 16/01/2031,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23/04/2031, 23/04/2031, 23/04/2031, 24/04/2031, 25/04/2031, 28/04/2031, 29/04/2031, 29/04/2031, 29/04/2031, 29/04/2031, 29/04/2031, 30/04/2031, 02/05/2031, 05/05/2031, 06/05/2031, 06/05/2031, 06/05/2031, 07/05/2031, 08/05/2031, 09/05/2031, 12/05/2031, 13/05/2031, 13/05/2031, 13/05/2031, 14/05/2031, 15/05/2031, 16/05/2031,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07/01/2032, 08/01/2032, 08/01/2032, 08/01/2032, 09/01/2032, 12/01/2032, 13/01/2032, 13/01/2032, 13/01/2032, 13/01/2032, 13/01/2032, 14/01/2032, 15/01/2032, 16/01/2032,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31/03/2032, 31/03/2032, 31/03/2032, 01/04/2032, 02/04/2032, 05/04/2032, 06/04/2032, 07/04/2032, 07/04/2032, 07/04/2032, 08/04/2032, 09/04/2032, 12/04/2032, 13/04/2032, 13/04/2032, 13/04/2032, 13/04/2032,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 24/09/2032, 27/09/2032, 27/09/2032, 27/09/2032, 28/09/2032, 29/09/2032, 30/09/2032, 01/10/2032, 04/10/2032, 04/10/2032, 04/10/2032, 05/10/2032, 06/10/2032, 07/10/2032, 08/10/2032, 11/10/2032, 11/10/2032, 11/10/2032, 12/10/2032, 13/10/2032, 14/10/2032, 15/10/2032, 18/10/2032, 18/10/2032, 18/10/2032, 19/10/2032, 20/10/2032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Niveau de Référence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FR001400AV80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com/FR001400AV80-FR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 septembre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LOKT Premium Septembre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LOKT Premium Septembre 2022 », vous êtes exposés pour une durée </a:t>
            </a:r>
            <a:r>
              <a:rPr lang="fr-FR" sz="800" b="1" dirty="0">
                <a:solidFill>
                  <a:schemeClr val="tx1"/>
                </a:solidFill>
                <a:latin typeface="Proxima Nova Rg"/>
              </a:rPr>
              <a:t> de 1 à 10 ans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Bloomberg Luxury 2021 Decrement 50 point Index, la performance positive ou négative de ce placement dépendant de l'évolution de l'indice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Bloomberg ; www.bloomberg.com).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chaque jour de bourse, du 25/09/2023 (inclus) jusqu'à la date de constatation finale (exclue)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0,02274% environ par jour calendaire depuis le 23/09/2022 (exclu) soit (8,30%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 l'indice (taux de rendement annuel net maximum de </a:t>
            </a:r>
            <a:r>
              <a:rPr lang="fr-FR" sz="800" dirty="0">
                <a:solidFill>
                  <a:schemeClr val="tx1"/>
                </a:solidFill>
                <a:latin typeface="Proxima Nova Rg"/>
              </a:rPr>
              <a:t>6,90%</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Daily LOKT Premium Septembre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LOKT Premium Septembre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LOKT Premium Septembre 2022 » ne peut constituer l’intégralité d’un portefeuille d’investissement. L’investisseur est exposé pour une durée  de 1 à 10 ans à </a:t>
            </a:r>
            <a:r>
              <a:rPr lang="fr-FR" b="1" i="1" dirty="0">
                <a:solidFill>
                  <a:schemeClr val="tx1"/>
                </a:solidFill>
                <a:latin typeface="Proxima Nova Rg"/>
              </a:rPr>
              <a:t>l'indice.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LOKT Premium Septembre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LOKT Premium Septembre 2022 », vous êtes exposé pour une durée  de 1 à 10 ans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Bloomberg Luxury 2021 Decrement 50 point Index, la performance positive ou négative de ce placement dépendant de l'évolution de l'indice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Bloomberg ; www.bloomberg.com).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jour 367 jusqu'à la fin du jour 3652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0,02274% environ par jour soit (8,30%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0.55% environ% environ de son Niveau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7,52%</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Daily LOKT Premium Septembre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LOKT Premium Septembre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LOKT Premium Septembre 2022 » ne peut constituer l’intégralité d’un portefeuille d’investissement. L’investisseur est exposé pour une durée de 367 à 3653 jour à &lt;</a:t>
            </a:r>
            <a:r>
              <a:rPr lang="fr-FR" b="1" i="1" dirty="0">
                <a:solidFill>
                  <a:schemeClr val="tx1"/>
                </a:solidFill>
                <a:latin typeface="Proxima Nova Rg"/>
              </a:rPr>
              <a:t>SJR1&gt;,.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0,02274% environ environ par jour calendaire depuis le 23/09/2022 (exclu)</a:t>
            </a:r>
          </a:p>
          <a:p>
            <a:pPr marL="0" indent="0" algn="ctr">
              <a:lnSpc>
                <a:spcPct val="100000"/>
              </a:lnSpc>
              <a:spcBef>
                <a:spcPts val="0"/>
              </a:spcBef>
              <a:buNone/>
            </a:pPr>
            <a:r>
              <a:rPr lang="fr-FR" sz="800" dirty="0"/>
              <a:t>(soit un gain total de 83,07% et un taux de rendement annuel net de 5,14%</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0,02274% par jour calendaire depuis le 23/09/2022 (exclu) </a:t>
            </a:r>
          </a:p>
          <a:p>
            <a:pPr marL="0" indent="0" algn="ctr">
              <a:lnSpc>
                <a:spcPct val="100000"/>
              </a:lnSpc>
              <a:spcBef>
                <a:spcPts val="0"/>
              </a:spcBef>
              <a:buNone/>
            </a:pPr>
            <a:r>
              <a:rPr lang="fr-FR" sz="800" dirty="0"/>
              <a:t>(Soit un taux de rendement annuel net entre 5,14%</a:t>
            </a:r>
            <a:r>
              <a:rPr lang="fr-FR" sz="800" baseline="30000" dirty="0"/>
              <a:t>(2) </a:t>
            </a:r>
            <a:r>
              <a:rPr lang="fr-FR" sz="800" dirty="0"/>
              <a:t>et 6,90%</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chaque jour de bourse, du 25/09/2023 (inclus) jusqu'à la date de constatation finale (exclue),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Niveau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octobre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23/09/2022 et le 23/09/2032</a:t>
            </a:r>
          </a:p>
          <a:p>
            <a:pPr marL="0" indent="0" algn="ctr">
              <a:lnSpc>
                <a:spcPct val="100000"/>
              </a:lnSpc>
              <a:spcBef>
                <a:spcPts val="0"/>
              </a:spcBef>
              <a:buNone/>
            </a:pPr>
            <a:r>
              <a:rPr lang="fr-FR" sz="800" dirty="0"/>
              <a:t>(Soit un taux de rendement annuel net inférieur ou égal à -7,60%</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hebdomadaire  des niveaux de clôture de l'indice Bloomberg Luxury 2021 Decrement 50 point Index du 03/06/2022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50% de son Niveau de Référence, l’investisseur reçoit, le 07 octobre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et à la date de constatation finale,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hebdomadaire  des niveaux de clôture de l'indice Bloomberg Luxury 2021 Decrement 50 point Index du 03/06/2022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0.55% environ% environ de son Niveau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0,02274%</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0.55% environ% environ de son Niveau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8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5,14%</a:t>
            </a:r>
            <a:r>
              <a:rPr lang="fr-FR" sz="800" baseline="30000" dirty="0"/>
              <a:t>(2)</a:t>
            </a:r>
            <a:r>
              <a:rPr lang="fr-FR" sz="800" dirty="0"/>
              <a:t> et 7,52%</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0.55% environ% environ% de son Niveau de Référence, l’investisseur reçoit, le 07/10/2032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07/10/2032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23/09/2022 et le 23/09/2032</a:t>
            </a:r>
          </a:p>
          <a:p>
            <a:pPr marL="0" indent="0" algn="ctr">
              <a:lnSpc>
                <a:spcPct val="100000"/>
              </a:lnSpc>
              <a:spcBef>
                <a:spcPts val="0"/>
              </a:spcBef>
              <a:buNone/>
            </a:pPr>
            <a:r>
              <a:rPr lang="fr-FR" sz="800" dirty="0"/>
              <a:t>(Soit un taux de rendement annuel net inférieur ou égal à 3,32%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7,51%</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0.55% environ% environ% mais supérieur ou égal à 50% de son Niveau de Référence, l’investisseur reçoit, le 07/10/2032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5,14%</a:t>
            </a:r>
            <a:r>
              <a:rPr lang="fr-FR" sz="800" baseline="30000" dirty="0"/>
              <a:t>2) </a:t>
            </a:r>
            <a:r>
              <a:rPr lang="fr-FR" sz="800" dirty="0"/>
              <a:t>et 7,52%</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(1) </a:t>
            </a:r>
            <a:r>
              <a:rPr lang="fr-FR" sz="800" dirty="0">
                <a:solidFill>
                  <a:schemeClr val="tx2"/>
                </a:solidFill>
              </a:rPr>
              <a:t>à partir de la fin du jour 367 et jusqu’à la fin du jour 3652, on compare le niveau de clôture de l'indice à son Niveau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chaque jour de bourse, du 25/09/2023 (inclus) jusqu'à la date de constatation finale (exclue), si à l’une des dates de constatation quotidienne correspondantes</a:t>
            </a:r>
            <a:r>
              <a:rPr lang="fr-FR" sz="800" baseline="30000" dirty="0">
                <a:solidFill>
                  <a:srgbClr val="000000"/>
                </a:solidFill>
              </a:rPr>
              <a:t>(1)</a:t>
            </a:r>
            <a:r>
              <a:rPr lang="fr-FR" sz="800" dirty="0">
                <a:solidFill>
                  <a:srgbClr val="000000"/>
                </a:solidFill>
              </a:rPr>
              <a:t> l'indice clôture à un niveau supérieur ou égal à 95%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0,02274% environ par jour calendaire depuis le 23/09/2022 (exclu) (soit 8,30%</a:t>
            </a:r>
            <a:r>
              <a:rPr lang="fr-FR" sz="800" i="1" dirty="0">
                <a:solidFill>
                  <a:srgbClr val="000000"/>
                </a:solidFill>
              </a:rPr>
              <a:t> </a:t>
            </a:r>
            <a:r>
              <a:rPr lang="fr-FR" sz="800" dirty="0">
                <a:solidFill>
                  <a:srgbClr val="000000"/>
                </a:solidFill>
              </a:rPr>
              <a:t>par année écoulée et un taux de rendement annuel net maximum de 6,90%</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95% de son Niveau de Référence, l’investisseur récupère alors l’intégralité de son capital initial, majorée d’un gain de 0,02274% environ par jour calendaire depuis le 23/09/2022 (exclu)  (soit un gain de 83,07% et un taux de rendement annuel net de 5,14%</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l'indice clôture à un niveau strictement inférieur à 95% de son Niveau de Référence mais supérieur ou égal à  50% % de ce dernier, l’investisseur récupère l’intégralité de son capital initialement investi. Le capital n’est donc exposé à un risque de perte à l’échéance(1) que si l'indice clôture à un niveau strictement inférieur à 50% de son Niveau de Référence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LOKT Premium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10 ans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0,02274% environ par jour calendaire depuis le 23/09/2022 (exclu) </a:t>
            </a:r>
            <a:r>
              <a:rPr lang="fr-FR" sz="800" dirty="0">
                <a:solidFill>
                  <a:srgbClr val="000000"/>
                </a:solidFill>
              </a:rPr>
              <a:t>(soit un taux de rendement annuel net maximum de 6,90%</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Daily LOKT Premium Septembre 2022 » est très sensible à une faible variation du niveau de clôture de l'indice autour du seuil de </a:t>
            </a:r>
            <a:r>
              <a:rPr lang="fr-FR" sz="800" b="1" dirty="0">
                <a:solidFill>
                  <a:srgbClr val="000000"/>
                </a:solidFill>
                <a:effectLst/>
                <a:ea typeface="Calibri" panose="020F0502020204030204" pitchFamily="34" charset="0"/>
              </a:rPr>
              <a:t>95% de son Niveau de Référence   </a:t>
            </a:r>
            <a:r>
              <a:rPr lang="fr-FR" sz="800" b="1" dirty="0">
                <a:effectLst/>
                <a:ea typeface="Calibri" panose="020F0502020204030204" pitchFamily="34" charset="0"/>
              </a:rPr>
              <a:t>en cours de vie, et des seuils de 95% et 50% de son Niveau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8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quotidienne</a:t>
            </a:r>
            <a:r>
              <a:rPr lang="fr-FR" sz="800" baseline="30000" dirty="0">
                <a:solidFill>
                  <a:srgbClr val="000000"/>
                </a:solidFill>
              </a:rPr>
              <a:t>(1)</a:t>
            </a:r>
            <a:r>
              <a:rPr lang="fr-FR" sz="800" dirty="0">
                <a:solidFill>
                  <a:srgbClr val="000000"/>
                </a:solidFill>
              </a:rPr>
              <a:t>, </a:t>
            </a:r>
            <a:r>
              <a:rPr lang="fr-FR" sz="800" dirty="0"/>
              <a:t>l’investisseur peut recevoir un coupon de 0,02274% dès lors que l'indice clôture à un niveau supérieur ou égal à 0.55% environ% environ de son Niveau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jour 367 jusqu'à la fin du jour 3652, si à l’une des dates de constatation quotidienne correspondantes</a:t>
            </a:r>
            <a:r>
              <a:rPr lang="fr-FR" sz="800" baseline="30000" dirty="0">
                <a:solidFill>
                  <a:srgbClr val="000000"/>
                </a:solidFill>
              </a:rPr>
              <a:t>(1)</a:t>
            </a:r>
            <a:r>
              <a:rPr lang="fr-FR" sz="800" dirty="0">
                <a:solidFill>
                  <a:srgbClr val="000000"/>
                </a:solidFill>
              </a:rPr>
              <a:t> l'indice clôture à un niveau supérieur ou égal à 95%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0,02274%  (soit un taux de rendement annuel net maximum de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50% de son Niveau de Référence, l’investisseur récupère alors l’intégralité de son capital initial (soit un taux de rendement annuel net maximum de 7,52%</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LOKT Premium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10 ans.</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0,02274% environ par jour </a:t>
            </a:r>
            <a:r>
              <a:rPr lang="fr-FR" sz="800" dirty="0">
                <a:solidFill>
                  <a:srgbClr val="000000"/>
                </a:solidFill>
              </a:rPr>
              <a:t>(soit un taux de rendement annuel net maximum de 7,52%</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Daily LOKT Premium Septembre 2022 » est très sensible à une faible variation du niveau de clôture de l'indice autour des seuils de </a:t>
            </a:r>
            <a:r>
              <a:rPr lang="fr-FR" sz="800" dirty="0">
                <a:solidFill>
                  <a:srgbClr val="000000"/>
                </a:solidFill>
                <a:effectLst/>
                <a:ea typeface="Calibri" panose="020F0502020204030204" pitchFamily="34" charset="0"/>
              </a:rPr>
              <a:t>0.55% environ% environ de son Niveau de Référence et 95% de son Niveau de Référence   </a:t>
            </a:r>
            <a:r>
              <a:rPr lang="fr-FR" sz="800" dirty="0">
                <a:effectLst/>
                <a:ea typeface="Calibri" panose="020F0502020204030204" pitchFamily="34" charset="0"/>
              </a:rPr>
              <a:t>en cours de vie, et des seuils de 0.55% environ% environ% et 50% de son Niveau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a:solidFill>
                  <a:srgbClr val="000000"/>
                </a:solidFill>
              </a:rPr>
              <a: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 </a:t>
            </a:r>
            <a:r>
              <a:rPr lang="fr-FR" sz="650" dirty="0">
                <a:solidFill>
                  <a:schemeClr val="tx2"/>
                </a:solidFill>
                <a:latin typeface="+mn-lt"/>
              </a:rPr>
              <a:t>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 </a:t>
            </a:r>
            <a:r>
              <a:rPr lang="fr-FR" sz="650" dirty="0">
                <a:solidFill>
                  <a:schemeClr val="tx2"/>
                </a:solidFill>
                <a:latin typeface="+mn-lt"/>
              </a:rPr>
              <a:t>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L'indice est construit en réinvestissant les dividendes bruts détachés par les actions qui le composent et en rentranchant un prélèvement forfaitaire annuel et constant de 50 points d'indice </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Bloomberg Luxury 2021 Decrement 50 point Index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l'indice clôture à un niveau strictement inférieur à 95%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quotidienne du mécanisme de remboursement anticipé automatique</a:t>
            </a:r>
            <a:r>
              <a:rPr lang="fr-FR" sz="800" b="0" baseline="30000" dirty="0">
                <a:latin typeface="+mn-lt"/>
              </a:rPr>
              <a:t>(1)</a:t>
            </a:r>
            <a:r>
              <a:rPr lang="fr-FR" sz="800" b="0" dirty="0">
                <a:latin typeface="+mn-lt"/>
              </a:rPr>
              <a:t>, l'indice clôture à un niveau supérieur ou égal à 95%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LOKT Premium Septembre 2022 » EST TRÈS SENSIBLE À UNE FAIBLE VARIATION DU niveau DE CLÔTURE de l'indice AUTOUR DES SEUILS DE 95%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(1) </a:t>
            </a:r>
            <a:r>
              <a:rPr lang="fr-FR" sz="800" dirty="0">
                <a:latin typeface="+mn-lt"/>
              </a:rPr>
              <a:t>chaque jour de bourse, du 25/09/2023 (inclus) jusqu'à la date de constatation finale (exclue)</a:t>
            </a:r>
            <a:r>
              <a:rPr lang="fr-FR" sz="800" dirty="0"/>
              <a:t>,  l'indice clôture à un niveau strictement inférieur à 95%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de Référence (40% dans cet exemple). L’investisseur récupère alors le capital initialement investi diminué de l’intégralité de la baisse enregistrée par l'indice,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-9,63%</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(1)</a:t>
            </a:r>
            <a:r>
              <a:rPr lang="fr-FR" sz="800" dirty="0">
                <a:latin typeface="+mn-lt"/>
              </a:rPr>
              <a:t> chaque jour de bourse, du 25/09/2023 (inclus) jusqu'à la date de constatation finale (exclue), l'indice clôture à </a:t>
            </a:r>
            <a:r>
              <a:rPr lang="fr-FR" sz="800" dirty="0">
                <a:solidFill>
                  <a:schemeClr val="tx2"/>
                </a:solidFill>
                <a:latin typeface="+mn-lt"/>
              </a:rPr>
              <a:t>un niveau strictement inférieur à 95%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l'indice clôture à un niveau strictement inférieur à 95% de son Niveau de Référence (80%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-3,17%</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Daily LOKT Premium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Niveau de Référence 95% de son Niveau de Référence </a:t>
            </a:r>
            <a:r>
              <a:rPr lang="fr-FR" sz="800" dirty="0">
                <a:solidFill>
                  <a:schemeClr val="tx2"/>
                </a:solidFill>
              </a:rPr>
              <a:t>(120% dans cet exemple). Le produit est automatiquement remboursé par anticipation. Il verse alors l’intégralité du capital initial majorée d’un gain de 0,02274% environ par jour calendaire depuis le 23/09/2022 (exclu), soit un gain de 8,34558% dans notre exemple.</a:t>
            </a:r>
          </a:p>
          <a:p>
            <a:pPr algn="just">
              <a:spcAft>
                <a:spcPts val="600"/>
              </a:spcAft>
            </a:pPr>
            <a:r>
              <a:rPr lang="fr-FR" sz="800" dirty="0"/>
              <a:t>Ce qui correspond à un taux de rendement annuel net de 6,90%</a:t>
            </a:r>
            <a:r>
              <a:rPr lang="fr-FR" sz="800" baseline="30000" dirty="0"/>
              <a:t>(2)</a:t>
            </a:r>
            <a:r>
              <a:rPr lang="fr-FR" sz="800" dirty="0"/>
              <a:t>, contre un taux de rendement annuel net de 17,89%</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0,02274% environ par jour calendaire depuis le 23/09/2022 (exclu).</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20352</TotalTime>
  <Words>11170</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955</cp:revision>
  <cp:lastPrinted>2022-05-04T09:56:42Z</cp:lastPrinted>
  <dcterms:created xsi:type="dcterms:W3CDTF">2017-02-21T09:03:05Z</dcterms:created>
  <dcterms:modified xsi:type="dcterms:W3CDTF">2022-07-01T13:55:49Z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