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7"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50" d="100"/>
          <a:sy n="150" d="100"/>
        </p:scale>
        <p:origin x="1578" y="-3288"/>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11/07/2022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11/07/2022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exte + Graphiqu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840000" y="10169462"/>
            <a:ext cx="359448" cy="216326"/>
          </a:xfrm>
          <a:noFill/>
        </p:spPr>
        <p:txBody>
          <a:bodyPr>
            <a:noAutofit/>
          </a:bodyPr>
          <a:lstStyle>
            <a:lvl1pPr algn="ctr">
              <a:defRPr sz="900" b="1">
                <a:solidFill>
                  <a:srgbClr val="B9A049"/>
                </a:solidFill>
              </a:defRPr>
            </a:lvl1pPr>
          </a:lstStyle>
          <a:p>
            <a:fld id="{21A58941-C02C-41B5-9643-2C1F36B7BEEB}" type="slidenum">
              <a:rPr lang="fr-FR" smtClean="0"/>
              <a:pPr/>
              <a:t>‹N°›</a:t>
            </a:fld>
            <a:endParaRPr lang="fr-FR"/>
          </a:p>
        </p:txBody>
      </p:sp>
      <p:sp>
        <p:nvSpPr>
          <p:cNvPr id="10" name="Espace réservé du texte 9"/>
          <p:cNvSpPr>
            <a:spLocks noGrp="1"/>
          </p:cNvSpPr>
          <p:nvPr>
            <p:ph type="body" sz="quarter" idx="15"/>
          </p:nvPr>
        </p:nvSpPr>
        <p:spPr>
          <a:xfrm>
            <a:off x="542225" y="10112870"/>
            <a:ext cx="6120000" cy="432000"/>
          </a:xfrm>
          <a:prstGeom prst="rect">
            <a:avLst/>
          </a:prstGeom>
        </p:spPr>
        <p:txBody>
          <a:bodyPr>
            <a:noAutofit/>
          </a:bodyPr>
          <a:lstStyle>
            <a:lvl1pPr marL="0" indent="0">
              <a:lnSpc>
                <a:spcPct val="100000"/>
              </a:lnSpc>
              <a:spcBef>
                <a:spcPts val="0"/>
              </a:spcBef>
              <a:buNone/>
              <a:defRPr sz="550" cap="all" baseline="0">
                <a:solidFill>
                  <a:schemeClr val="bg1"/>
                </a:solidFill>
                <a:latin typeface="Akkurat-Light" panose="02000303000000000000" pitchFamily="50" charset="0"/>
              </a:defRPr>
            </a:lvl1pPr>
            <a:lvl2pPr marL="0" indent="0">
              <a:lnSpc>
                <a:spcPct val="100000"/>
              </a:lnSpc>
              <a:spcBef>
                <a:spcPts val="0"/>
              </a:spcBef>
              <a:buNone/>
              <a:defRPr sz="550">
                <a:solidFill>
                  <a:schemeClr val="bg1"/>
                </a:solidFill>
                <a:latin typeface="Akkurat-Light" panose="02000303000000000000" pitchFamily="50" charset="0"/>
              </a:defRPr>
            </a:lvl2pPr>
            <a:lvl3pPr marL="755934" indent="0">
              <a:buNone/>
              <a:defRPr sz="550">
                <a:latin typeface="Akkurat-Light" panose="02000303000000000000" pitchFamily="50" charset="0"/>
              </a:defRPr>
            </a:lvl3pPr>
            <a:lvl4pPr marL="1133901" indent="0">
              <a:buNone/>
              <a:defRPr sz="550">
                <a:latin typeface="Akkurat-Light" panose="02000303000000000000" pitchFamily="50" charset="0"/>
              </a:defRPr>
            </a:lvl4pPr>
            <a:lvl5pPr marL="1511869" indent="0">
              <a:buNone/>
              <a:defRPr sz="550">
                <a:latin typeface="Akkurat-Light" panose="02000303000000000000" pitchFamily="50" charset="0"/>
              </a:defRPr>
            </a:lvl5pPr>
          </a:lstStyle>
          <a:p>
            <a:pPr lvl="0"/>
            <a:r>
              <a:rPr lang="fr-FR"/>
              <a:t>Modifier les styles du texte du masque</a:t>
            </a:r>
          </a:p>
          <a:p>
            <a:pPr lvl="1"/>
            <a:r>
              <a:rPr lang="fr-FR"/>
              <a:t>Deuxième niveau</a:t>
            </a:r>
          </a:p>
        </p:txBody>
      </p:sp>
      <p:sp>
        <p:nvSpPr>
          <p:cNvPr id="23" name="Espace réservé du texte 22"/>
          <p:cNvSpPr>
            <a:spLocks noGrp="1"/>
          </p:cNvSpPr>
          <p:nvPr>
            <p:ph type="body" sz="quarter" idx="16"/>
          </p:nvPr>
        </p:nvSpPr>
        <p:spPr>
          <a:xfrm>
            <a:off x="1080000" y="1260000"/>
            <a:ext cx="6120000" cy="3960000"/>
          </a:xfrm>
          <a:prstGeom prst="rect">
            <a:avLst/>
          </a:prstGeom>
        </p:spPr>
        <p:txBody>
          <a:bodyPr lIns="0" tIns="0" rIns="0" bIns="0">
            <a:noAutofit/>
          </a:bodyPr>
          <a:lstStyle>
            <a:lvl1pPr marL="0" indent="0">
              <a:spcBef>
                <a:spcPts val="2400"/>
              </a:spcBef>
              <a:buNone/>
              <a:defRPr sz="1600" b="0" cap="all" baseline="0">
                <a:solidFill>
                  <a:schemeClr val="tx1"/>
                </a:solidFill>
                <a:latin typeface="Futura PT" panose="020B0902020204020203" pitchFamily="34" charset="0"/>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800"/>
              </a:spcBef>
              <a:buNone/>
              <a:defRPr sz="900">
                <a:solidFill>
                  <a:schemeClr val="tx1"/>
                </a:solidFill>
              </a:defRPr>
            </a:lvl3pPr>
            <a:lvl4pPr marL="0" indent="0">
              <a:lnSpc>
                <a:spcPct val="100000"/>
              </a:lnSpc>
              <a:spcBef>
                <a:spcPts val="600"/>
              </a:spcBef>
              <a:buNone/>
              <a:defRPr sz="800">
                <a:solidFill>
                  <a:schemeClr val="tx2"/>
                </a:solidFill>
                <a:latin typeface="Ciutadella Light Italic" panose="02000000000000000000" pitchFamily="50" charset="0"/>
              </a:defRPr>
            </a:lvl4pPr>
            <a:lvl5pPr marL="0" indent="0">
              <a:lnSpc>
                <a:spcPct val="100000"/>
              </a:lnSpc>
              <a:spcBef>
                <a:spcPts val="600"/>
              </a:spcBef>
              <a:buNone/>
              <a:defRPr sz="800">
                <a:solidFill>
                  <a:schemeClr val="tx2"/>
                </a:solidFill>
                <a:latin typeface="Ciutadella Regular Italic" panose="01000000000000000000" pitchFamily="50"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6" name="Espace réservé du graphique 25"/>
          <p:cNvSpPr>
            <a:spLocks noGrp="1"/>
          </p:cNvSpPr>
          <p:nvPr>
            <p:ph type="chart" sz="quarter" idx="18" hasCustomPrompt="1"/>
          </p:nvPr>
        </p:nvSpPr>
        <p:spPr>
          <a:xfrm>
            <a:off x="1080000" y="6118050"/>
            <a:ext cx="6120000" cy="2880000"/>
          </a:xfrm>
          <a:prstGeom prst="rect">
            <a:avLst/>
          </a:prstGeom>
          <a:solidFill>
            <a:schemeClr val="bg1">
              <a:lumMod val="95000"/>
            </a:schemeClr>
          </a:solidFill>
        </p:spPr>
        <p:txBody>
          <a:bodyPr anchor="ctr">
            <a:noAutofit/>
          </a:bodyPr>
          <a:lstStyle>
            <a:lvl1pPr marL="0" indent="0" algn="ctr">
              <a:buNone/>
              <a:defRPr sz="1400"/>
            </a:lvl1pPr>
          </a:lstStyle>
          <a:p>
            <a:r>
              <a:rPr lang="fr-FR"/>
              <a:t>Graphique</a:t>
            </a:r>
          </a:p>
        </p:txBody>
      </p:sp>
      <p:sp>
        <p:nvSpPr>
          <p:cNvPr id="19" name="Espace réservé du texte 22"/>
          <p:cNvSpPr>
            <a:spLocks noGrp="1"/>
          </p:cNvSpPr>
          <p:nvPr>
            <p:ph type="body" sz="quarter" idx="19"/>
          </p:nvPr>
        </p:nvSpPr>
        <p:spPr>
          <a:xfrm>
            <a:off x="1080000" y="5722050"/>
            <a:ext cx="6120000" cy="288000"/>
          </a:xfrm>
          <a:prstGeom prst="rect">
            <a:avLst/>
          </a:prstGeom>
        </p:spPr>
        <p:txBody>
          <a:bodyPr lIns="0" tIns="0" rIns="0" bIns="0">
            <a:noAutofit/>
          </a:bodyPr>
          <a:lstStyle>
            <a:lvl1pPr marL="0" indent="0">
              <a:spcBef>
                <a:spcPts val="2400"/>
              </a:spcBef>
              <a:buNone/>
              <a:defRPr sz="1600" b="0" cap="all" baseline="0">
                <a:solidFill>
                  <a:schemeClr val="tx1"/>
                </a:solidFill>
                <a:latin typeface="+mj-lt"/>
                <a:cs typeface="Gotham Bold" pitchFamily="50" charset="0"/>
              </a:defRPr>
            </a:lvl1pPr>
            <a:lvl2pPr marL="0" indent="0">
              <a:lnSpc>
                <a:spcPct val="100000"/>
              </a:lnSpc>
              <a:spcBef>
                <a:spcPts val="800"/>
              </a:spcBef>
              <a:buNone/>
              <a:defRPr sz="900">
                <a:solidFill>
                  <a:schemeClr val="tx2"/>
                </a:solidFill>
              </a:defRPr>
            </a:lvl2pPr>
            <a:lvl3pPr marL="0" indent="0">
              <a:lnSpc>
                <a:spcPct val="100000"/>
              </a:lnSpc>
              <a:spcBef>
                <a:spcPts val="400"/>
              </a:spcBef>
              <a:buNone/>
              <a:defRPr sz="900">
                <a:solidFill>
                  <a:schemeClr val="tx2"/>
                </a:solidFill>
              </a:defRPr>
            </a:lvl3pPr>
            <a:lvl4pPr marL="0" indent="0">
              <a:lnSpc>
                <a:spcPct val="100000"/>
              </a:lnSpc>
              <a:spcBef>
                <a:spcPts val="600"/>
              </a:spcBef>
              <a:buNone/>
              <a:defRPr sz="900">
                <a:solidFill>
                  <a:schemeClr val="tx1"/>
                </a:solidFill>
              </a:defRPr>
            </a:lvl4pPr>
            <a:lvl5pPr marL="0" indent="0">
              <a:lnSpc>
                <a:spcPct val="100000"/>
              </a:lnSpc>
              <a:spcBef>
                <a:spcPts val="600"/>
              </a:spcBef>
              <a:buNone/>
              <a:defRPr sz="700">
                <a:solidFill>
                  <a:schemeClr val="tx2"/>
                </a:solidFill>
                <a:latin typeface="Ciutadella Regular Italic" panose="01000000000000000000" pitchFamily="50" charset="0"/>
              </a:defRPr>
            </a:lvl5pPr>
          </a:lstStyle>
          <a:p>
            <a:pPr lvl="0"/>
            <a:r>
              <a:rPr lang="fr-FR"/>
              <a:t>Modifier les styles du texte du masque</a:t>
            </a:r>
          </a:p>
        </p:txBody>
      </p:sp>
      <p:sp>
        <p:nvSpPr>
          <p:cNvPr id="14" name="Espace réservé pour une image  7"/>
          <p:cNvSpPr>
            <a:spLocks noGrp="1"/>
          </p:cNvSpPr>
          <p:nvPr>
            <p:ph type="pic" sz="quarter" idx="13"/>
          </p:nvPr>
        </p:nvSpPr>
        <p:spPr>
          <a:xfrm>
            <a:off x="0" y="0"/>
            <a:ext cx="7559675" cy="900000"/>
          </a:xfrm>
          <a:prstGeom prst="rect">
            <a:avLst/>
          </a:prstGeom>
          <a:solidFill>
            <a:schemeClr val="bg1">
              <a:lumMod val="95000"/>
            </a:schemeClr>
          </a:solidFill>
        </p:spPr>
        <p:txBody>
          <a:bodyPr anchor="ctr">
            <a:noAutofit/>
          </a:bodyPr>
          <a:lstStyle>
            <a:lvl1pPr marL="0" indent="0" algn="ctr">
              <a:buNone/>
              <a:defRPr sz="1400"/>
            </a:lvl1pPr>
          </a:lstStyle>
          <a:p>
            <a:endParaRPr lang="fr-FR"/>
          </a:p>
        </p:txBody>
      </p:sp>
      <p:sp>
        <p:nvSpPr>
          <p:cNvPr id="15" name="Title 1"/>
          <p:cNvSpPr>
            <a:spLocks noGrp="1"/>
          </p:cNvSpPr>
          <p:nvPr>
            <p:ph type="title"/>
          </p:nvPr>
        </p:nvSpPr>
        <p:spPr>
          <a:xfrm>
            <a:off x="4775813" y="26477"/>
            <a:ext cx="2664000" cy="432000"/>
          </a:xfrm>
          <a:prstGeom prst="rect">
            <a:avLst/>
          </a:prstGeom>
        </p:spPr>
        <p:txBody>
          <a:bodyPr bIns="0" anchor="b">
            <a:noAutofit/>
          </a:bodyPr>
          <a:lstStyle>
            <a:lvl1pPr>
              <a:lnSpc>
                <a:spcPct val="78000"/>
              </a:lnSpc>
              <a:defRPr sz="1400" cap="all" baseline="0">
                <a:solidFill>
                  <a:schemeClr val="bg1"/>
                </a:solidFill>
              </a:defRPr>
            </a:lvl1pPr>
          </a:lstStyle>
          <a:p>
            <a:r>
              <a:rPr lang="fr-FR"/>
              <a:t>Modifiez le style du titre</a:t>
            </a:r>
            <a:endParaRPr lang="en-US"/>
          </a:p>
        </p:txBody>
      </p:sp>
      <p:sp>
        <p:nvSpPr>
          <p:cNvPr id="16" name="Footer Placeholder 4"/>
          <p:cNvSpPr>
            <a:spLocks noGrp="1"/>
          </p:cNvSpPr>
          <p:nvPr>
            <p:ph type="ftr" sz="quarter" idx="11"/>
          </p:nvPr>
        </p:nvSpPr>
        <p:spPr>
          <a:xfrm>
            <a:off x="4626000" y="605058"/>
            <a:ext cx="2880694" cy="252462"/>
          </a:xfrm>
          <a:prstGeom prst="rect">
            <a:avLst/>
          </a:prstGeom>
        </p:spPr>
        <p:txBody>
          <a:bodyPr anchor="ctr">
            <a:noAutofit/>
          </a:bodyPr>
          <a:lstStyle>
            <a:lvl1pPr algn="ctr">
              <a:defRPr sz="1200" cap="small" spc="100" baseline="0">
                <a:solidFill>
                  <a:schemeClr val="bg1"/>
                </a:solidFill>
              </a:defRPr>
            </a:lvl1pPr>
          </a:lstStyle>
          <a:p>
            <a:r>
              <a:rPr lang="fr-FR"/>
              <a:t>Brochure commerciale - Mars 2017</a:t>
            </a:r>
          </a:p>
        </p:txBody>
      </p:sp>
    </p:spTree>
    <p:extLst>
      <p:ext uri="{BB962C8B-B14F-4D97-AF65-F5344CB8AC3E}">
        <p14:creationId xmlns:p14="http://schemas.microsoft.com/office/powerpoint/2010/main" val="2987354065"/>
      </p:ext>
    </p:extLst>
  </p:cSld>
  <p:clrMapOvr>
    <a:masterClrMapping/>
  </p:clrMapOvr>
  <p:extLst>
    <p:ext uri="{DCECCB84-F9BA-43D5-87BE-67443E8EF086}">
      <p15:sldGuideLst xmlns:p15="http://schemas.microsoft.com/office/powerpoint/2012/main">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4"/>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5"/>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 id="2147483678" r:id="rId2"/>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kid.bnpparibas.com/%3cISIN%3e-F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2639184"/>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 et à l’échéance</a:t>
            </a:r>
            <a:r>
              <a:rPr lang="fr-FR" sz="800" b="1" cap="none" baseline="30000" dirty="0"/>
              <a:t>(1)</a:t>
            </a:r>
            <a:r>
              <a:rPr lang="fr-FR" sz="800" b="1" cap="none" dirty="0"/>
              <a:t>.</a:t>
            </a: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01 août 2022 au 23 septembre 2022 (inclus). </a:t>
            </a:r>
            <a:r>
              <a:rPr lang="fr-FR" sz="800" cap="none" dirty="0"/>
              <a:t>Une fois le montant de l’enveloppe initiale atteint (30 000 000 EUR), la commercialisation de « bientotlol » peut cesser à tout moment sans préavis avant le 23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cap="none" dirty="0">
                <a:solidFill>
                  <a:schemeClr val="tx2"/>
                </a:solidFill>
              </a:rPr>
              <a:t>10 ans</a:t>
            </a:r>
            <a:r>
              <a:rPr lang="fr-FR" sz="800" cap="none" dirty="0">
                <a:solidFill>
                  <a:schemeClr val="tx2"/>
                </a:solidFill>
              </a:rPr>
              <a:t> (hors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a:t>
            </a:r>
            <a:r>
              <a:rPr lang="fr-FR" sz="800" b="1" i="1" cap="none">
                <a:solidFill>
                  <a:schemeClr val="tx2"/>
                </a:solidFill>
              </a:rPr>
              <a:t>priori</a:t>
            </a:r>
            <a:r>
              <a:rPr lang="fr-FR" sz="800" i="1" cap="none">
                <a:solidFill>
                  <a:schemeClr val="tx2"/>
                </a:solidFill>
              </a:rPr>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action.</a:t>
            </a:r>
            <a:endParaRPr lang="fr-FR" sz="800" b="1" dirty="0">
              <a:solidFill>
                <a:srgbClr val="B9A049"/>
              </a:solidFill>
              <a:latin typeface="Futura PT" panose="020B0902020204020203" pitchFamily="34" charset="0"/>
            </a:endParaRPr>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latin typeface="Proxima Nova Rg" panose="02000506030000020004" pitchFamily="2" charset="0"/>
              </a:rPr>
              <a:t>Comptes-titres, contrats d’assurance vie et de capitalisation</a:t>
            </a:r>
            <a:r>
              <a:rPr lang="fr-FR" sz="800" cap="none" baseline="30000" dirty="0">
                <a:solidFill>
                  <a:schemeClr val="tx2"/>
                </a:solidFill>
                <a:latin typeface="Proxima Nova Rg" panose="02000506030000020004" pitchFamily="2" charset="0"/>
              </a:rPr>
              <a:t>(2)</a:t>
            </a:r>
            <a:r>
              <a:rPr lang="fr-FR" sz="800" cap="none" dirty="0">
                <a:solidFill>
                  <a:schemeClr val="tx2"/>
                </a:solidFill>
                <a:latin typeface="Proxima Nova Rg" panose="02000506030000020004" pitchFamily="2" charset="0"/>
              </a:rPr>
              <a:t>.</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2185214"/>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TBD</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a:t>
            </a:r>
            <a:r>
              <a:rPr lang="en-US" sz="800" b="1" dirty="0">
                <a:solidFill>
                  <a:srgbClr val="B9A049"/>
                </a:solidFill>
                <a:latin typeface="Futura PT" panose="020B0902020204020203" pitchFamily="34" charset="0"/>
              </a:rPr>
              <a:t>NATIXIS STRUCTURED ISSUANCE SA, </a:t>
            </a:r>
            <a:r>
              <a:rPr lang="fr-FR" sz="800" cap="none" dirty="0">
                <a:solidFill>
                  <a:schemeClr val="tx2"/>
                </a:solidFill>
              </a:rPr>
              <a:t>véhicule d’émission dédié de droit </a:t>
            </a:r>
            <a:r>
              <a:rPr lang="fr-FR" sz="800" cap="none" dirty="0">
                <a:solidFill>
                  <a:srgbClr val="000000"/>
                </a:solidFill>
                <a:latin typeface="Proxima Nova Rg" panose="02000506030000020004" pitchFamily="2" charset="0"/>
              </a:rPr>
              <a:t>luxembourgeois</a:t>
            </a:r>
            <a:r>
              <a:rPr lang="fr-FR" sz="800" cap="none" dirty="0">
                <a:solidFill>
                  <a:schemeClr val="tx2"/>
                </a:solidFill>
              </a:rPr>
              <a:t>, bénéficiant d’une garantie donnée par </a:t>
            </a:r>
            <a:r>
              <a:rPr lang="fr-FR" sz="800" cap="none" dirty="0">
                <a:solidFill>
                  <a:srgbClr val="000000"/>
                </a:solidFill>
                <a:latin typeface="Proxima Nova Rg" panose="02000506030000020004" pitchFamily="2" charset="0"/>
              </a:rPr>
              <a:t>Natixis</a:t>
            </a:r>
            <a:r>
              <a:rPr lang="fr-FR" sz="800" cap="none" baseline="30000" dirty="0">
                <a:solidFill>
                  <a:schemeClr val="tx2"/>
                </a:solidFill>
                <a:latin typeface="Proxima Nova Rg" panose="02000506030000020004" pitchFamily="2" charset="0"/>
              </a:rPr>
              <a:t>(3)</a:t>
            </a:r>
            <a:r>
              <a:rPr lang="fr-FR" sz="800" cap="none" baseline="30000" dirty="0">
                <a:solidFill>
                  <a:schemeClr val="tx2"/>
                </a:solidFill>
              </a:rPr>
              <a:t> </a:t>
            </a:r>
            <a:r>
              <a:rPr lang="fr-FR" sz="800" cap="none" dirty="0">
                <a:solidFill>
                  <a:schemeClr val="tx2"/>
                </a:solidFill>
              </a:rPr>
              <a:t>de la formule de remboursement et du paiement des sommes dues par l’Émetteur au titre du produit </a:t>
            </a:r>
            <a:r>
              <a:rPr lang="fr-FR" sz="800" cap="none" dirty="0">
                <a:solidFill>
                  <a:srgbClr val="000000"/>
                </a:solidFill>
                <a:latin typeface="Proxima Nova Rg" panose="02000506030000020004" pitchFamily="2" charset="0"/>
              </a:rPr>
              <a:t>de créance</a:t>
            </a:r>
            <a:r>
              <a:rPr lang="fr-FR" sz="800" cap="none" dirty="0">
                <a:solidFill>
                  <a:schemeClr val="tx2"/>
                </a:solidFill>
              </a:rPr>
              <a:t>. </a:t>
            </a:r>
            <a:r>
              <a:rPr lang="fr-FR" sz="800" cap="none" dirty="0">
                <a:solidFill>
                  <a:srgbClr val="000000"/>
                </a:solidFill>
                <a:latin typeface="Proxima Nova Rg" panose="02000506030000020004" pitchFamily="2" charset="0"/>
              </a:rPr>
              <a:t>L’investisseur supporte par  conséquent les risques de défaut, d’ouverture d’une procédure de résolution et de faillite de Natixis Structured </a:t>
            </a:r>
            <a:r>
              <a:rPr lang="fr-FR" sz="800" cap="none" dirty="0" err="1">
                <a:solidFill>
                  <a:srgbClr val="000000"/>
                </a:solidFill>
                <a:latin typeface="Proxima Nova Rg" panose="02000506030000020004" pitchFamily="2" charset="0"/>
              </a:rPr>
              <a:t>Issuance</a:t>
            </a:r>
            <a:r>
              <a:rPr lang="fr-FR" sz="800" cap="none" dirty="0">
                <a:solidFill>
                  <a:srgbClr val="000000"/>
                </a:solidFill>
                <a:latin typeface="Proxima Nova Rg" panose="02000506030000020004" pitchFamily="2" charset="0"/>
              </a:rPr>
              <a:t> SA (l’« Émetteur »), et de Natixis</a:t>
            </a:r>
            <a:r>
              <a:rPr lang="fr-FR" sz="800" cap="none" baseline="30000" dirty="0">
                <a:solidFill>
                  <a:schemeClr val="tx2"/>
                </a:solidFill>
                <a:latin typeface="Proxima Nova Rg" panose="02000506030000020004" pitchFamily="2" charset="0"/>
              </a:rPr>
              <a:t>(3)</a:t>
            </a:r>
            <a:r>
              <a:rPr lang="fr-FR" sz="800" cap="none" dirty="0">
                <a:solidFill>
                  <a:srgbClr val="000000"/>
                </a:solidFill>
                <a:latin typeface="Proxima Nova Rg" panose="02000506030000020004" pitchFamily="2" charset="0"/>
              </a:rPr>
              <a:t> (le « Garant »). </a:t>
            </a:r>
          </a:p>
          <a:p>
            <a:pPr marL="171450" indent="-171450" algn="just">
              <a:spcBef>
                <a:spcPts val="1200"/>
              </a:spcBef>
              <a:buClr>
                <a:srgbClr val="1C1C1C"/>
              </a:buClr>
              <a:buFont typeface="Wingdings" panose="05000000000000000000" pitchFamily="2" charset="2"/>
              <a:buChar char="§"/>
            </a:pPr>
            <a:r>
              <a:rPr lang="fr-FR" sz="800" b="1" cap="none" dirty="0">
                <a:solidFill>
                  <a:schemeClr val="tx2"/>
                </a:solidFill>
                <a:latin typeface="Proxima Nova Rg" panose="02000506030000020004" pitchFamily="2" charset="0"/>
              </a:rPr>
              <a:t>Vous êtes sur le point d'acheter un produit qui n'est pas simple et qui peut être difficile à comprendre</a:t>
            </a:r>
            <a:endParaRPr lang="fr-FR" sz="800" dirty="0">
              <a:solidFill>
                <a:srgbClr val="000000"/>
              </a:solidFill>
            </a:endParaRP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BIENTOTLOL</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(1)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les risques de défaut, </a:t>
            </a:r>
            <a:r>
              <a:rPr lang="fr-FR" sz="650" spc="-10" dirty="0">
                <a:solidFill>
                  <a:srgbClr val="000000"/>
                </a:solidFill>
                <a:cs typeface="Century Gothic"/>
              </a:rPr>
              <a:t>d’ouverture</a:t>
            </a:r>
            <a:r>
              <a:rPr lang="fr-FR" sz="650" spc="-40" dirty="0">
                <a:solidFill>
                  <a:srgbClr val="000000"/>
                </a:solidFill>
                <a:cs typeface="Century Gothic"/>
              </a:rPr>
              <a:t> </a:t>
            </a:r>
            <a:r>
              <a:rPr lang="fr-FR" sz="650" spc="-10" dirty="0">
                <a:solidFill>
                  <a:srgbClr val="000000"/>
                </a:solidFill>
                <a:cs typeface="Century Gothic"/>
              </a:rPr>
              <a:t>d’une</a:t>
            </a:r>
            <a:r>
              <a:rPr lang="fr-FR" sz="650" spc="-40" dirty="0">
                <a:solidFill>
                  <a:srgbClr val="000000"/>
                </a:solidFill>
                <a:cs typeface="Century Gothic"/>
              </a:rPr>
              <a:t> </a:t>
            </a:r>
            <a:r>
              <a:rPr lang="fr-FR" sz="650" spc="-10" dirty="0">
                <a:solidFill>
                  <a:srgbClr val="000000"/>
                </a:solidFill>
                <a:cs typeface="Century Gothic"/>
              </a:rPr>
              <a:t>procédure</a:t>
            </a:r>
            <a:r>
              <a:rPr lang="fr-FR" sz="650" spc="-35" dirty="0">
                <a:solidFill>
                  <a:srgbClr val="000000"/>
                </a:solidFill>
                <a:cs typeface="Century Gothic"/>
              </a:rPr>
              <a:t> </a:t>
            </a:r>
            <a:r>
              <a:rPr lang="fr-FR" sz="650" spc="-5" dirty="0">
                <a:solidFill>
                  <a:srgbClr val="000000"/>
                </a:solidFill>
                <a:cs typeface="Century Gothic"/>
              </a:rPr>
              <a:t>de</a:t>
            </a:r>
            <a:r>
              <a:rPr lang="fr-FR" sz="650" spc="-40" dirty="0">
                <a:solidFill>
                  <a:srgbClr val="000000"/>
                </a:solidFill>
                <a:cs typeface="Century Gothic"/>
              </a:rPr>
              <a:t> </a:t>
            </a:r>
            <a:r>
              <a:rPr lang="fr-FR" sz="650" spc="-10" dirty="0">
                <a:solidFill>
                  <a:srgbClr val="000000"/>
                </a:solidFill>
                <a:cs typeface="Century Gothic"/>
              </a:rPr>
              <a:t>résolution</a:t>
            </a:r>
            <a:r>
              <a:rPr lang="fr-FR" sz="650" spc="-40" dirty="0">
                <a:solidFill>
                  <a:srgbClr val="000000"/>
                </a:solidFill>
                <a:cs typeface="Century Gothic"/>
              </a:rPr>
              <a:t> </a:t>
            </a:r>
            <a:r>
              <a:rPr lang="fr-FR" sz="650" spc="-5" dirty="0">
                <a:solidFill>
                  <a:srgbClr val="000000"/>
                </a:solidFill>
                <a:cs typeface="Century Gothic"/>
              </a:rPr>
              <a:t>et</a:t>
            </a:r>
            <a:r>
              <a:rPr lang="fr-FR" sz="650" spc="-40" dirty="0">
                <a:solidFill>
                  <a:srgbClr val="000000"/>
                </a:solidFill>
                <a:cs typeface="Century Gothic"/>
              </a:rPr>
              <a:t> </a:t>
            </a:r>
            <a:r>
              <a:rPr lang="fr-FR" sz="650" spc="-10" dirty="0">
                <a:solidFill>
                  <a:srgbClr val="000000"/>
                </a:solidFill>
                <a:cs typeface="Century Gothic"/>
              </a:rPr>
              <a:t>de  faillite </a:t>
            </a:r>
            <a:r>
              <a:rPr lang="fr-FR" sz="650" spc="-5" dirty="0">
                <a:solidFill>
                  <a:srgbClr val="000000"/>
                </a:solidFill>
                <a:cs typeface="Century Gothic"/>
              </a:rPr>
              <a:t>de </a:t>
            </a:r>
            <a:r>
              <a:rPr lang="fr-FR" sz="650" spc="-10" dirty="0">
                <a:solidFill>
                  <a:srgbClr val="000000"/>
                </a:solidFill>
                <a:cs typeface="Century Gothic"/>
              </a:rPr>
              <a:t>l’Émetteur </a:t>
            </a:r>
            <a:r>
              <a:rPr lang="fr-FR" sz="650" spc="-5" dirty="0">
                <a:solidFill>
                  <a:srgbClr val="000000"/>
                </a:solidFill>
                <a:cs typeface="Century Gothic"/>
              </a:rPr>
              <a:t>et du </a:t>
            </a:r>
            <a:r>
              <a:rPr lang="fr-FR" sz="650" spc="-10" dirty="0">
                <a:solidFill>
                  <a:srgbClr val="000000"/>
                </a:solidFill>
                <a:cs typeface="Century Gothic"/>
              </a:rPr>
              <a:t>Garant.</a:t>
            </a:r>
            <a:r>
              <a:rPr lang="fr-FR" sz="650" dirty="0">
                <a:solidFill>
                  <a:schemeClr val="tx2"/>
                </a:solidFill>
              </a:rPr>
              <a:t> Pour les autres risques de perte en capital, voir pages suivantes. </a:t>
            </a:r>
          </a:p>
          <a:p>
            <a:pPr algn="just" defTabSz="914400"/>
            <a:r>
              <a:rPr lang="fr-FR" sz="650" spc="15" baseline="34722" dirty="0">
                <a:solidFill>
                  <a:srgbClr val="000000"/>
                </a:solidFill>
                <a:cs typeface="Century Gothic"/>
              </a:rPr>
              <a:t>(2) </a:t>
            </a:r>
            <a:r>
              <a:rPr lang="fr-FR" sz="650" spc="-10" dirty="0">
                <a:solidFill>
                  <a:srgbClr val="000000"/>
                </a:solidFill>
                <a:cs typeface="Century Gothic"/>
              </a:rPr>
              <a:t>L’assureur s’engage exclusivement sur </a:t>
            </a:r>
            <a:r>
              <a:rPr lang="fr-FR" sz="650" spc="-5" dirty="0">
                <a:solidFill>
                  <a:srgbClr val="000000"/>
                </a:solidFill>
                <a:cs typeface="Century Gothic"/>
              </a:rPr>
              <a:t>le </a:t>
            </a:r>
            <a:r>
              <a:rPr lang="fr-FR" sz="650" spc="-10" dirty="0">
                <a:solidFill>
                  <a:srgbClr val="000000"/>
                </a:solidFill>
                <a:cs typeface="Century Gothic"/>
              </a:rPr>
              <a:t>nombre d’unités </a:t>
            </a:r>
            <a:r>
              <a:rPr lang="fr-FR" sz="650" spc="-5" dirty="0">
                <a:solidFill>
                  <a:srgbClr val="000000"/>
                </a:solidFill>
                <a:cs typeface="Century Gothic"/>
              </a:rPr>
              <a:t>de </a:t>
            </a:r>
            <a:r>
              <a:rPr lang="fr-FR" sz="650" spc="-10" dirty="0">
                <a:solidFill>
                  <a:srgbClr val="000000"/>
                </a:solidFill>
                <a:cs typeface="Century Gothic"/>
              </a:rPr>
              <a:t>compte mais non sur leur valeur, qu’il </a:t>
            </a:r>
            <a:r>
              <a:rPr lang="fr-FR" sz="650" spc="-5" dirty="0">
                <a:solidFill>
                  <a:srgbClr val="000000"/>
                </a:solidFill>
                <a:cs typeface="Century Gothic"/>
              </a:rPr>
              <a:t>ne </a:t>
            </a:r>
            <a:r>
              <a:rPr lang="fr-FR" sz="650" spc="-10" dirty="0">
                <a:solidFill>
                  <a:srgbClr val="000000"/>
                </a:solidFill>
                <a:cs typeface="Century Gothic"/>
              </a:rPr>
              <a:t>garantit pas. </a:t>
            </a:r>
            <a:r>
              <a:rPr lang="fr-FR" sz="650" spc="-5" dirty="0">
                <a:solidFill>
                  <a:srgbClr val="000000"/>
                </a:solidFill>
                <a:cs typeface="Century Gothic"/>
              </a:rPr>
              <a:t>Il </a:t>
            </a:r>
            <a:r>
              <a:rPr lang="fr-FR" sz="650" spc="-10" dirty="0">
                <a:solidFill>
                  <a:srgbClr val="000000"/>
                </a:solidFill>
                <a:cs typeface="Century Gothic"/>
              </a:rPr>
              <a:t>est précisé que  l’assureur d’une part, l’Émetteur </a:t>
            </a:r>
            <a:r>
              <a:rPr lang="fr-FR" sz="650" spc="-5" dirty="0">
                <a:solidFill>
                  <a:srgbClr val="000000"/>
                </a:solidFill>
                <a:cs typeface="Century Gothic"/>
              </a:rPr>
              <a:t>et le </a:t>
            </a:r>
            <a:r>
              <a:rPr lang="fr-FR" sz="650" spc="-10" dirty="0">
                <a:solidFill>
                  <a:srgbClr val="000000"/>
                </a:solidFill>
                <a:cs typeface="Century Gothic"/>
              </a:rPr>
              <a:t>Garant d’autre part, sont des entités juridiques indépendantes. </a:t>
            </a:r>
            <a:r>
              <a:rPr lang="fr-FR" sz="650" spc="-5" dirty="0">
                <a:solidFill>
                  <a:srgbClr val="000000"/>
                </a:solidFill>
                <a:cs typeface="Century Gothic"/>
              </a:rPr>
              <a:t>Ce </a:t>
            </a:r>
            <a:r>
              <a:rPr lang="fr-FR" sz="650" spc="-10" dirty="0">
                <a:solidFill>
                  <a:srgbClr val="000000"/>
                </a:solidFill>
                <a:cs typeface="Century Gothic"/>
              </a:rPr>
              <a:t>document n’a pas été rédigé par  l’assureur.</a:t>
            </a:r>
          </a:p>
          <a:p>
            <a:pPr algn="just" defTabSz="914400"/>
            <a:r>
              <a:rPr lang="fr-FR" sz="650" spc="15" baseline="34722" dirty="0">
                <a:solidFill>
                  <a:srgbClr val="000000"/>
                </a:solidFill>
                <a:cs typeface="Century Gothic"/>
              </a:rPr>
              <a:t>(3) </a:t>
            </a:r>
            <a:r>
              <a:rPr lang="fr-FR" sz="650" spc="-10" dirty="0">
                <a:solidFill>
                  <a:srgbClr val="000000"/>
                </a:solidFill>
                <a:cs typeface="Century Gothic"/>
              </a:rPr>
              <a:t>Natixis </a:t>
            </a:r>
            <a:r>
              <a:rPr lang="fr-FR" sz="650" dirty="0">
                <a:solidFill>
                  <a:srgbClr val="000000"/>
                </a:solidFill>
                <a:cs typeface="Century Gothic"/>
              </a:rPr>
              <a:t>: </a:t>
            </a:r>
            <a:r>
              <a:rPr lang="fr-FR" sz="650" spc="-10" dirty="0">
                <a:solidFill>
                  <a:srgbClr val="000000"/>
                </a:solidFill>
                <a:cs typeface="Century Gothic"/>
              </a:rPr>
              <a:t>Standard </a:t>
            </a:r>
            <a:r>
              <a:rPr lang="fr-FR" sz="650" dirty="0">
                <a:solidFill>
                  <a:srgbClr val="000000"/>
                </a:solidFill>
                <a:cs typeface="Century Gothic"/>
              </a:rPr>
              <a:t>&amp; </a:t>
            </a:r>
            <a:r>
              <a:rPr lang="fr-FR" sz="650" spc="-10" dirty="0" err="1">
                <a:solidFill>
                  <a:srgbClr val="000000"/>
                </a:solidFill>
                <a:cs typeface="Century Gothic"/>
              </a:rPr>
              <a:t>Poor’s</a:t>
            </a:r>
            <a:r>
              <a:rPr lang="fr-FR" sz="650" spc="-10" dirty="0">
                <a:solidFill>
                  <a:srgbClr val="000000"/>
                </a:solidFill>
                <a:cs typeface="Century Gothic"/>
              </a:rPr>
              <a:t> </a:t>
            </a:r>
            <a:r>
              <a:rPr lang="fr-FR" sz="650" dirty="0">
                <a:solidFill>
                  <a:srgbClr val="000000"/>
                </a:solidFill>
                <a:cs typeface="Century Gothic"/>
              </a:rPr>
              <a:t>: </a:t>
            </a:r>
            <a:r>
              <a:rPr lang="fr-FR" sz="650" spc="-5" dirty="0">
                <a:solidFill>
                  <a:srgbClr val="000000"/>
                </a:solidFill>
                <a:cs typeface="Century Gothic"/>
              </a:rPr>
              <a:t>A </a:t>
            </a:r>
            <a:r>
              <a:rPr lang="fr-FR" sz="650" dirty="0">
                <a:solidFill>
                  <a:srgbClr val="000000"/>
                </a:solidFill>
                <a:cs typeface="Century Gothic"/>
              </a:rPr>
              <a:t>/ </a:t>
            </a:r>
            <a:r>
              <a:rPr lang="fr-FR" sz="650" spc="-10" dirty="0">
                <a:solidFill>
                  <a:srgbClr val="000000"/>
                </a:solidFill>
                <a:cs typeface="Century Gothic"/>
              </a:rPr>
              <a:t>Moody’s </a:t>
            </a:r>
            <a:r>
              <a:rPr lang="fr-FR" sz="650" dirty="0">
                <a:solidFill>
                  <a:srgbClr val="000000"/>
                </a:solidFill>
                <a:cs typeface="Century Gothic"/>
              </a:rPr>
              <a:t>: </a:t>
            </a:r>
            <a:r>
              <a:rPr lang="fr-FR" sz="650" spc="-5" dirty="0">
                <a:solidFill>
                  <a:srgbClr val="000000"/>
                </a:solidFill>
                <a:cs typeface="Century Gothic"/>
              </a:rPr>
              <a:t>A1 </a:t>
            </a:r>
            <a:r>
              <a:rPr lang="fr-FR" sz="650" dirty="0">
                <a:solidFill>
                  <a:srgbClr val="000000"/>
                </a:solidFill>
                <a:cs typeface="Century Gothic"/>
              </a:rPr>
              <a:t>/ </a:t>
            </a:r>
            <a:r>
              <a:rPr lang="fr-FR" sz="650" spc="-10" dirty="0">
                <a:solidFill>
                  <a:srgbClr val="000000"/>
                </a:solidFill>
                <a:cs typeface="Century Gothic"/>
              </a:rPr>
              <a:t>Fitch </a:t>
            </a:r>
            <a:r>
              <a:rPr lang="fr-FR" sz="650" dirty="0">
                <a:solidFill>
                  <a:srgbClr val="000000"/>
                </a:solidFill>
                <a:cs typeface="Century Gothic"/>
              </a:rPr>
              <a:t>: </a:t>
            </a:r>
            <a:r>
              <a:rPr lang="fr-FR" sz="650" spc="-10" dirty="0">
                <a:solidFill>
                  <a:srgbClr val="000000"/>
                </a:solidFill>
                <a:cs typeface="Century Gothic"/>
              </a:rPr>
              <a:t>A+. Notations </a:t>
            </a:r>
            <a:r>
              <a:rPr lang="fr-FR" sz="650" spc="-5" dirty="0">
                <a:solidFill>
                  <a:srgbClr val="000000"/>
                </a:solidFill>
                <a:cs typeface="Century Gothic"/>
              </a:rPr>
              <a:t>en </a:t>
            </a:r>
            <a:r>
              <a:rPr lang="fr-FR" sz="650" spc="-10" dirty="0">
                <a:solidFill>
                  <a:srgbClr val="000000"/>
                </a:solidFill>
                <a:cs typeface="Century Gothic"/>
              </a:rPr>
              <a:t>vigueur </a:t>
            </a:r>
            <a:r>
              <a:rPr lang="fr-FR" sz="650" spc="-5" dirty="0">
                <a:solidFill>
                  <a:srgbClr val="000000"/>
                </a:solidFill>
                <a:cs typeface="Century Gothic"/>
              </a:rPr>
              <a:t>au </a:t>
            </a:r>
            <a:r>
              <a:rPr lang="fr-FR" sz="650" spc="-10" dirty="0">
                <a:solidFill>
                  <a:srgbClr val="000000"/>
                </a:solidFill>
                <a:cs typeface="Century Gothic"/>
              </a:rPr>
              <a:t>moment </a:t>
            </a:r>
            <a:r>
              <a:rPr lang="fr-FR" sz="650" spc="-5" dirty="0">
                <a:solidFill>
                  <a:srgbClr val="000000"/>
                </a:solidFill>
                <a:cs typeface="Century Gothic"/>
              </a:rPr>
              <a:t>de la </a:t>
            </a:r>
            <a:r>
              <a:rPr lang="fr-FR" sz="650" spc="-10" dirty="0">
                <a:solidFill>
                  <a:srgbClr val="000000"/>
                </a:solidFill>
                <a:cs typeface="Century Gothic"/>
              </a:rPr>
              <a:t>rédaction </a:t>
            </a:r>
            <a:r>
              <a:rPr lang="fr-FR" sz="650" spc="-5" dirty="0">
                <a:solidFill>
                  <a:srgbClr val="000000"/>
                </a:solidFill>
                <a:cs typeface="Century Gothic"/>
              </a:rPr>
              <a:t>de la </a:t>
            </a:r>
            <a:r>
              <a:rPr lang="fr-FR" sz="650" spc="-10" dirty="0">
                <a:solidFill>
                  <a:srgbClr val="000000"/>
                </a:solidFill>
                <a:cs typeface="Century Gothic"/>
              </a:rPr>
              <a:t>présente brochure.  Ces</a:t>
            </a:r>
            <a:r>
              <a:rPr lang="fr-FR" sz="650" spc="-25" dirty="0">
                <a:solidFill>
                  <a:srgbClr val="000000"/>
                </a:solidFill>
                <a:cs typeface="Century Gothic"/>
              </a:rPr>
              <a:t> </a:t>
            </a:r>
            <a:r>
              <a:rPr lang="fr-FR" sz="650" spc="-10" dirty="0">
                <a:solidFill>
                  <a:srgbClr val="000000"/>
                </a:solidFill>
                <a:cs typeface="Century Gothic"/>
              </a:rPr>
              <a:t>notations</a:t>
            </a:r>
            <a:r>
              <a:rPr lang="fr-FR" sz="650" spc="-25" dirty="0">
                <a:solidFill>
                  <a:srgbClr val="000000"/>
                </a:solidFill>
                <a:cs typeface="Century Gothic"/>
              </a:rPr>
              <a:t> </a:t>
            </a:r>
            <a:r>
              <a:rPr lang="fr-FR" sz="650" spc="-10" dirty="0">
                <a:solidFill>
                  <a:srgbClr val="000000"/>
                </a:solidFill>
                <a:cs typeface="Century Gothic"/>
              </a:rPr>
              <a:t>peuvent</a:t>
            </a:r>
            <a:r>
              <a:rPr lang="fr-FR" sz="650" spc="-20" dirty="0">
                <a:solidFill>
                  <a:srgbClr val="000000"/>
                </a:solidFill>
                <a:cs typeface="Century Gothic"/>
              </a:rPr>
              <a:t> </a:t>
            </a:r>
            <a:r>
              <a:rPr lang="fr-FR" sz="650" spc="-10" dirty="0">
                <a:solidFill>
                  <a:srgbClr val="000000"/>
                </a:solidFill>
                <a:cs typeface="Century Gothic"/>
              </a:rPr>
              <a:t>être</a:t>
            </a:r>
            <a:r>
              <a:rPr lang="fr-FR" sz="650" spc="-25" dirty="0">
                <a:solidFill>
                  <a:srgbClr val="000000"/>
                </a:solidFill>
                <a:cs typeface="Century Gothic"/>
              </a:rPr>
              <a:t> </a:t>
            </a:r>
            <a:r>
              <a:rPr lang="fr-FR" sz="650" spc="-10" dirty="0">
                <a:solidFill>
                  <a:srgbClr val="000000"/>
                </a:solidFill>
                <a:cs typeface="Century Gothic"/>
              </a:rPr>
              <a:t>révisées</a:t>
            </a:r>
            <a:r>
              <a:rPr lang="fr-FR" sz="650" spc="-20" dirty="0">
                <a:solidFill>
                  <a:srgbClr val="000000"/>
                </a:solidFill>
                <a:cs typeface="Century Gothic"/>
              </a:rPr>
              <a:t> </a:t>
            </a:r>
            <a:r>
              <a:rPr lang="fr-FR" sz="650" dirty="0">
                <a:solidFill>
                  <a:srgbClr val="000000"/>
                </a:solidFill>
                <a:cs typeface="Century Gothic"/>
              </a:rPr>
              <a:t>à</a:t>
            </a:r>
            <a:r>
              <a:rPr lang="fr-FR" sz="650" spc="-25" dirty="0">
                <a:solidFill>
                  <a:srgbClr val="000000"/>
                </a:solidFill>
                <a:cs typeface="Century Gothic"/>
              </a:rPr>
              <a:t> </a:t>
            </a:r>
            <a:r>
              <a:rPr lang="fr-FR" sz="650" spc="-10" dirty="0">
                <a:solidFill>
                  <a:srgbClr val="000000"/>
                </a:solidFill>
                <a:cs typeface="Century Gothic"/>
              </a:rPr>
              <a:t>tout</a:t>
            </a:r>
            <a:r>
              <a:rPr lang="fr-FR" sz="650" spc="-25" dirty="0">
                <a:solidFill>
                  <a:srgbClr val="000000"/>
                </a:solidFill>
                <a:cs typeface="Century Gothic"/>
              </a:rPr>
              <a:t> </a:t>
            </a:r>
            <a:r>
              <a:rPr lang="fr-FR" sz="650" spc="-10" dirty="0">
                <a:solidFill>
                  <a:srgbClr val="000000"/>
                </a:solidFill>
                <a:cs typeface="Century Gothic"/>
              </a:rPr>
              <a:t>moment</a:t>
            </a:r>
            <a:r>
              <a:rPr lang="fr-FR" sz="650" spc="-20" dirty="0">
                <a:solidFill>
                  <a:srgbClr val="000000"/>
                </a:solidFill>
                <a:cs typeface="Century Gothic"/>
              </a:rPr>
              <a:t> </a:t>
            </a:r>
            <a:r>
              <a:rPr lang="fr-FR" sz="650" spc="-5" dirty="0">
                <a:solidFill>
                  <a:srgbClr val="000000"/>
                </a:solidFill>
                <a:cs typeface="Century Gothic"/>
              </a:rPr>
              <a:t>et</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sont</a:t>
            </a:r>
            <a:r>
              <a:rPr lang="fr-FR" sz="650" spc="-25" dirty="0">
                <a:solidFill>
                  <a:srgbClr val="000000"/>
                </a:solidFill>
                <a:cs typeface="Century Gothic"/>
              </a:rPr>
              <a:t> </a:t>
            </a:r>
            <a:r>
              <a:rPr lang="fr-FR" sz="650" spc="-10" dirty="0">
                <a:solidFill>
                  <a:srgbClr val="000000"/>
                </a:solidFill>
                <a:cs typeface="Century Gothic"/>
              </a:rPr>
              <a:t>pas</a:t>
            </a:r>
            <a:r>
              <a:rPr lang="fr-FR" sz="650" spc="-25" dirty="0">
                <a:solidFill>
                  <a:srgbClr val="000000"/>
                </a:solidFill>
                <a:cs typeface="Century Gothic"/>
              </a:rPr>
              <a:t> </a:t>
            </a:r>
            <a:r>
              <a:rPr lang="fr-FR" sz="650" spc="-10" dirty="0">
                <a:solidFill>
                  <a:srgbClr val="000000"/>
                </a:solidFill>
                <a:cs typeface="Century Gothic"/>
              </a:rPr>
              <a:t>une</a:t>
            </a:r>
            <a:r>
              <a:rPr lang="fr-FR" sz="650" spc="-20" dirty="0">
                <a:solidFill>
                  <a:srgbClr val="000000"/>
                </a:solidFill>
                <a:cs typeface="Century Gothic"/>
              </a:rPr>
              <a:t> </a:t>
            </a:r>
            <a:r>
              <a:rPr lang="fr-FR" sz="650" spc="-10" dirty="0">
                <a:solidFill>
                  <a:srgbClr val="000000"/>
                </a:solidFill>
                <a:cs typeface="Century Gothic"/>
              </a:rPr>
              <a:t>garantie</a:t>
            </a:r>
            <a:r>
              <a:rPr lang="fr-FR" sz="650" spc="-25" dirty="0">
                <a:solidFill>
                  <a:srgbClr val="000000"/>
                </a:solidFill>
                <a:cs typeface="Century Gothic"/>
              </a:rPr>
              <a:t> </a:t>
            </a:r>
            <a:r>
              <a:rPr lang="fr-FR" sz="650" spc="-5" dirty="0">
                <a:solidFill>
                  <a:srgbClr val="000000"/>
                </a:solidFill>
                <a:cs typeface="Century Gothic"/>
              </a:rPr>
              <a:t>de</a:t>
            </a:r>
            <a:r>
              <a:rPr lang="fr-FR" sz="650" spc="-20" dirty="0">
                <a:solidFill>
                  <a:srgbClr val="000000"/>
                </a:solidFill>
                <a:cs typeface="Century Gothic"/>
              </a:rPr>
              <a:t> </a:t>
            </a:r>
            <a:r>
              <a:rPr lang="fr-FR" sz="650" spc="-10" dirty="0">
                <a:solidFill>
                  <a:srgbClr val="000000"/>
                </a:solidFill>
                <a:cs typeface="Century Gothic"/>
              </a:rPr>
              <a:t>solvabilité</a:t>
            </a:r>
            <a:r>
              <a:rPr lang="fr-FR" sz="650" spc="-25" dirty="0">
                <a:solidFill>
                  <a:srgbClr val="000000"/>
                </a:solidFill>
                <a:cs typeface="Century Gothic"/>
              </a:rPr>
              <a:t> </a:t>
            </a:r>
            <a:r>
              <a:rPr lang="fr-FR" sz="650" spc="-5" dirty="0">
                <a:solidFill>
                  <a:srgbClr val="000000"/>
                </a:solidFill>
                <a:cs typeface="Century Gothic"/>
              </a:rPr>
              <a:t>de</a:t>
            </a:r>
            <a:r>
              <a:rPr lang="fr-FR" sz="650" spc="-25" dirty="0">
                <a:solidFill>
                  <a:srgbClr val="000000"/>
                </a:solidFill>
                <a:cs typeface="Century Gothic"/>
              </a:rPr>
              <a:t> </a:t>
            </a:r>
            <a:r>
              <a:rPr lang="fr-FR" sz="650" spc="-10" dirty="0">
                <a:solidFill>
                  <a:srgbClr val="000000"/>
                </a:solidFill>
                <a:cs typeface="Century Gothic"/>
              </a:rPr>
              <a:t>l’Émetteur</a:t>
            </a:r>
            <a:r>
              <a:rPr lang="fr-FR" sz="650" spc="-20" dirty="0">
                <a:solidFill>
                  <a:srgbClr val="000000"/>
                </a:solidFill>
                <a:cs typeface="Century Gothic"/>
              </a:rPr>
              <a:t> </a:t>
            </a:r>
            <a:r>
              <a:rPr lang="fr-FR" sz="650" spc="-5" dirty="0">
                <a:solidFill>
                  <a:srgbClr val="000000"/>
                </a:solidFill>
                <a:cs typeface="Century Gothic"/>
              </a:rPr>
              <a:t>ni</a:t>
            </a:r>
            <a:r>
              <a:rPr lang="fr-FR" sz="650" spc="-25" dirty="0">
                <a:solidFill>
                  <a:srgbClr val="000000"/>
                </a:solidFill>
                <a:cs typeface="Century Gothic"/>
              </a:rPr>
              <a:t> </a:t>
            </a:r>
            <a:r>
              <a:rPr lang="fr-FR" sz="650" spc="-5" dirty="0">
                <a:solidFill>
                  <a:srgbClr val="000000"/>
                </a:solidFill>
                <a:cs typeface="Century Gothic"/>
              </a:rPr>
              <a:t>du</a:t>
            </a:r>
            <a:r>
              <a:rPr lang="fr-FR" sz="650" spc="-20" dirty="0">
                <a:solidFill>
                  <a:srgbClr val="000000"/>
                </a:solidFill>
                <a:cs typeface="Century Gothic"/>
              </a:rPr>
              <a:t> </a:t>
            </a:r>
            <a:r>
              <a:rPr lang="fr-FR" sz="650" spc="-10" dirty="0">
                <a:solidFill>
                  <a:srgbClr val="000000"/>
                </a:solidFill>
                <a:cs typeface="Century Gothic"/>
              </a:rPr>
              <a:t>Garant.</a:t>
            </a:r>
            <a:r>
              <a:rPr lang="fr-FR" sz="650" spc="-25" dirty="0">
                <a:solidFill>
                  <a:srgbClr val="000000"/>
                </a:solidFill>
                <a:cs typeface="Century Gothic"/>
              </a:rPr>
              <a:t> </a:t>
            </a:r>
            <a:r>
              <a:rPr lang="fr-FR" sz="650" spc="-10" dirty="0">
                <a:solidFill>
                  <a:srgbClr val="000000"/>
                </a:solidFill>
                <a:cs typeface="Century Gothic"/>
              </a:rPr>
              <a:t>Elles</a:t>
            </a:r>
            <a:r>
              <a:rPr lang="fr-FR" sz="650" spc="-25" dirty="0">
                <a:solidFill>
                  <a:srgbClr val="000000"/>
                </a:solidFill>
                <a:cs typeface="Century Gothic"/>
              </a:rPr>
              <a:t> </a:t>
            </a:r>
            <a:r>
              <a:rPr lang="fr-FR" sz="650" spc="-5" dirty="0">
                <a:solidFill>
                  <a:srgbClr val="000000"/>
                </a:solidFill>
                <a:cs typeface="Century Gothic"/>
              </a:rPr>
              <a:t>ne</a:t>
            </a:r>
            <a:r>
              <a:rPr lang="fr-FR" sz="650" spc="-20" dirty="0">
                <a:solidFill>
                  <a:srgbClr val="000000"/>
                </a:solidFill>
                <a:cs typeface="Century Gothic"/>
              </a:rPr>
              <a:t> </a:t>
            </a:r>
            <a:r>
              <a:rPr lang="fr-FR" sz="650" spc="-10" dirty="0">
                <a:solidFill>
                  <a:srgbClr val="000000"/>
                </a:solidFill>
                <a:cs typeface="Century Gothic"/>
              </a:rPr>
              <a:t>sauraient  constituer </a:t>
            </a:r>
            <a:r>
              <a:rPr lang="fr-FR" sz="650" spc="-5" dirty="0">
                <a:solidFill>
                  <a:srgbClr val="000000"/>
                </a:solidFill>
                <a:cs typeface="Century Gothic"/>
              </a:rPr>
              <a:t>un </a:t>
            </a:r>
            <a:r>
              <a:rPr lang="fr-FR" sz="650" spc="-10" dirty="0">
                <a:solidFill>
                  <a:srgbClr val="000000"/>
                </a:solidFill>
                <a:cs typeface="Century Gothic"/>
              </a:rPr>
              <a:t>argument </a:t>
            </a:r>
            <a:r>
              <a:rPr lang="fr-FR" sz="650" spc="-5" dirty="0">
                <a:solidFill>
                  <a:srgbClr val="000000"/>
                </a:solidFill>
                <a:cs typeface="Century Gothic"/>
              </a:rPr>
              <a:t>de </a:t>
            </a:r>
            <a:r>
              <a:rPr lang="fr-FR" sz="650" spc="-10" dirty="0">
                <a:solidFill>
                  <a:srgbClr val="000000"/>
                </a:solidFill>
                <a:cs typeface="Century Gothic"/>
              </a:rPr>
              <a:t>souscription </a:t>
            </a:r>
            <a:r>
              <a:rPr lang="fr-FR" sz="650" spc="-5" dirty="0">
                <a:solidFill>
                  <a:srgbClr val="000000"/>
                </a:solidFill>
                <a:cs typeface="Century Gothic"/>
              </a:rPr>
              <a:t>au </a:t>
            </a:r>
            <a:r>
              <a:rPr lang="fr-FR" sz="650" spc="-10" dirty="0">
                <a:solidFill>
                  <a:srgbClr val="000000"/>
                </a:solidFill>
                <a:cs typeface="Century Gothic"/>
              </a:rPr>
              <a:t>titre </a:t>
            </a:r>
            <a:r>
              <a:rPr lang="fr-FR" sz="650" spc="-5" dirty="0">
                <a:solidFill>
                  <a:srgbClr val="000000"/>
                </a:solidFill>
                <a:cs typeface="Century Gothic"/>
              </a:rPr>
              <a:t>de</a:t>
            </a:r>
            <a:r>
              <a:rPr lang="fr-FR" sz="650" spc="-75" dirty="0">
                <a:solidFill>
                  <a:srgbClr val="000000"/>
                </a:solidFill>
                <a:cs typeface="Century Gothic"/>
              </a:rPr>
              <a:t> </a:t>
            </a:r>
            <a:r>
              <a:rPr lang="fr-FR" sz="650" spc="-10" dirty="0">
                <a:solidFill>
                  <a:srgbClr val="000000"/>
                </a:solidFill>
                <a:cs typeface="Century Gothic"/>
              </a:rPr>
              <a:t>créance. </a:t>
            </a:r>
            <a:endParaRPr lang="fr-FR" sz="650" dirty="0">
              <a:solidFill>
                <a:srgbClr val="000000"/>
              </a:solidFill>
              <a:cs typeface="Century Gothic"/>
            </a:endParaRP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23275"/>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chemeClr val="tx2"/>
                </a:solidFill>
                <a:latin typeface="+mn-lt"/>
              </a:rPr>
              <a:t> 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369332"/>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a:t>
            </a:r>
            <a:r>
              <a:rPr lang="fr-FR" sz="800" b="1" dirty="0">
                <a:solidFill>
                  <a:srgbClr val="000000"/>
                </a:solidFill>
                <a:latin typeface="Proxima Nova Rg" panose="02000506030000020004" pitchFamily="2" charset="0"/>
              </a:rPr>
              <a:t>Elles ne préjugent en rien de résultats futurs et ne sauraient constituer en aucune manière une offre commerciale.</a:t>
            </a:r>
          </a:p>
          <a:p>
            <a:pPr algn="just"/>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82%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automatique, l’action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361950" y="9414537"/>
            <a:ext cx="6835769" cy="246731"/>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bientotlol » EST TRÈS SENSIBLE À UNE FAIBLE VARIATION DU cours DE l’action AUTOUR DES SEUILS DE 60% ET DE 82% DE SON Cours de Référence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l’action clôture à un cours supérieur à 100 de son Cours de Référence. Le produit verse donc un coupon de 2,50% au titre du trimestre.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ct val="0"/>
              </a:spcAft>
            </a:pPr>
            <a:r>
              <a:rPr lang="fr-FR" sz="800" dirty="0"/>
              <a:t>À l’issue des trimestres 2 à 39, aux dates de constatation correspondantes</a:t>
            </a:r>
            <a:r>
              <a:rPr lang="fr-FR" sz="800" baseline="30000" dirty="0"/>
              <a:t>(1)</a:t>
            </a:r>
            <a:r>
              <a:rPr lang="fr-FR" sz="800" dirty="0"/>
              <a:t>, l’action clôture à un cours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rPr>
              <a:t>-11,95%</a:t>
            </a:r>
            <a:r>
              <a:rPr lang="fr-FR" sz="800" baseline="30000" dirty="0"/>
              <a:t>(2)</a:t>
            </a:r>
            <a:r>
              <a:rPr lang="fr-FR" sz="800" dirty="0"/>
              <a:t>, contre un Taux de Rendement Annuel net de </a:t>
            </a:r>
            <a:r>
              <a:rPr lang="fr-FR" sz="800" dirty="0">
                <a:solidFill>
                  <a:srgbClr val="000000"/>
                </a:solidFill>
              </a:rPr>
              <a:t>-12,18%</a:t>
            </a:r>
            <a:r>
              <a:rPr lang="fr-FR" sz="800" baseline="30000" dirty="0"/>
              <a:t>(2)</a:t>
            </a:r>
            <a:r>
              <a:rPr lang="fr-FR" sz="800" dirty="0"/>
              <a:t>, pour un investissement direct dans l’action</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1" y="4582425"/>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solidFill>
                  <a:srgbClr val="000000"/>
                </a:solidFill>
                <a:latin typeface="Proxima Nova Rg" panose="02000506030000020004" pitchFamily="2" charset="0"/>
              </a:rPr>
              <a:t>À l’issue du trimestre 2, à la date de constatation correspondante(1), l’action clôture à un cours strictement inférieur à la barrière dégressive de remboursement anticipé automatique⁽¹⁾ mais supérieur au seuil de versement du coupon. Le mécanisme de remboursement anticipé automatique n’est donc pas activé mais le produit verse un coupon de 2,50% au titre du trimestre.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82% de son Cours de Référence (75% dans cet exemple) mais strictement supérieur à 60% de son Cours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latin typeface="+mn-lt"/>
              </a:rPr>
              <a:t>-0,75%</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latin typeface="+mn-lt"/>
              </a:rPr>
              <a:t>-3,79%</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l’action</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(1)</a:t>
            </a:r>
            <a:r>
              <a:rPr lang="fr-FR" sz="800" b="1" dirty="0">
                <a:latin typeface="+mn-lt"/>
              </a:rPr>
              <a:t> de « bientotlol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3, aux dates de constatation correspondantes</a:t>
            </a:r>
            <a:r>
              <a:rPr lang="fr-FR" sz="800" baseline="30000" dirty="0">
                <a:solidFill>
                  <a:schemeClr val="tx2"/>
                </a:solidFill>
              </a:rPr>
              <a:t>(1)</a:t>
            </a:r>
            <a:r>
              <a:rPr lang="fr-FR" sz="800" dirty="0">
                <a:solidFill>
                  <a:schemeClr val="tx2"/>
                </a:solidFill>
              </a:rPr>
              <a:t>, l’action clôture à un cours supérieur au seuil de versement du coupon. Le produit verse alors un coupon de 2,50% au titre de chaque trimestre.</a:t>
            </a:r>
          </a:p>
          <a:p>
            <a:pPr algn="just">
              <a:spcAft>
                <a:spcPts val="600"/>
              </a:spcAft>
            </a:pPr>
            <a:r>
              <a:rPr lang="fr-FR" sz="800" dirty="0">
                <a:solidFill>
                  <a:schemeClr val="tx2"/>
                </a:solidFill>
              </a:rPr>
              <a:t>Dès la fin du trimestre 4, à la date de constatation correspondante</a:t>
            </a:r>
            <a:r>
              <a:rPr lang="fr-FR" sz="800" baseline="30000" dirty="0">
                <a:solidFill>
                  <a:schemeClr val="tx2"/>
                </a:solidFill>
              </a:rPr>
              <a:t>(1)</a:t>
            </a:r>
            <a:r>
              <a:rPr lang="fr-FR" sz="800" dirty="0">
                <a:solidFill>
                  <a:schemeClr val="tx2"/>
                </a:solidFill>
              </a:rPr>
              <a:t>, l’action clôture à un cours supérieur à la barrière dégressive de remboursement anticipé automatique⁽¹⁾ (120% dans cet exemple). Le produit est alors automatiquement remboursé par anticipation. L’investisseur récupère l’intégralité du capital initial majoré du coupon de 2,50%.</a:t>
            </a:r>
          </a:p>
          <a:p>
            <a:pPr algn="just">
              <a:spcAft>
                <a:spcPts val="600"/>
              </a:spcAft>
            </a:pPr>
            <a:r>
              <a:rPr lang="fr-FR" sz="800" dirty="0">
                <a:solidFill>
                  <a:srgbClr val="04202E"/>
                </a:solidFill>
              </a:rPr>
              <a:t>Ce qui correspond à un Taux de Rendement Annuel net de 8,81%</a:t>
            </a:r>
            <a:r>
              <a:rPr lang="fr-FR" sz="800" baseline="30000" dirty="0">
                <a:solidFill>
                  <a:srgbClr val="04202E"/>
                </a:solidFill>
              </a:rPr>
              <a:t>(2)</a:t>
            </a:r>
            <a:r>
              <a:rPr lang="fr-FR" sz="800" dirty="0">
                <a:solidFill>
                  <a:srgbClr val="04202E"/>
                </a:solidFill>
              </a:rPr>
              <a:t>, contre un Taux de Rendement Annuel net de </a:t>
            </a:r>
            <a:r>
              <a:rPr lang="fr-FR" sz="800" dirty="0"/>
              <a:t>17,89%</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l’action</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2,50%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BNP PARIBAS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10/07/2022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BNP PARIBAS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-1,10%</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31,04%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-2,69%</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161,24%</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67,65%</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L'ACTION  BNP PARIBAS DU </a:t>
            </a:r>
            <a:r>
              <a:rPr lang="en-US" sz="1200" b="0" dirty="0">
                <a:effectLst/>
                <a:latin typeface="+mj-lt"/>
              </a:rPr>
              <a:t>10/07/2010</a:t>
            </a:r>
            <a:r>
              <a:rPr lang="en-US" sz="1200" dirty="0">
                <a:latin typeface="+mj-lt"/>
              </a:rPr>
              <a:t> </a:t>
            </a:r>
            <a:r>
              <a:rPr lang="fr-FR" sz="1200" cap="none" dirty="0">
                <a:latin typeface="Futura PT" panose="020B0902020204020203" pitchFamily="34" charset="0"/>
              </a:rPr>
              <a:t>AU 10/07/2022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97917226"/>
              </p:ext>
            </p:extLst>
          </p:nvPr>
        </p:nvGraphicFramePr>
        <p:xfrm>
          <a:off x="361950" y="979297"/>
          <a:ext cx="6837886" cy="7940581"/>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100000"/>
                        </a:lnSpc>
                        <a:defRPr sz="700"/>
                      </a:pPr>
                      <a:endParaRPr lang="fr-FR" sz="700" b="1" i="0" dirty="0">
                        <a:solidFill>
                          <a:srgbClr val="000000"/>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3052112"/>
                  </a:ext>
                </a:extLst>
              </a:tr>
              <a:tr h="268891">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le sous-jacent.</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01/08/2022 au 23/09/2022 (inclus). Une fois le montant de l’enveloppe initiale atteint (30 000 000 EUR), la commercialisation de « bientotlol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hebdomadaire  des cours de clôture de l'action BNP Paribas du 15/07/2022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25/09/2023, 27/12/2023, 25/03/2024, 24/06/2024, 23/09/2024, 23/12/2024, 24/03/2025, 23/06/2025, 23/09/2025, 23/12/2025, 23/03/2026, 23/06/2026, 23/09/2026, 23/12/2026, 23/03/2027, 23/06/2027, 23/09/2027, 23/12/2027, 23/03/2028, 23/06/2028, 25/09/2028, 27/12/2028, 23/03/2029, 25/06/2029, 24/09/2029, 24/12/2029, 25/03/2030, 24/06/2030, 23/09/2030, 23/12/2030, 24/03/2031, 23/06/2031, 23/09/2031, 23/12/2031, 23/03/2032, 23/06/2032, 23/09/2032,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82%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 et</a:t>
                      </a:r>
                      <a:r>
                        <a:rPr lang="fr-FR" sz="700" b="0" i="0" kern="1200" dirty="0">
                          <a:solidFill>
                            <a:srgbClr val="000000"/>
                          </a:solidFill>
                          <a:latin typeface="+mn-lt"/>
                          <a:ea typeface="+mn-ea"/>
                          <a:cs typeface="+mn-cs"/>
                        </a:rPr>
                        <a:t>/ou compte-titres.</a:t>
                      </a:r>
                      <a:endParaRPr lang="fr-FR" sz="700" b="0" i="0" kern="120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Offre au public donnant lieu à la publication d’un prospectus </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&lt;OUI SI APE/ NON SINON&gt;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95000"/>
                        </a:lnSpc>
                        <a:spcBef>
                          <a:spcPct val="0"/>
                        </a:spcBef>
                        <a:spcAft>
                          <a:spcPct val="0"/>
                        </a:spcAft>
                        <a:buClrTx/>
                        <a:buSzTx/>
                        <a:buFontTx/>
                        <a:buNone/>
                        <a:tabLst/>
                        <a:defRPr sz="700"/>
                      </a:pPr>
                      <a:r>
                        <a:rPr lang="fr-FR" sz="700" dirty="0">
                          <a:solidFill>
                            <a:srgbClr val="000000"/>
                          </a:solidFill>
                          <a:latin typeface="+mn-lt"/>
                        </a:rPr>
                        <a:t>Une commission de distribution sera versée, qui pourra atteindre un montant maximum annuel de 1,00 % du montant nominal des titres de créance placés. De plus, La commission de distribution récurrente pourra atteindre un montant maximum annuel de 0,80% du montant des Titres de créance détenues et sur la durée de détention des titres par les investisseurs. Le paiement de cette commission pourra être effectué par un règlement au moment de l’émission ou par une diminution du Prix d’Emission.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just">
                        <a:lnSpc>
                          <a:spcPct val="100000"/>
                        </a:lnSpc>
                        <a:defRPr sz="700"/>
                      </a:pPr>
                      <a:r>
                        <a:rPr lang="fr-FR" sz="700" b="1" kern="1200" dirty="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Text Box 2">
            <a:extLst>
              <a:ext uri="{FF2B5EF4-FFF2-40B4-BE49-F238E27FC236}">
                <a16:creationId xmlns:a16="http://schemas.microsoft.com/office/drawing/2014/main" id="{07494498-5E14-4A58-F9B9-6702F361477F}"/>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488488447"/>
              </p:ext>
            </p:extLst>
          </p:nvPr>
        </p:nvGraphicFramePr>
        <p:xfrm>
          <a:off x="361950" y="890280"/>
          <a:ext cx="6790215" cy="7738267"/>
        </p:xfrm>
        <a:graphic>
          <a:graphicData uri="http://schemas.openxmlformats.org/drawingml/2006/table">
            <a:tbl>
              <a:tblPr firstRow="1" bandRow="1">
                <a:tableStyleId>{5C22544A-7EE6-4342-B048-85BDC9FD1C3A}</a:tableStyleId>
              </a:tblPr>
              <a:tblGrid>
                <a:gridCol w="2078355">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0377801"/>
                  </a:ext>
                </a:extLst>
              </a:tr>
              <a:tr h="472328">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Titre de créance de droit français présentant un risque de perte en capital en cours de vie et à l’échéance, émis dans le cadre du Prospectus de Base (tel que défini dans la section « Informations Importantes ») de la présente brochure(*). Bien que la formule de remboursement du titre de créance soit garantie par Natixis(1), le titre de créance présente un risque de perte en capital à hauteur de l’intégralité de la baisse enregistrée par l’action.</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245417">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 Structured Issuance SA (bien que bénéficiant de la garantie inconditionnelle et irrévocable de Natixis(1), les titres de créance présentent un risque de perte en capital en cours de vie et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l’action entre BNP Paribas (dividendes non réinvestis ; code Bloomberg : BNP FP Equity ; place de cotation : sponsorEuronext Paris SA ; www.bnpparibas.com).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01/08/2022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01/08/2022 au 23/09/2022 (inclus). Une fois le montant de l’enveloppe initiale atteint (30 000 000 EUR), la commercialisation de « bientotlol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Cours de Référence correspond à la moyenne arithmétique  hebdomadaire  des cours de clôture de l'action BNP Paribas du 15/07/2022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25/09/2023, 27/12/2023, 25/03/2024, 24/06/2024, 23/09/2024, 23/12/2024, 24/03/2025, 23/06/2025, 23/09/2025, 23/12/2025, 23/03/2026, 23/06/2026, 23/09/2026, 23/12/2026, 23/03/2027, 23/06/2027, 23/09/2027, 23/12/2027, 23/03/2028, 23/06/2028, 25/09/2028, 27/12/2028, 23/03/2029, 25/06/2029, 24/09/2029, 24/12/2029, 25/03/2030, 24/06/2030, 23/09/2030, 23/12/2030, 24/03/2031, 23/06/2031, 23/09/2031, 23/12/2031, 23/03/2032, 23/06/2032, 23/09/2032,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09/01/2023, 09/01/2023, 06/04/2023, 07/07/2023, 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 07/10/2032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11/01/2024, 10/04/2024, 08/07/2024, 07/10/2024, 09/01/2025, 07/04/2025, 07/07/2025, 07/10/2025, 09/01/2026, 08/04/2026, 07/07/2026, 07/10/2026, 08/01/2027, 08/04/2027, 07/07/2027, 07/10/2027, 06/01/2028, 06/04/2028, 07/07/2028, 09/10/2028, 11/01/2029, 10/04/2029, 09/07/2029, 08/10/2029, 10/01/2030, 08/04/2030, 08/07/2030, 07/10/2030, 09/01/2031, 07/04/2031, 07/07/2031, 07/10/2031, 09/01/2032, 08/04/2032, 07/07/2032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la barrière dégressive de remboursement anticipé automatique⁽¹⁾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just"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60% du Cours de Référence de l'action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rgbClr val="000000"/>
                          </a:solidFill>
                          <a:latin typeface="+mn-lt"/>
                          <a:ea typeface="+mn-ea"/>
                          <a:cs typeface="+mn-cs"/>
                        </a:rPr>
                        <a:t>Contrat d’assurance vie ou de capitalisation et/ou compte-titres.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377385">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defRPr sz="700"/>
                      </a:pPr>
                      <a:r>
                        <a:rPr lang="fr-FR" sz="700" b="0" i="0" kern="1200" dirty="0">
                          <a:solidFill>
                            <a:srgbClr val="000000"/>
                          </a:solidFill>
                          <a:latin typeface="+mn-lt"/>
                          <a:ea typeface="+mn-ea"/>
                          <a:cs typeface="+mn-cs"/>
                        </a:rPr>
                        <a:t>La commission de distribution ponctuelle pourra atteindre un montant maximum annuel de 1,00% du montant nominal des Obligations placées, calculée sur la durée de vie maximale des titres. </a:t>
                      </a:r>
                    </a:p>
                    <a:p>
                      <a:pPr algn="just"/>
                      <a:r>
                        <a:rPr lang="fr-FR" sz="700" b="0" i="0" kern="1200" dirty="0">
                          <a:solidFill>
                            <a:srgbClr val="000000"/>
                          </a:solidFill>
                          <a:latin typeface="+mn-lt"/>
                          <a:ea typeface="+mn-ea"/>
                          <a:cs typeface="+mn-cs"/>
                        </a:rPr>
                        <a:t>Le paiement de cette commission pourra se faire par règlement et/ou par réduction du prix de souscription</a:t>
                      </a:r>
                      <a:endParaRPr lang="fr-FR" sz="700" b="0" i="0" kern="1200" noProof="0" dirty="0">
                        <a:solidFill>
                          <a:schemeClr val="tx1"/>
                        </a:solidFill>
                        <a:latin typeface="+mn-lt"/>
                        <a:ea typeface="+mn-ea"/>
                        <a:cs typeface="+mn-cs"/>
                      </a:endParaRP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Périodicité et 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La valorisation est tenue et publiée tous les jours, et se trouve à la disposition du public en permanence sur les pages d’information financière de Bloomberg, Reuters et Six </a:t>
                      </a:r>
                      <a:r>
                        <a:rPr lang="fr-FR" sz="700" b="0" i="0" kern="1200" dirty="0" err="1">
                          <a:solidFill>
                            <a:srgbClr val="000000"/>
                          </a:solidFill>
                          <a:latin typeface="+mn-lt"/>
                          <a:ea typeface="+mn-ea"/>
                          <a:cs typeface="+mn-cs"/>
                        </a:rPr>
                        <a:t>Telekurs</a:t>
                      </a:r>
                      <a:r>
                        <a:rPr lang="fr-FR" sz="700" b="0" i="0" kern="1200" dirty="0">
                          <a:solidFill>
                            <a:srgbClr val="000000"/>
                          </a:solidFill>
                          <a:latin typeface="+mn-lt"/>
                          <a:ea typeface="+mn-ea"/>
                          <a:cs typeface="+mn-cs"/>
                        </a:rPr>
                        <a:t>.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rgbClr val="000000"/>
                          </a:solidFill>
                          <a:latin typeface="+mn-lt"/>
                          <a:ea typeface="+mn-ea"/>
                          <a:cs typeface="+mn-cs"/>
                        </a:rPr>
                        <a:t>Une double valorisation est établie par </a:t>
                      </a:r>
                      <a:r>
                        <a:rPr lang="fr-FR" sz="700" b="0" i="0" kern="1200" dirty="0" err="1">
                          <a:solidFill>
                            <a:srgbClr val="000000"/>
                          </a:solidFill>
                          <a:latin typeface="+mn-lt"/>
                          <a:ea typeface="+mn-ea"/>
                          <a:cs typeface="+mn-cs"/>
                        </a:rPr>
                        <a:t>Refinitiv</a:t>
                      </a:r>
                      <a:r>
                        <a:rPr lang="fr-FR" sz="700" b="0" i="0" kern="1200" dirty="0">
                          <a:solidFill>
                            <a:srgbClr val="000000"/>
                          </a:solidFill>
                          <a:latin typeface="+mn-lt"/>
                          <a:ea typeface="+mn-ea"/>
                          <a:cs typeface="+mn-cs"/>
                        </a:rPr>
                        <a:t> sur fréquence bimensuelle (tous les 15 jours). Cette société est un organisme indépendant distinct et non lié financièrement à une entité de Natixis.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pourra fournir un prix indicatif des titres de créance aux porteurs qui le demanderaient. La différence entre le prix d’achat et le prix de vente ne pourra excéder 1,00 %.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just">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t>Natixis(1), ce qui peut être source d’un conflit d’intérêt(2).</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just" defTabSz="1042988" rtl="0" eaLnBrk="1" fontAlgn="base" latinLnBrk="0" hangingPunct="1">
                        <a:lnSpc>
                          <a:spcPct val="100000"/>
                        </a:lnSpc>
                        <a:spcBef>
                          <a:spcPct val="0"/>
                        </a:spcBef>
                        <a:spcAft>
                          <a:spcPct val="0"/>
                        </a:spcAft>
                        <a:buClrTx/>
                        <a:buSzTx/>
                        <a:buFontTx/>
                        <a:buNone/>
                        <a:tabLst/>
                        <a:defRPr sz="700"/>
                      </a:pPr>
                      <a:r>
                        <a:rPr lang="fr-FR" sz="700" b="1" kern="1200" dirty="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TBD</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marL="228600" indent="-228600" algn="just" defTabSz="914400">
              <a:buAutoNum type="arabicParenBoth"/>
            </a:pPr>
            <a:r>
              <a:rPr lang="fr-FR" sz="650" dirty="0">
                <a:solidFill>
                  <a:srgbClr val="000000"/>
                </a:solidFill>
                <a:latin typeface="Proxima Nova Rg" panose="02000506030000020004" pitchFamily="2" charset="0"/>
              </a:rPr>
              <a:t>Nous attirons votre attention sur le fait que le titre de créance est destiné à être offert exclusivement à un cercle restreint d’investisseurs au sens de l’article L411-2 du Code monétaire et financier. Le titre de créance est adressé à des investisseurs ayant un montant minimum de souscription de 100 000 EUR. La présente brochure commerciale n’a pas fait l’objet d’une communication à l’AMF. </a:t>
            </a:r>
          </a:p>
          <a:p>
            <a:pPr marL="228600" indent="-228600" algn="just" defTabSz="914400">
              <a:buFontTx/>
              <a:buAutoNum type="arabicParenBoth"/>
            </a:pPr>
            <a:r>
              <a:rPr lang="fr-FR" sz="650" dirty="0">
                <a:solidFill>
                  <a:srgbClr val="000000"/>
                </a:solidFill>
                <a:latin typeface="Proxima Nova Rg" panose="02000506030000020004" pitchFamily="2" charset="0"/>
              </a:rPr>
              <a:t>Natixis : Standard &amp; </a:t>
            </a:r>
            <a:r>
              <a:rPr lang="fr-FR" sz="650" dirty="0" err="1">
                <a:solidFill>
                  <a:srgbClr val="000000"/>
                </a:solidFill>
                <a:latin typeface="Proxima Nova Rg" panose="02000506030000020004" pitchFamily="2" charset="0"/>
              </a:rPr>
              <a:t>Poor’s</a:t>
            </a:r>
            <a:r>
              <a:rPr lang="fr-FR" sz="650" dirty="0">
                <a:solidFill>
                  <a:srgbClr val="000000"/>
                </a:solidFill>
                <a:latin typeface="Proxima Nova Rg" panose="02000506030000020004" pitchFamily="2" charset="0"/>
              </a:rPr>
              <a:t> : A+ / Moody’s : A1 / Fitch : A+. Notations en vigueur au moment de la rédaction de la présente brochure. Ces notations peuvent être révisées à tout moment et ne sont pas une garantie de solvabilité de l’Émetteur ni du Garant. Elles ne sauraient constituer un argument de souscription au titre de créance.</a:t>
            </a:r>
          </a:p>
          <a:p>
            <a:pPr marL="228600" indent="-228600" algn="just" defTabSz="914400">
              <a:buAutoNum type="arabicParenBoth"/>
            </a:pPr>
            <a:r>
              <a:rPr lang="fr-FR" sz="650" dirty="0">
                <a:solidFill>
                  <a:srgbClr val="000000"/>
                </a:solidFill>
                <a:latin typeface="Proxima Nova Rg" panose="02000506030000020004" pitchFamily="2" charset="0"/>
              </a:rPr>
              <a:t>Les conflits d’intérêts seront gérés suivant la réglementation en vigueur.</a:t>
            </a: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21A58941-C02C-41B5-9643-2C1F36B7BEEB}" type="slidenum">
              <a:rPr lang="fr-FR" smtClean="0"/>
              <a:pPr/>
              <a:t>14</a:t>
            </a:fld>
            <a:endParaRPr lang="fr-FR"/>
          </a:p>
        </p:txBody>
      </p:sp>
      <p:sp>
        <p:nvSpPr>
          <p:cNvPr id="12" name="Rectangle 11"/>
          <p:cNvSpPr/>
          <p:nvPr/>
        </p:nvSpPr>
        <p:spPr>
          <a:xfrm>
            <a:off x="653266" y="9863087"/>
            <a:ext cx="6359682" cy="553998"/>
          </a:xfrm>
          <a:prstGeom prst="rect">
            <a:avLst/>
          </a:prstGeom>
        </p:spPr>
        <p:txBody>
          <a:bodyPr wrap="square">
            <a:spAutoFit/>
          </a:bodyPr>
          <a:lstStyle/>
          <a:p>
            <a:pPr algn="just"/>
            <a:r>
              <a:rPr lang="fr-FR" sz="600">
                <a:solidFill>
                  <a:schemeClr val="tx2"/>
                </a:solidFill>
                <a:ea typeface="SimSun" pitchFamily="2" charset="-122"/>
                <a:cs typeface="Times New Roman" pitchFamily="18" charset="0"/>
              </a:rPr>
              <a:t>Siège social : Société Equitim, 52 Avenue André-Morizet - 92100 Boulogne-Billancourt.</a:t>
            </a:r>
          </a:p>
          <a:p>
            <a:pPr algn="just"/>
            <a:r>
              <a:rPr lang="fr-FR" sz="600">
                <a:solidFill>
                  <a:schemeClr val="tx2"/>
                </a:solidFill>
                <a:ea typeface="SimSun" pitchFamily="2" charset="-122"/>
                <a:cs typeface="Times New Roman" pitchFamily="18" charset="0"/>
              </a:rPr>
              <a:t>Société par Actions Simplifiée de 947 369 euros.</a:t>
            </a:r>
          </a:p>
          <a:p>
            <a:pPr algn="just"/>
            <a:r>
              <a:rPr lang="fr-FR" sz="600">
                <a:solidFill>
                  <a:schemeClr val="tx2"/>
                </a:solidFill>
                <a:ea typeface="SimSun" pitchFamily="2" charset="-122"/>
                <a:cs typeface="Times New Roman" pitchFamily="18" charset="0"/>
              </a:rPr>
              <a:t>Numéro SIRET : 50093363500012</a:t>
            </a:r>
          </a:p>
          <a:p>
            <a:pPr algn="just"/>
            <a:r>
              <a:rPr lang="fr-FR" sz="600">
                <a:solidFill>
                  <a:schemeClr val="tx2"/>
                </a:solidFill>
                <a:ea typeface="SimSun" pitchFamily="2" charset="-122"/>
                <a:cs typeface="Times New Roman" pitchFamily="18" charset="0"/>
              </a:rPr>
              <a:t>Entreprise d’investissement agréée en 2013 par l’Autorité de Contrôle Prudentiel et de Résolution sous le numéro 11283 et contrôlée par cette même autorité et l’Autorité des Marchés Financiers</a:t>
            </a:r>
            <a:r>
              <a:rPr lang="fr-FR" sz="600" i="1">
                <a:solidFill>
                  <a:schemeClr val="tx2"/>
                </a:solidFill>
                <a:ea typeface="SimSun" pitchFamily="2" charset="-122"/>
                <a:cs typeface="Times New Roman" pitchFamily="18" charset="0"/>
              </a:rPr>
              <a:t>.</a:t>
            </a:r>
          </a:p>
        </p:txBody>
      </p:sp>
      <p:sp>
        <p:nvSpPr>
          <p:cNvPr id="24" name="Rectangle">
            <a:extLst>
              <a:ext uri="{FF2B5EF4-FFF2-40B4-BE49-F238E27FC236}">
                <a16:creationId xmlns:a16="http://schemas.microsoft.com/office/drawing/2014/main" id="{775B54BD-6CB4-4082-8133-017F9370B29E}"/>
              </a:ext>
            </a:extLst>
          </p:cNvPr>
          <p:cNvSpPr/>
          <p:nvPr/>
        </p:nvSpPr>
        <p:spPr>
          <a:xfrm>
            <a:off x="653266" y="9704123"/>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Rectangle 15">
            <a:extLst>
              <a:ext uri="{FF2B5EF4-FFF2-40B4-BE49-F238E27FC236}">
                <a16:creationId xmlns:a16="http://schemas.microsoft.com/office/drawing/2014/main" id="{38441194-9947-4D4B-82F2-F50428751A16}"/>
              </a:ext>
            </a:extLst>
          </p:cNvPr>
          <p:cNvSpPr/>
          <p:nvPr/>
        </p:nvSpPr>
        <p:spPr>
          <a:xfrm>
            <a:off x="651212" y="1136637"/>
            <a:ext cx="6449266" cy="7181966"/>
          </a:xfrm>
          <a:prstGeom prst="rect">
            <a:avLst/>
          </a:prstGeom>
        </p:spPr>
        <p:txBody>
          <a:bodyPr wrap="square" lIns="0" tIns="0" rIns="0" bIns="0">
            <a:spAutoFit/>
          </a:bodyPr>
          <a:lstStyle/>
          <a:p>
            <a:pPr algn="just">
              <a:lnSpc>
                <a:spcPct val="90000"/>
              </a:lnSpc>
              <a:spcBef>
                <a:spcPts val="600"/>
              </a:spcBef>
            </a:pPr>
            <a:r>
              <a:rPr lang="fr-FR" sz="900" b="1" i="1" dirty="0">
                <a:solidFill>
                  <a:srgbClr val="000000"/>
                </a:solidFill>
              </a:rPr>
              <a:t>Avant tout investissement dans ce produit, les investisseurs sont invités à se rapprocher de leurs conseils financiers, fiscaux, comptables et juridiques.</a:t>
            </a:r>
          </a:p>
          <a:p>
            <a:pPr algn="just">
              <a:lnSpc>
                <a:spcPct val="90000"/>
              </a:lnSpc>
              <a:spcBef>
                <a:spcPts val="600"/>
              </a:spcBef>
            </a:pPr>
            <a:r>
              <a:rPr lang="fr-FR" sz="900" b="1" dirty="0">
                <a:solidFill>
                  <a:srgbClr val="000000"/>
                </a:solidFill>
              </a:rPr>
              <a:t>Les principales caractéristiques des titres de créance exposées dans ce document à caractère promotionnel n’en sont qu’un résumé. Il appartient aux investisseurs de comprendre les risques, les avantages et inconvénients liés à un investissement dans les titres de créance et de prendre une décision d’investissement seulement après avoir examiné sérieusement, avec leurs conseillers, la compatibilité d’un investissement dans les titres de créance au regard de leur situation financière, après avoir lu le  présent document à caractère promotionnel et la documentation juridique des titres de créance et ne s’en remettent pas pour cela à une entité du Groupe BNP Paribas.</a:t>
            </a:r>
            <a:endParaRPr lang="fr-FR" sz="900" b="1" i="1" dirty="0">
              <a:solidFill>
                <a:srgbClr val="000000"/>
              </a:solidFill>
            </a:endParaRP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Conséquences des évènements affectant le sous-jacent : </a:t>
            </a:r>
            <a:r>
              <a:rPr lang="fr-FR" sz="900" dirty="0">
                <a:solidFill>
                  <a:srgbClr val="000000"/>
                </a:solidFill>
              </a:rPr>
              <a:t>Afin de prendre en compte les conséquences de certains évènements pouvant affecter le sous-jacent du produit, la documentation juridique relative au produit prévoit (i) des modalités d’ajustement et, dans certains cas (ii) le remboursement anticipé du produit. Ces éléments peuvent entrainer une perte en capital. Pour plus de détails sur ces évènements et leurs conséquences, se référer à la documentation juridique du produit. </a:t>
            </a:r>
          </a:p>
          <a:p>
            <a:pPr lvl="0" algn="just">
              <a:lnSpc>
                <a:spcPct val="90000"/>
              </a:lnSpc>
            </a:pPr>
            <a:r>
              <a:rPr lang="fr-FR" sz="900" b="1" dirty="0">
                <a:solidFill>
                  <a:srgbClr val="000000"/>
                </a:solidFill>
              </a:rPr>
              <a:t>Garant de la formule : </a:t>
            </a:r>
            <a:r>
              <a:rPr lang="fr-FR" sz="900" dirty="0">
                <a:solidFill>
                  <a:srgbClr val="000000"/>
                </a:solidFill>
              </a:rPr>
              <a:t>le produit bénéficie d’une garantie de la formule par BNP Paribas S.A. (le « Garant de la formule »). Le paiement à la date convenue de toute somme due par le débiteur principal au titre du produit est garanti par le Garant de la formule, selon les termes et conditions prévus par un acte de garantie disponible auprès du Garant de la formule sur simple demande. En conséquence, l’investisseur supporte un risque de crédit sur le Garant de la formule.</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La documentation juridique des titres de créance est composée : (a) du Prospectus de Base pour l’Émission de Notes, daté du 1er juin 2022 approuvé par l’Autorité des Marchés Financiers (AMF) sous le numéro 22-187, (b) de ses Suppléments, (c) des Conditions Définitives de l’émission (« Final </a:t>
            </a:r>
            <a:r>
              <a:rPr lang="fr-FR" sz="900" b="1" dirty="0" err="1">
                <a:solidFill>
                  <a:srgbClr val="000000"/>
                </a:solidFill>
              </a:rPr>
              <a:t>Terms</a:t>
            </a:r>
            <a:r>
              <a:rPr lang="fr-FR" sz="900" b="1" dirty="0">
                <a:solidFill>
                  <a:srgbClr val="000000"/>
                </a:solidFill>
              </a:rPr>
              <a:t> ») datées du 24 juin 2022, ainsi que (d) du Résumé Spécifique lié à l’Émission (« Issue-</a:t>
            </a:r>
            <a:r>
              <a:rPr lang="fr-FR" sz="900" b="1" dirty="0" err="1">
                <a:solidFill>
                  <a:srgbClr val="000000"/>
                </a:solidFill>
              </a:rPr>
              <a:t>Specific</a:t>
            </a:r>
            <a:r>
              <a:rPr lang="fr-FR" sz="900" b="1" dirty="0">
                <a:solidFill>
                  <a:srgbClr val="000000"/>
                </a:solidFill>
              </a:rPr>
              <a:t> </a:t>
            </a:r>
            <a:r>
              <a:rPr lang="fr-FR" sz="900" b="1" dirty="0" err="1">
                <a:solidFill>
                  <a:srgbClr val="000000"/>
                </a:solidFill>
              </a:rPr>
              <a:t>Summary</a:t>
            </a:r>
            <a:r>
              <a:rPr lang="fr-FR" sz="900" b="1" dirty="0">
                <a:solidFill>
                  <a:srgbClr val="000000"/>
                </a:solidFill>
              </a:rPr>
              <a:t> ») dont une copie pourra être obtenue sur simple demande auprès de BNP Paribas Arbitrage SNC. L’approbation du prospectus par l’AMF ne doit pas être considéré comme un avis favorable de la part de l’AMF sur la qualité des titres de créance faisant l’objet de cette communication à caractère promotionnel.</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L’attention des investisseurs est notamment attirée sur le fait qu'en acquérant les titres de créance, ils prennent un risque de crédit sur l'Émetteur et sur le Garant de la formule. Les investisseurs sont également invités à prendre connaissance du Document d’Informations Clés disponible à l’adresse : </a:t>
            </a:r>
            <a:r>
              <a:rPr lang="fr-FR" sz="900" b="1" dirty="0">
                <a:solidFill>
                  <a:srgbClr val="B9A049"/>
                </a:solidFill>
                <a:hlinkClick r:id="rId2">
                  <a:extLst>
                    <a:ext uri="{A12FA001-AC4F-418D-AE19-62706E023703}">
                      <ahyp:hlinkClr xmlns:ahyp="http://schemas.microsoft.com/office/drawing/2018/hyperlinkcolor" val="tx"/>
                    </a:ext>
                  </a:extLst>
                </a:hlinkClick>
              </a:rPr>
              <a:t>http://kid.bnpparibas.com/TBD-FR.pdf</a:t>
            </a:r>
            <a:endParaRPr lang="fr-FR" sz="900" b="1" dirty="0">
              <a:solidFill>
                <a:srgbClr val="B9A049"/>
              </a:solidFill>
            </a:endParaRPr>
          </a:p>
          <a:p>
            <a:pPr lvl="0" algn="just">
              <a:lnSpc>
                <a:spcPct val="90000"/>
              </a:lnSpc>
            </a:pPr>
            <a:r>
              <a:rPr lang="fr-FR" sz="900" b="1" dirty="0">
                <a:solidFill>
                  <a:srgbClr val="000000"/>
                </a:solidFill>
              </a:rPr>
              <a:t>En cas d'incohérence entre ce document à caractère promotionnel et la documentation juridique des Titres de créance, cette dernière prévaudra. </a:t>
            </a:r>
          </a:p>
          <a:p>
            <a:pPr lvl="0" algn="just">
              <a:lnSpc>
                <a:spcPct val="90000"/>
              </a:lnSpc>
            </a:pPr>
            <a:endParaRPr lang="fr-FR" sz="900" b="1" dirty="0">
              <a:solidFill>
                <a:srgbClr val="000000"/>
              </a:solidFill>
            </a:endParaRPr>
          </a:p>
          <a:p>
            <a:pPr algn="just">
              <a:lnSpc>
                <a:spcPct val="90000"/>
              </a:lnSpc>
            </a:pPr>
            <a:r>
              <a:rPr lang="fr-FR" sz="900" b="1" dirty="0">
                <a:solidFill>
                  <a:srgbClr val="000000"/>
                </a:solidFill>
              </a:rPr>
              <a:t>Rachat par BNP Paribas arbitrage S.N.C du produit : </a:t>
            </a:r>
            <a:r>
              <a:rPr lang="fr-FR" sz="900" dirty="0">
                <a:solidFill>
                  <a:srgbClr val="000000"/>
                </a:solidFill>
              </a:rPr>
              <a:t>BNP Paribas arbitrage S.N.C s'est engagé à assurer un marché secondaire sur le produit. BNP Paribas arbitrage S.N.C s'est expressément engagée à racheter ou proposer des prix pour le produit en cours de vie de ce dernier. L'exécution de cet engagement dépendra (i) des conditions générales de marché et (ii) des conditions de liquidité du (ou des) instrument(s) sous-jacent(s) et, le cas échéant, des autres opérations de couvertures conclues. Le prix du produit (en particulier la fourchette de prix achat/vente que BNP Paribas arbitrage S.N.C peut proposer, à tout moment) tiendra compte notamment des coûts de couverture et/ou de débouclement de la position de BNP Paribas arbitrage S.N.C liés à ce rachat. BNP Paribas arbitrage S.N.C et/ou ses entités affiliées ne sont aucunement responsables de telles conséquences et de leur impact sur les transactions liées au produit ou sur tout investissement dans le produit. </a:t>
            </a:r>
          </a:p>
          <a:p>
            <a:pPr lvl="0" algn="just">
              <a:lnSpc>
                <a:spcPct val="90000"/>
              </a:lnSpc>
            </a:pPr>
            <a:r>
              <a:rPr lang="fr-FR" sz="900" b="1" dirty="0">
                <a:solidFill>
                  <a:srgbClr val="000000"/>
                </a:solidFill>
              </a:rPr>
              <a:t>Restrictions générales de vente : </a:t>
            </a:r>
            <a:r>
              <a:rPr lang="fr-FR" sz="900" dirty="0">
                <a:solidFill>
                  <a:srgbClr val="000000"/>
                </a:solidFill>
              </a:rPr>
              <a:t>il appartient à chaque investisseur de s’assurer qu’il est autorisé à souscrire ou à investir dans ce produit.</a:t>
            </a:r>
          </a:p>
          <a:p>
            <a:pPr lvl="0" algn="just">
              <a:lnSpc>
                <a:spcPct val="90000"/>
              </a:lnSpc>
            </a:pPr>
            <a:r>
              <a:rPr lang="fr-FR" sz="900" b="1" dirty="0">
                <a:solidFill>
                  <a:srgbClr val="000000"/>
                </a:solidFill>
              </a:rPr>
              <a:t>Restrictions permanentes de vente aux États-Unis d'Amérique : </a:t>
            </a:r>
            <a:r>
              <a:rPr lang="fr-FR" sz="900" dirty="0">
                <a:solidFill>
                  <a:srgbClr val="000000"/>
                </a:solidFill>
              </a:rPr>
              <a:t>les titres décrits aux présentes qui sont désignés comme des titres avec restriction permanente ne peuvent à aucun moment, être la propriété légale ou effective d’une « U.S. Person » (au sens défini dans la régulation S) et par voie de conséquence, sont offerts et vendus hors des États-Unis à des personnes qui ne sont pas des ressortissants des États-Unis, sur le fondement de la régulation S.</a:t>
            </a:r>
          </a:p>
          <a:p>
            <a:pPr lvl="0" algn="just">
              <a:lnSpc>
                <a:spcPct val="90000"/>
              </a:lnSpc>
            </a:pPr>
            <a:endParaRPr lang="fr-FR" sz="900" dirty="0">
              <a:solidFill>
                <a:srgbClr val="000000"/>
              </a:solidFill>
            </a:endParaRPr>
          </a:p>
          <a:p>
            <a:pPr lvl="0" algn="just">
              <a:lnSpc>
                <a:spcPct val="90000"/>
              </a:lnSpc>
            </a:pPr>
            <a:r>
              <a:rPr lang="fr-FR" sz="900" b="1" dirty="0">
                <a:solidFill>
                  <a:srgbClr val="000000"/>
                </a:solidFill>
              </a:rPr>
              <a:t>Caractère promotionnel de ce document : </a:t>
            </a:r>
            <a:r>
              <a:rPr lang="fr-FR" sz="900" dirty="0">
                <a:solidFill>
                  <a:srgbClr val="000000"/>
                </a:solidFill>
              </a:rPr>
              <a:t>le présent document est un document à caractère promotionnel et non de nature réglementaire. </a:t>
            </a:r>
          </a:p>
          <a:p>
            <a:pPr lvl="0" algn="just">
              <a:lnSpc>
                <a:spcPct val="90000"/>
              </a:lnSpc>
            </a:pPr>
            <a:r>
              <a:rPr lang="fr-FR" sz="900" b="1" dirty="0">
                <a:solidFill>
                  <a:srgbClr val="000000"/>
                </a:solidFill>
              </a:rPr>
              <a:t>Performances sur la base de performances brutes : </a:t>
            </a:r>
            <a:r>
              <a:rPr lang="fr-FR" sz="900" dirty="0">
                <a:solidFill>
                  <a:srgbClr val="000000"/>
                </a:solidFill>
              </a:rPr>
              <a:t>les gains éventuels peuvent être réduits par l’effet de commissions, redevances, impôts ou autres charges supportées par l’investisseur. Lorsque l’instrument financier décrit dans ce document (ci-après l’ « instrument financier ») est proposé dans le cadre du contrat d’assurance vie ou de capitalisation (ci-après le « contrat d’assurance vie ou de capitalisation »), l’instrument financier est un actif représentatif de l’une des unités de compte de ce contrat. Ce document ne constitue pas une offre d’adhésion au contrat d’assurance vie ou de capitalisation. Ce document ne constitue pas une offre, une recommandation, une invitation ou un acte de démarchage visant à souscrire ou acheter l’instrument financier qui ne peut être diffusé directement ou indirectement dans le public qu’en conformité avec les dispositions des articles L. 411-1 et suivants du code monétaire et financier.</a:t>
            </a:r>
          </a:p>
          <a:p>
            <a:pPr lvl="0" algn="just">
              <a:lnSpc>
                <a:spcPct val="90000"/>
              </a:lnSpc>
            </a:pPr>
            <a:endParaRPr lang="fr-FR" sz="900" dirty="0">
              <a:solidFill>
                <a:srgbClr val="000000"/>
              </a:solidFill>
              <a:latin typeface="Century Gothic" panose="020B0502020202020204" pitchFamily="34" charset="0"/>
            </a:endParaRPr>
          </a:p>
        </p:txBody>
      </p:sp>
    </p:spTree>
    <p:extLst>
      <p:ext uri="{BB962C8B-B14F-4D97-AF65-F5344CB8AC3E}">
        <p14:creationId xmlns:p14="http://schemas.microsoft.com/office/powerpoint/2010/main" val="5577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15553"/>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ou de droits de garde en compte-titres. TRA nets hors autres frais, fiscalité et prélèvements sociaux applicables au cadre d’investissement sous réserve de l’absence de défaut, d’ouverture d’une procédure de résolution et de faillite de l’Émetteur et du Garant. Les TRA sont calculés à partir de la date de constatation initiale (soit le 23 septembre 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63745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64078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4493025"/>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lnSpc>
                <a:spcPct val="90000"/>
              </a:lnSpc>
              <a:spcAft>
                <a:spcPts val="200"/>
              </a:spcAf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bientotlol » soit 1 000 EUR. Le montant remboursé est brut, hors frais et fiscalité applicable au cadre d’investissement. </a:t>
            </a:r>
            <a:r>
              <a:rPr lang="fr-FR" sz="800" dirty="0">
                <a:latin typeface="Proxima Nova Rg" panose="02000506030000020004" pitchFamily="2" charset="0"/>
              </a:rPr>
              <a:t>Le montant remboursé est brut hors frais et fiscalité applicable au cadre d’investissement 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a:t>
            </a:r>
            <a:r>
              <a:rPr lang="fr-FR" sz="800" dirty="0">
                <a:latin typeface="Proxima Nova Rg" panose="02000506030000020004" pitchFamily="2" charset="0"/>
              </a:rPr>
              <a:t>Les Taux de Rendement Annuel (« TRA ») sont nets de frais de gestion pour les contrats d’assurance vie/capitalisation ou net de droits de garde en compte-titres (en prenant comme hypothèse un taux de frais de gestion ou de droits de garde de 1,00% annuel), mais sans prise en compte des autres frais, de la fiscalité et prélèvements sociaux applicables au cadre d’investissement. Ils sont calculés pour un investissement entre la date de constatation initiale (soit le 23/09/2022) et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selon les cas. En cas d’achat après le 23/09/2022 et/ou de vente du titre de créance avant la date d’échéance</a:t>
            </a:r>
            <a:r>
              <a:rPr lang="fr-FR" sz="800" baseline="30000" dirty="0">
                <a:latin typeface="Proxima Nova Rg" panose="02000506030000020004" pitchFamily="2" charset="0"/>
              </a:rPr>
              <a:t>(1)</a:t>
            </a:r>
            <a:r>
              <a:rPr lang="fr-FR" sz="800" dirty="0">
                <a:latin typeface="Proxima Nova Rg" panose="02000506030000020004" pitchFamily="2" charset="0"/>
              </a:rPr>
              <a:t> ou la date de remboursement automatique anticipé effective</a:t>
            </a:r>
            <a:r>
              <a:rPr lang="fr-FR" sz="800" baseline="30000" dirty="0">
                <a:latin typeface="Proxima Nova Rg" panose="02000506030000020004" pitchFamily="2" charset="0"/>
              </a:rPr>
              <a:t>(1)</a:t>
            </a:r>
            <a:r>
              <a:rPr lang="fr-FR" sz="800" dirty="0">
                <a:latin typeface="Proxima Nova Rg" panose="02000506030000020004" pitchFamily="2" charset="0"/>
              </a:rPr>
              <a:t> (ou en cas d’arbitrage ou de rachat pour les contrats d’assurance vie ou de capitalisation, ou de dénouement par décès pour les contrats d’assurance vie), les Taux de Rendement Annuel effectifs peuvent être supérieurs ou inférieurs aux Taux de Rendement Annuel indiqués dans la présente brochure. </a:t>
            </a:r>
            <a:r>
              <a:rPr lang="fr-FR" sz="800" b="1" dirty="0">
                <a:latin typeface="Proxima Nova Rg" panose="02000506030000020004" pitchFamily="2" charset="0"/>
              </a:rPr>
              <a:t>De plus, l’investisseur peut subir une perte en capital partielle ou totale. Les avantages du titre de créance profitent aux seuls investisseurs qui conservent l’instrument financier jusqu’à son échéance effective. </a:t>
            </a:r>
            <a:endParaRPr kumimoji="0" lang="fr-FR" sz="800" b="0" i="0" u="none" strike="noStrike" kern="1200" cap="none" spc="0" normalizeH="0" baseline="0" noProof="0" dirty="0">
              <a:ln>
                <a:noFill/>
              </a:ln>
              <a:solidFill>
                <a:schemeClr val="tx1"/>
              </a:solidFill>
              <a:effectLst/>
              <a:uLnTx/>
              <a:uFillTx/>
              <a:latin typeface="Proxima Nova Rg"/>
              <a:ea typeface="+mn-ea"/>
              <a:cs typeface="+mn-cs"/>
            </a:endParaRPr>
          </a:p>
          <a:p>
            <a:pPr lvl="1" algn="just">
              <a:lnSpc>
                <a:spcPct val="90000"/>
              </a:lnSpc>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bientotlol », vous êtes exposés pour une durée de 4 à 40 trimestres </a:t>
            </a:r>
            <a:r>
              <a:rPr lang="fr-FR" sz="800" dirty="0">
                <a:latin typeface="Proxima Nova Rg" panose="02000506030000020004" pitchFamily="2" charset="0"/>
              </a:rPr>
              <a:t>à la performance positive ou négative </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(1)</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t>
            </a:r>
            <a:r>
              <a:rPr lang="fr-FR" sz="800" b="1" dirty="0">
                <a:solidFill>
                  <a:srgbClr val="B9A049"/>
                </a:solidFill>
                <a:latin typeface="Proxima Nova Rg" panose="02000506030000020004" pitchFamily="2" charset="0"/>
              </a:rPr>
              <a:t>activable automatiquement à toutes les dates de constatation trimestrielle dès la fin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endParaRPr kumimoji="0" lang="fr-FR" sz="800" b="0" i="0" u="none" strike="noStrike" kern="1200" cap="none" spc="0" normalizeH="0" baseline="0" noProof="0" dirty="0">
              <a:ln>
                <a:noFill/>
              </a:ln>
              <a:effectLst/>
              <a:highlight>
                <a:srgbClr val="FFFF00"/>
              </a:highlight>
              <a:uLnTx/>
              <a:uFillTx/>
              <a:latin typeface="Proxima Nova Rg"/>
              <a:ea typeface="+mn-ea"/>
              <a:cs typeface="+mn-cs"/>
            </a:endParaRP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2,50% par trimestre écoulé depuis le 23/09/2022 (soit 10,00%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 ou si à la date de constatation finale⁽¹⁾, l’action clôture à un cours supérieur ou égal à 82% de son Cours de Référence</a:t>
            </a:r>
            <a:r>
              <a:rPr lang="fr-FR" sz="800" dirty="0">
                <a:solidFill>
                  <a:schemeClr val="tx2"/>
                </a:solidFill>
                <a:latin typeface="Proxima Nova Rg" panose="02000506030000020004" pitchFamily="2" charset="0"/>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lvl="1" algn="just">
              <a:lnSpc>
                <a:spcPct val="90000"/>
              </a:lnSpc>
              <a:spcBef>
                <a:spcPts val="600"/>
              </a:spcBef>
              <a:spcAft>
                <a:spcPts val="200"/>
              </a:spcAf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acceptant de limiter leurs gains à 2,50% par trimestre écoulé (soit un Taux de Rendement Annuel net maximum de 8,46%</a:t>
            </a:r>
            <a:r>
              <a:rPr kumimoji="0" lang="fr-FR" sz="800" b="0" i="0" u="none" strike="noStrike" kern="1200" cap="none" spc="0" normalizeH="0" baseline="30000" noProof="0" dirty="0">
                <a:ln>
                  <a:noFill/>
                </a:ln>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les investisseurs recevront en contrepartie l’intégralité du capital initial si l’action ne baisse pas de plus de 40% par rapport à son Cours de Référence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bientotlol » peuvent être proposés comme un actif représentatif d’une unité de compte dans le cadre de contrats d’assurance vie et/ou de capitalisation. La présente brochure décrit les caractéristiques du support « bientotlol » et ne prend pas en compte les spécificités des contrats d’assurance vie ou de capitalisation dans le cadre desquels ce produit est proposé. </a:t>
            </a:r>
            <a:r>
              <a:rPr lang="fr-FR" sz="800" b="1" i="1" dirty="0">
                <a:latin typeface="Proxima Nova Rg" panose="02000506030000020004" pitchFamily="2" charset="0"/>
              </a:rPr>
              <a:t>Dans le cadre d’un contrat d’assurance vie ou de capitalisation, l’assureur s’engage exclusivement sur le nombre d’unités de compte mais non sur leur valeur, qu’il ne garantit pas.</a:t>
            </a:r>
            <a:r>
              <a:rPr lang="fr-FR" sz="800" i="1" dirty="0">
                <a:latin typeface="Proxima Nova Rg" panose="02000506030000020004" pitchFamily="2" charset="0"/>
              </a:rPr>
              <a:t> </a:t>
            </a:r>
            <a:r>
              <a:rPr lang="fr-FR" sz="800" b="1" i="1" dirty="0">
                <a:latin typeface="Proxima Nova Rg" panose="02000506030000020004" pitchFamily="2" charset="0"/>
              </a:rPr>
              <a:t>Il est précisé que l’Assureur d’une part, l’Émetteur et le Garant d’autre part, sont des entités juridiques distinctes. Ce document n’a pas été rédigé par l’Assureur.</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bientotlol » ne peut constituer l’intégralité d’un portefeuille d’investissement. L’investisseur est exposé pour une durée de 4 à 40 trimestres à </a:t>
            </a:r>
            <a:r>
              <a:rPr lang="fr-FR" b="1" i="1" dirty="0">
                <a:solidFill>
                  <a:schemeClr val="tx1"/>
                </a:solidFill>
                <a:latin typeface="Proxima Nova Rg"/>
              </a:rPr>
              <a:t>l’action,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rgbClr val="000000"/>
                </a:solidFill>
                <a:latin typeface="Proxima Nova Rg" panose="02000506030000020004" pitchFamily="2" charset="0"/>
              </a:rPr>
              <a:t>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846181"/>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bientotlol » soit 1 000 EUR. Le montant remboursé est brut, hors frais et fiscalité applicable au cadre d’investissement </a:t>
            </a:r>
            <a:r>
              <a:rPr lang="fr-FR" sz="800" dirty="0">
                <a:solidFill>
                  <a:srgbClr val="000000"/>
                </a:solidFill>
                <a:latin typeface="Proxima Nova Rg" panose="02000506030000020004" pitchFamily="2" charset="0"/>
              </a:rPr>
              <a:t>sous réserve de l’absence de défaut, d’ouverture d’une procédure de résolution et de faillite de l’Émetteur et du Garant et de la conservation du titre de créance jusqu’à son remboursement final.</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Le Taux de Rendement Annuel est net de frais de gestion pour les contrats d’assurance vie/capitalisation </a:t>
            </a:r>
            <a:r>
              <a:rPr lang="fr-FR" sz="800" dirty="0">
                <a:solidFill>
                  <a:srgbClr val="000000"/>
                </a:solidFill>
                <a:latin typeface="Proxima Nova Rg" panose="02000506030000020004" pitchFamily="2" charset="0"/>
              </a:rPr>
              <a:t>ou nets de droits de garde en compte-titres</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finale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bientotlol », vous êtes exposé pour une durée de 4 à 40 trimestres à la performance positive ou négative de l'action</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BNP Paribas, la performance positive ou négative de ce placement dépendant de l'évolution de l'action BNP Paribas (dividendes non réinvestis ; code Bloomberg : BNP FP Equity ;  place de cotation : Euronext Paris SA ; www.bnpparibas.com).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hauteur de l’intégralité de la baisse enregistrée par l’action </a:t>
            </a:r>
            <a:r>
              <a:rPr kumimoji="0" lang="fr-FR" sz="800" b="0" i="0" u="none" strike="noStrike" kern="1200" cap="none" spc="0" normalizeH="0" baseline="0" noProof="0" dirty="0">
                <a:ln>
                  <a:noFill/>
                </a:ln>
                <a:effectLst/>
                <a:uLnTx/>
                <a:uFillTx/>
                <a:latin typeface="Proxima Nova Rg"/>
                <a:ea typeface="+mn-ea"/>
                <a:cs typeface="+mn-cs"/>
              </a:rPr>
              <a:t>si celle-ci,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clôture à un cours strictement inférieur à 60% de son Cours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activable automatiquement à partir de la fin du trimestre 4 jusqu'à la fin du trimestre 39</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la barrière dégressive de remboursement anticipé automatique⁽¹⁾.</a:t>
            </a:r>
          </a:p>
          <a:p>
            <a:pPr lvl="2" algn="just">
              <a:lnSpc>
                <a:spcPct val="90000"/>
              </a:lnSpc>
              <a:spcBef>
                <a:spcPts val="400"/>
              </a:spcBef>
              <a:spcAft>
                <a:spcPts val="200"/>
              </a:spcAf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2,50% par trimestre (soit 10,00%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(1)</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l’action clôture à un cours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Cours de Référence.</a:t>
            </a:r>
            <a:r>
              <a:rPr kumimoji="0" lang="fr-FR" sz="800" b="0" i="0" u="none" strike="noStrike" kern="1200" cap="none" spc="0" normalizeH="0" baseline="0" noProof="0" dirty="0">
                <a:ln>
                  <a:noFill/>
                </a:ln>
                <a:solidFill>
                  <a:srgbClr val="000000"/>
                </a:solidFill>
                <a:effectLst/>
                <a:uLnTx/>
                <a:uFillTx/>
                <a:latin typeface="Proxima Nova Rg" panose="02000506030000020004" pitchFamily="2" charset="0"/>
                <a:ea typeface="+mn-ea"/>
                <a:cs typeface="+mn-cs"/>
              </a:rPr>
              <a:t> </a:t>
            </a:r>
            <a:r>
              <a:rPr lang="fr-FR" sz="800" dirty="0">
                <a:solidFill>
                  <a:srgbClr val="000000"/>
                </a:solidFill>
                <a:latin typeface="Proxima Nova Rg" panose="02000506030000020004" pitchFamily="2" charset="0"/>
              </a:rPr>
              <a:t>Sinon le coupon est mis en mémoire.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l’action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coupon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(1)</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l’action</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40% par rapport à son Cours de Référence, l’investisseur accepte de limiter ses gains en cas de forte hausse des marchés (soit </a:t>
            </a:r>
            <a:r>
              <a:rPr kumimoji="0" lang="fr-FR" sz="800" b="0" i="0" u="none" strike="noStrike" kern="1200" cap="none" spc="0" normalizeH="0" baseline="0" noProof="0" dirty="0" err="1">
                <a:ln>
                  <a:noFill/>
                </a:ln>
                <a:solidFill>
                  <a:schemeClr val="tx1"/>
                </a:solidFill>
                <a:effectLst/>
                <a:uLnTx/>
                <a:uFillTx/>
                <a:latin typeface="Proxima Nova Rg"/>
                <a:ea typeface="+mn-ea"/>
                <a:cs typeface="+mn-cs"/>
              </a:rPr>
              <a:t>unTaux</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de Rendement Annuel net maximum de 9,20%</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bientotlol » peuvent être proposés comme un actif représentatif d’une unité de compte dans le cadre de contrats d’assurance vie et/ou de capitalisation. L’Assureur s’engage </a:t>
            </a:r>
            <a:r>
              <a:rPr lang="fr-FR" i="1" dirty="0">
                <a:solidFill>
                  <a:schemeClr val="tx1"/>
                </a:solidFill>
                <a:latin typeface="Proxima Nova Rg"/>
              </a:rPr>
              <a:t>e</a:t>
            </a:r>
            <a:r>
              <a:rPr kumimoji="0" lang="fr-FR" b="0" i="1" u="none" strike="noStrike" kern="1200" cap="none" spc="0" normalizeH="0" baseline="0" noProof="0" dirty="0" err="1">
                <a:ln>
                  <a:noFill/>
                </a:ln>
                <a:solidFill>
                  <a:schemeClr val="tx1"/>
                </a:solidFill>
                <a:effectLst/>
                <a:uLnTx/>
                <a:uFillTx/>
                <a:latin typeface="Proxima Nova Rg"/>
                <a:ea typeface="+mn-ea"/>
                <a:cs typeface="+mn-cs"/>
              </a:rPr>
              <a:t>xclusivement</a:t>
            </a:r>
            <a:r>
              <a:rPr kumimoji="0" lang="fr-FR" b="0" i="1" u="none" strike="noStrike" kern="1200" cap="none" spc="0" normalizeH="0" baseline="0" noProof="0" dirty="0">
                <a:ln>
                  <a:noFill/>
                </a:ln>
                <a:solidFill>
                  <a:schemeClr val="tx1"/>
                </a:solidFill>
                <a:effectLst/>
                <a:uLnTx/>
                <a:uFillTx/>
                <a:latin typeface="Proxima Nova Rg"/>
                <a:ea typeface="+mn-ea"/>
                <a:cs typeface="+mn-cs"/>
              </a:rPr>
              <a:t> sur le nombre d’unités de compte mais non sur leur valeur, qu’il ne garantit pas. La présente brochure décrit les caractéristiques du support « bientotlol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bientotlol » ne peut constituer l’intégralité d’un portefeuille d’investissement. L’investisseur est exposé pour une durée de 4 à 40 trimestres à &lt;</a:t>
            </a:r>
            <a:r>
              <a:rPr lang="fr-FR" b="1" i="1" dirty="0">
                <a:solidFill>
                  <a:schemeClr val="tx1"/>
                </a:solidFill>
                <a:latin typeface="Proxima Nova Rg"/>
              </a:rPr>
              <a:t>SJR1&gt;, et ne bénéficie pas de la diversification offerte par les indices de marchés actions. Vous </a:t>
            </a:r>
            <a:r>
              <a:rPr kumimoji="0" lang="fr-FR" b="1" i="1" u="none" strike="noStrike" kern="1200" cap="none" spc="0" normalizeH="0" baseline="0" noProof="0" dirty="0">
                <a:ln>
                  <a:noFill/>
                </a:ln>
                <a:solidFill>
                  <a:schemeClr val="tx1"/>
                </a:solidFill>
                <a:effectLst/>
                <a:uLnTx/>
                <a:uFillTx/>
                <a:latin typeface="Proxima Nova Rg"/>
                <a:ea typeface="+mn-ea"/>
                <a:cs typeface="+mn-cs"/>
              </a:rPr>
              <a:t>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a:t>
            </a:r>
            <a:r>
              <a:rPr lang="fr-FR" sz="700" i="1" dirty="0">
                <a:solidFill>
                  <a:srgbClr val="000000"/>
                </a:solidFill>
                <a:latin typeface="Proxima Nova Rg" panose="02000506030000020004" pitchFamily="2" charset="0"/>
              </a:rPr>
              <a:t> 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a:t>
            </a:r>
            <a:r>
              <a:rPr lang="fr-FR" sz="700" i="1"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2,50% par trimestre écoulé depuis le 23/09/2022</a:t>
            </a:r>
          </a:p>
          <a:p>
            <a:pPr marL="0" indent="0" algn="ctr">
              <a:lnSpc>
                <a:spcPct val="100000"/>
              </a:lnSpc>
              <a:spcBef>
                <a:spcPts val="0"/>
              </a:spcBef>
              <a:buNone/>
            </a:pPr>
            <a:r>
              <a:rPr lang="fr-FR" sz="800" dirty="0"/>
              <a:t>(soit un gain de 100,00% et un Taux de Rendement Annuel net de 6,07%</a:t>
            </a:r>
            <a:r>
              <a:rPr lang="fr-FR" sz="800" baseline="30000" dirty="0"/>
              <a:t>(2)</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plafonné fixe de 2,50% par trimestre écoulé depuis le 23/09/2022 </a:t>
            </a:r>
          </a:p>
          <a:p>
            <a:pPr marL="0" indent="0" algn="ctr">
              <a:lnSpc>
                <a:spcPct val="100000"/>
              </a:lnSpc>
              <a:spcBef>
                <a:spcPts val="0"/>
              </a:spcBef>
              <a:buNone/>
            </a:pPr>
            <a:r>
              <a:rPr lang="fr-FR" sz="800" dirty="0"/>
              <a:t>(Soit un Taux de Rendement Annuel net compris entre 6,12%</a:t>
            </a:r>
            <a:r>
              <a:rPr lang="fr-FR" sz="800" baseline="30000" dirty="0"/>
              <a:t>(2) </a:t>
            </a:r>
            <a:r>
              <a:rPr lang="fr-FR" sz="800" dirty="0"/>
              <a:t>et 8,46%</a:t>
            </a:r>
            <a:r>
              <a:rPr lang="fr-FR" sz="800" baseline="30000" dirty="0"/>
              <a:t>(2)</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à partir de la fin du trimestre 4 et jusqu’à la fin du trimestre 39, on observe le cours de clôture de l'action</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fr-FR" sz="800" b="1" dirty="0">
                <a:solidFill>
                  <a:schemeClr val="tx2"/>
                </a:solidFill>
                <a:latin typeface="Proxima Nova Rg" panose="02000506030000020004" pitchFamily="2" charset="0"/>
              </a:rPr>
              <a:t>à l’une de ces dates, </a:t>
            </a:r>
            <a:r>
              <a:rPr lang="fr-FR" sz="800" b="1" dirty="0">
                <a:solidFill>
                  <a:schemeClr val="tx2"/>
                </a:solidFill>
              </a:rPr>
              <a:t>trimestrielle</a:t>
            </a:r>
            <a:r>
              <a:rPr lang="fr-FR" sz="800" b="1" baseline="30000" dirty="0">
                <a:solidFill>
                  <a:schemeClr val="tx2"/>
                </a:solidFill>
              </a:rPr>
              <a:t>(1)</a:t>
            </a:r>
            <a:r>
              <a:rPr lang="fr-FR" sz="800" b="1" dirty="0">
                <a:solidFill>
                  <a:schemeClr val="tx2"/>
                </a:solidFill>
              </a:rPr>
              <a:t>, </a:t>
            </a:r>
            <a:r>
              <a:rPr lang="it-IT" sz="800" b="1" dirty="0">
                <a:solidFill>
                  <a:schemeClr val="tx2"/>
                </a:solidFill>
              </a:rPr>
              <a:t>l’action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82% de son Cours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07 octobre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l’action entre le 23/09/2022 et le 23/09/2032</a:t>
            </a:r>
          </a:p>
          <a:p>
            <a:pPr marL="0" indent="0" algn="ctr">
              <a:lnSpc>
                <a:spcPct val="100000"/>
              </a:lnSpc>
              <a:spcBef>
                <a:spcPts val="0"/>
              </a:spcBef>
              <a:buNone/>
            </a:pPr>
            <a:r>
              <a:rPr lang="fr-FR" sz="800" dirty="0"/>
              <a:t>(Soit un Taux de Rendement Annuel net inférieur ou égal à -5,91%</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hebdomadaire  des cours de clôture de l'action BNP Paribas du 15/07/2022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MACANISME DE REMBOURSEMENT ANTICIPE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82% mais supérieur ou égal à 60% de son Cours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0,50% chaque trimestre, pour atteindre 82,5% du Cours de Référence à la fin du trimestre 39.</a:t>
            </a:r>
            <a:endParaRPr lang="en-US" sz="800" dirty="0"/>
          </a:p>
        </p:txBody>
      </p:sp>
      <p:sp>
        <p:nvSpPr>
          <p:cNvPr id="22" name="ZoneTexte 21">
            <a:extLst>
              <a:ext uri="{FF2B5EF4-FFF2-40B4-BE49-F238E27FC236}">
                <a16:creationId xmlns:a16="http://schemas.microsoft.com/office/drawing/2014/main" id="{877D06E2-FA84-BB0E-AD1A-024E6B925447}"/>
              </a:ext>
            </a:extLst>
          </p:cNvPr>
          <p:cNvSpPr txBox="1"/>
          <p:nvPr/>
        </p:nvSpPr>
        <p:spPr>
          <a:xfrm>
            <a:off x="901114" y="4139935"/>
            <a:ext cx="6005163" cy="123111"/>
          </a:xfrm>
          <a:prstGeom prst="rect">
            <a:avLst/>
          </a:prstGeom>
          <a:noFill/>
        </p:spPr>
        <p:txBody>
          <a:bodyPr wrap="square" lIns="0" tIns="0" rIns="0" bIns="0" rtlCol="0">
            <a:spAutoFit/>
          </a:bodyPr>
          <a:lstStyle/>
          <a:p>
            <a:pPr algn="just"/>
            <a:r>
              <a:rPr lang="fr-FR" sz="800" b="1" dirty="0">
                <a:solidFill>
                  <a:schemeClr val="tx2"/>
                </a:solidFill>
              </a:rPr>
              <a:t>Sinon, le produit continue.</a:t>
            </a:r>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 </a:t>
            </a:r>
            <a:r>
              <a:rPr lang="fr-FR" sz="650" dirty="0">
                <a:solidFill>
                  <a:srgbClr val="000000"/>
                </a:solidFill>
                <a:latin typeface="Proxima Nova Rg" panose="02000506030000020004" pitchFamily="2" charset="0"/>
              </a:rPr>
              <a:t>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a:t>
            </a:r>
            <a:r>
              <a:rPr lang="fr-FR" sz="800" dirty="0">
                <a:solidFill>
                  <a:schemeClr val="tx2"/>
                </a:solidFill>
              </a:rPr>
              <a:t>, on compare le cours de l’action à son Cours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Cours de Référence correspond à la moyenne arithmétique  hebdomadaire  des cours de clôture de l'action BNP Paribas du 15/07/2022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DETERMINATION DU Cours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100 de son Cours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2,50%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a:t>
            </a:r>
            <a:r>
              <a:rPr lang="it-IT" sz="800" b="1" dirty="0">
                <a:solidFill>
                  <a:schemeClr val="tx2"/>
                </a:solidFill>
              </a:rPr>
              <a:t>l’action </a:t>
            </a:r>
            <a:r>
              <a:rPr lang="fr-FR" sz="800" b="1" dirty="0">
                <a:solidFill>
                  <a:schemeClr val="tx2"/>
                </a:solidFill>
              </a:rPr>
              <a:t>clôture à un cours </a:t>
            </a:r>
            <a:r>
              <a:rPr lang="fr-FR" sz="800" b="1" dirty="0">
                <a:solidFill>
                  <a:schemeClr val="tx2"/>
                </a:solidFill>
                <a:latin typeface="Proxima Nova Rg" panose="02000506030000020004" pitchFamily="2" charset="0"/>
              </a:rPr>
              <a:t>strictement inférieur à 100 de son Cours de Référence, l’investisseur reçoit, à la date de paiement de coupon correspondante</a:t>
            </a:r>
            <a:r>
              <a:rPr lang="fr-FR" sz="800" b="1" baseline="30000" dirty="0">
                <a:solidFill>
                  <a:schemeClr val="tx2"/>
                </a:solidFill>
                <a:latin typeface="Proxima Nova Rg" panose="02000506030000020004" pitchFamily="2" charset="0"/>
              </a:rPr>
              <a:t>(1)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a:solidFill>
                  <a:schemeClr val="tx2"/>
                </a:solidFill>
                <a:latin typeface="Proxima Nova Rg" panose="02000506030000020004" pitchFamily="2" charset="0"/>
              </a:rPr>
              <a:t/>
            </a:r>
            <a:endParaRPr lang="fr-FR" sz="800" dirty="0">
              <a:solidFill>
                <a:schemeClr val="tx2"/>
              </a:solidFill>
              <a:latin typeface="Proxima Nova Rg" panose="02000506030000020004" pitchFamily="2" charset="0"/>
            </a:endParaRP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23248"/>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(1)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(2)</a:t>
            </a:r>
            <a:r>
              <a:rPr lang="fr-FR" sz="650" dirty="0">
                <a:solidFill>
                  <a:srgbClr val="000000"/>
                </a:solidFill>
                <a:latin typeface="Proxima Nova Rg" panose="02000506030000020004" pitchFamily="2" charset="0"/>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rgbClr val="000000"/>
                </a:solidFill>
                <a:latin typeface="Proxima Nova Rg" panose="02000506030000020004" pitchFamily="2" charset="0"/>
              </a:rPr>
              <a:t>. TRA nets hors autres frais, fiscalité et prélèvements sociaux applicables au cadre d’investissement </a:t>
            </a:r>
            <a:r>
              <a:rPr lang="fr-FR" sz="700" dirty="0">
                <a:solidFill>
                  <a:srgbClr val="000000"/>
                </a:solidFill>
                <a:latin typeface="Proxima Nova Rg" panose="02000506030000020004" pitchFamily="2" charset="0"/>
              </a:rPr>
              <a:t>sous réserve de l’absence de défaut, d’ouverture d’une procédure de résolution et de faillite de l’Émetteur et du Garant</a:t>
            </a:r>
            <a:r>
              <a:rPr lang="fr-FR" sz="650" dirty="0">
                <a:solidFill>
                  <a:srgbClr val="000000"/>
                </a:solidFill>
                <a:latin typeface="Proxima Nova Rg" panose="02000506030000020004" pitchFamily="2" charset="0"/>
              </a:rPr>
              <a:t>. Les TRA sont calculés à partir </a:t>
            </a:r>
            <a:r>
              <a:rPr lang="fr-FR" sz="700" dirty="0">
                <a:solidFill>
                  <a:srgbClr val="000000"/>
                </a:solidFill>
                <a:latin typeface="Proxima Nova Rg" panose="02000506030000020004" pitchFamily="2" charset="0"/>
              </a:rPr>
              <a:t>de la dernière date de constatation initiale (soit le</a:t>
            </a:r>
            <a:r>
              <a:rPr lang="fr-FR" sz="650" dirty="0">
                <a:solidFill>
                  <a:srgbClr val="000000"/>
                </a:solidFill>
                <a:latin typeface="Proxima Nova Rg" panose="02000506030000020004" pitchFamily="2" charset="0"/>
              </a:rPr>
              <a:t> 23/09/2022) jusqu’à la date de remboursement anticipé automatique éventuel</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(1)</a:t>
            </a:r>
            <a:r>
              <a:rPr lang="fr-FR" sz="650" dirty="0">
                <a:solidFill>
                  <a:srgbClr val="000000"/>
                </a:solidFill>
                <a:latin typeface="Proxima Nova Rg" panose="02000506030000020004" pitchFamily="2" charset="0"/>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5928000"/>
            <a:ext cx="502186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entre 6,07%</a:t>
            </a:r>
            <a:r>
              <a:rPr lang="fr-FR" sz="800" baseline="30000" dirty="0"/>
              <a:t>(2)</a:t>
            </a:r>
            <a:r>
              <a:rPr lang="fr-FR" sz="800" dirty="0"/>
              <a:t> et 9,20%</a:t>
            </a:r>
            <a:r>
              <a:rPr lang="fr-FR" sz="800" baseline="30000" dirty="0"/>
              <a:t>(2)</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MECANISME DE REMBOURSEMENT A L’ECHEANCE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cours de clôture de l'action</a:t>
            </a:r>
            <a:r>
              <a:rPr lang="en-US" sz="800" dirty="0">
                <a:solidFill>
                  <a:schemeClr val="tx2"/>
                </a:solidFill>
              </a:rPr>
              <a:t> </a:t>
            </a:r>
            <a:r>
              <a:rPr lang="fr-FR" sz="800" dirty="0">
                <a:solidFill>
                  <a:schemeClr val="tx2"/>
                </a:solidFill>
              </a:rPr>
              <a:t>à son Cours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supérieur ou égal à 82% de son Cours de Référence, l’investisseur reçoit, le 07/10/2032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l’action </a:t>
            </a:r>
            <a:r>
              <a:rPr lang="fr-FR" sz="800" b="1" dirty="0">
                <a:solidFill>
                  <a:schemeClr val="tx2"/>
                </a:solidFill>
              </a:rPr>
              <a:t>clôture à un cours strictement inférieur à 60% de son cours de Référence, l’investisseur reçoit, le 07/10/2032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par l’action </a:t>
            </a:r>
          </a:p>
          <a:p>
            <a:pPr marL="0" indent="0" algn="ctr">
              <a:lnSpc>
                <a:spcPct val="100000"/>
              </a:lnSpc>
              <a:spcBef>
                <a:spcPts val="0"/>
              </a:spcBef>
              <a:buNone/>
            </a:pPr>
            <a:r>
              <a:rPr lang="fr-FR" sz="800" dirty="0"/>
              <a:t>entre le 23/09/2022 et le 23/09/2032</a:t>
            </a:r>
          </a:p>
          <a:p>
            <a:pPr marL="0" indent="0" algn="ctr">
              <a:lnSpc>
                <a:spcPct val="100000"/>
              </a:lnSpc>
              <a:spcBef>
                <a:spcPts val="0"/>
              </a:spcBef>
              <a:buNone/>
            </a:pPr>
            <a:r>
              <a:rPr lang="fr-FR" sz="800" dirty="0"/>
              <a:t>(Soit un Taux de Rendement Annuel net inférieur ou égal à 6,10%</a:t>
            </a:r>
            <a:r>
              <a:rPr lang="fr-FR" sz="800" baseline="30000" dirty="0">
                <a:latin typeface="+mn-lt"/>
              </a:rPr>
              <a:t>(2)</a:t>
            </a:r>
            <a:r>
              <a:rPr lang="fr-FR" sz="800" dirty="0">
                <a:latin typeface="+mn-lt"/>
              </a:rPr>
              <a:t>)</a:t>
            </a:r>
            <a:endParaRPr lang="fr-FR" sz="800" dirty="0"/>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t>9,04%</a:t>
            </a:r>
            <a:r>
              <a:rPr lang="fr-FR" sz="800" baseline="30000" dirty="0">
                <a:latin typeface="+mn-lt"/>
              </a:rPr>
              <a:t>(2)</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l’action </a:t>
            </a:r>
            <a:r>
              <a:rPr lang="fr-FR" sz="800" b="1" dirty="0">
                <a:solidFill>
                  <a:srgbClr val="000000"/>
                </a:solidFill>
              </a:rPr>
              <a:t>clôture à un cours strictement inférieur à 82% mais supérieur ou égal à 60% de son Cours de Référence, l’investisseur reçoit, le 07/10/2032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719636"/>
            <a:ext cx="5030802" cy="884070"/>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solidFill>
                  <a:srgbClr val="000000"/>
                </a:solidFill>
                <a:latin typeface="Proxima Nova Rg" panose="02000506030000020004" pitchFamily="2" charset="0"/>
              </a:rPr>
              <a:t>Les éventuels coupons mémorisés au préalable</a:t>
            </a:r>
            <a:endParaRPr lang="fr-FR" sz="800" dirty="0"/>
          </a:p>
          <a:p>
            <a:pPr marL="0" indent="0" algn="ctr">
              <a:lnSpc>
                <a:spcPct val="100000"/>
              </a:lnSpc>
              <a:spcBef>
                <a:spcPts val="0"/>
              </a:spcBef>
              <a:buNone/>
            </a:pPr>
            <a:r>
              <a:rPr lang="fr-FR" sz="800" dirty="0"/>
              <a:t>(Soit un Taux de Rendement Annuel net compris entre 6,12%</a:t>
            </a:r>
            <a:r>
              <a:rPr lang="fr-FR" sz="800" baseline="30000" dirty="0"/>
              <a:t>2) </a:t>
            </a:r>
            <a:r>
              <a:rPr lang="fr-FR" sz="800" dirty="0"/>
              <a:t>et 9,20%</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(1) </a:t>
            </a:r>
            <a:r>
              <a:rPr lang="fr-FR" sz="800" dirty="0">
                <a:solidFill>
                  <a:schemeClr val="tx2"/>
                </a:solidFill>
              </a:rPr>
              <a:t> (à partir de la fin du trimestre 4 et jusqu’à la fin du trimestre 39), on compare le cours de clôture de l'action à son Cours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a:t>
            </a:r>
            <a:r>
              <a:rPr lang="it-IT" sz="800" b="1" dirty="0">
                <a:solidFill>
                  <a:schemeClr val="tx2"/>
                </a:solidFill>
              </a:rPr>
              <a:t>l’action </a:t>
            </a:r>
            <a:r>
              <a:rPr lang="fr-FR" sz="800" b="1" dirty="0">
                <a:solidFill>
                  <a:schemeClr val="tx2"/>
                </a:solidFill>
              </a:rPr>
              <a:t>clôture à un cours supérieur ou égal à la barrière dégressive de remboursement anticipé automatique⁽¹⁾, le produit est automatiquement remboursé par anticipation et l’investisseur reçoit, à la date de remboursement anticipé automatique correspondante</a:t>
            </a:r>
            <a:r>
              <a:rPr lang="fr-FR" sz="800" b="1" baseline="30000" dirty="0">
                <a:solidFill>
                  <a:schemeClr val="tx2"/>
                </a:solidFill>
              </a:rPr>
              <a:t>(1)</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MECANISME AUTOMATIQUE DE REMBOURSEMENT ANTICIPE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Cours de Référence  en fin de trimestre 4, puis décroît de 0,50% chaque trimestre, pour atteindre 82,5% du Cours de Référence à la fin du trimestre 39.</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a:t>
            </a:r>
            <a:r>
              <a:rPr lang="fr-FR" sz="700" i="1" dirty="0">
                <a:solidFill>
                  <a:srgbClr val="000000"/>
                </a:solidFill>
                <a:latin typeface="Proxima Nova Rg" panose="02000506030000020004" pitchFamily="2" charset="0"/>
              </a:rPr>
              <a:t> </a:t>
            </a:r>
            <a:r>
              <a:rPr lang="fr-FR" sz="65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i="1" dirty="0">
                <a:solidFill>
                  <a:srgbClr val="000000"/>
                </a:solidFill>
                <a:latin typeface="Proxima Nova Rg" panose="02000506030000020004" pitchFamily="2" charset="0"/>
              </a:rPr>
              <a:t> </a:t>
            </a:r>
            <a:r>
              <a:rPr lang="fr-FR" sz="650" dirty="0">
                <a:solidFill>
                  <a:srgbClr val="000000"/>
                </a:solidFill>
              </a:rPr>
              <a:t>sous réserve de l’absence de défaut, d’ouverture d’une procédure de résolution et de faillite de l’Émetteur et du Garant.</a:t>
            </a:r>
            <a:r>
              <a:rPr lang="fr-FR" sz="650" dirty="0">
                <a:solidFill>
                  <a:schemeClr val="tx2"/>
                </a:solidFill>
              </a:rPr>
              <a:t> </a:t>
            </a:r>
            <a:r>
              <a:rPr lang="fr-FR" sz="650" dirty="0">
                <a:solidFill>
                  <a:schemeClr val="tx2"/>
                </a:solidFill>
                <a:latin typeface="+mn-lt"/>
              </a:rPr>
              <a:t>Les TRA sont calculés à </a:t>
            </a:r>
            <a:r>
              <a:rPr lang="fr-FR" sz="650" dirty="0">
                <a:solidFill>
                  <a:schemeClr val="tx2"/>
                </a:solidFill>
              </a:rPr>
              <a:t>partir </a:t>
            </a:r>
            <a:r>
              <a:rPr lang="fr-FR" sz="650" dirty="0">
                <a:solidFill>
                  <a:srgbClr val="000000"/>
                </a:solidFill>
              </a:rPr>
              <a:t>de la date de constatation initiale (soit le </a:t>
            </a:r>
            <a:r>
              <a:rPr lang="fr-FR" sz="650" dirty="0">
                <a:solidFill>
                  <a:schemeClr val="tx2"/>
                </a:solidFill>
              </a:rPr>
              <a:t>23/09/2022) </a:t>
            </a:r>
            <a:r>
              <a:rPr lang="fr-FR" sz="650" dirty="0">
                <a:solidFill>
                  <a:schemeClr val="tx2"/>
                </a:solidFill>
                <a:latin typeface="+mn-lt"/>
              </a:rPr>
              <a:t>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499472"/>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2,50% par trimestre écoulé depuis le 23/09/2022 (soit 10,00%</a:t>
            </a:r>
            <a:r>
              <a:rPr lang="fr-FR" sz="800" i="1" dirty="0">
                <a:solidFill>
                  <a:srgbClr val="000000"/>
                </a:solidFill>
              </a:rPr>
              <a:t> </a:t>
            </a:r>
            <a:r>
              <a:rPr lang="fr-FR" sz="800" dirty="0">
                <a:solidFill>
                  <a:srgbClr val="000000"/>
                </a:solidFill>
              </a:rPr>
              <a:t>par année écoulée et un Taux de Rendement Annuel net maximum de 8,46%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(1)</a:t>
            </a:r>
            <a:r>
              <a:rPr lang="fr-FR" sz="800" dirty="0">
                <a:solidFill>
                  <a:srgbClr val="000000"/>
                </a:solidFill>
              </a:rPr>
              <a:t>, si le mécanisme de remboursement anticipé n’a pas été activé au préalable, et si l’action clôture à un cours supérieur ou égal à 82% de son Cours de Référence, l’investisseur reçoit alors l’intégralité de son capital initial, majorée d’un gain de 2,50% par trimestre écoulé depuis le 23/09/2022  (soit un gain de 100,00% et un Taux de Rendement Annuel net de 6,07%</a:t>
            </a:r>
            <a:r>
              <a:rPr lang="fr-FR" sz="800" baseline="30000" dirty="0">
                <a:solidFill>
                  <a:srgbClr val="000000"/>
                </a:solidFill>
              </a:rPr>
              <a:t>(2)</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finale(1), l’action clôture à un cours strictement inférieur à 82% de son Cours de Référence mais supérieur ou égal à  60% % de ce dernier, l’investisseur récupère l’intégralité de son capital initialement investi. Le capital n’est donc exposé à un risque de perte à l’échéance(1) que si l’action clôture à un cours strictement inférieur à 60% de son Cours de Référence à la date de constatation finale(1).</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bientotlol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latin typeface="Proxima Nova Rg" panose="02000506030000020004" pitchFamily="2" charset="0"/>
              </a:rPr>
              <a:t>(1)</a:t>
            </a:r>
            <a:r>
              <a:rPr lang="fr-FR" sz="800" dirty="0">
                <a:latin typeface="Proxima Nova Rg" panose="02000506030000020004" pitchFamily="2" charset="0"/>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latin typeface="Proxima Nova Rg" panose="02000506030000020004" pitchFamily="2" charset="0"/>
              </a:rPr>
              <a:t>et à un risque de défaut, d’ouverture d’une procédure de résolution et de faillite du Garant. </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2,50% par trimestre écoulé depuis le 23/09/2022 </a:t>
            </a:r>
            <a:r>
              <a:rPr lang="fr-FR" sz="800" dirty="0">
                <a:solidFill>
                  <a:srgbClr val="000000"/>
                </a:solidFill>
              </a:rPr>
              <a:t>(soit un Taux de Rendement Annuel net maximum de 8,46%</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bientotlol » est très sensible à une faible variation du cours de clôture de l'action autour du niveau de </a:t>
            </a:r>
            <a:r>
              <a:rPr lang="fr-FR" sz="800" b="1" dirty="0">
                <a:solidFill>
                  <a:srgbClr val="000000"/>
                </a:solidFill>
                <a:effectLst/>
                <a:ea typeface="Calibri" panose="020F0502020204030204" pitchFamily="34" charset="0"/>
              </a:rPr>
              <a:t>la barrière dégressive de remboursement anticipé automatique⁽¹⁾   </a:t>
            </a:r>
            <a:r>
              <a:rPr lang="fr-FR" sz="800" b="1" dirty="0">
                <a:effectLst/>
                <a:ea typeface="Calibri" panose="020F0502020204030204" pitchFamily="34" charset="0"/>
              </a:rPr>
              <a:t>en cours de vie, et des seuils de 82% et 60% de son Cours de Référence à la date de constatation finale</a:t>
            </a:r>
            <a:r>
              <a:rPr lang="fr-FR" sz="800" b="1" baseline="30000" dirty="0">
                <a:effectLst/>
                <a:ea typeface="Calibri" panose="020F0502020204030204" pitchFamily="34" charset="0"/>
              </a:rPr>
              <a:t>(1)</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effectLst/>
                <a:ea typeface="Calibri" panose="020F0502020204030204" pitchFamily="34" charset="0"/>
              </a:rPr>
              <a:t>Les avantages du produit ne profitent qu</a:t>
            </a:r>
            <a:r>
              <a:rPr lang="fr-FR" sz="800" dirty="0">
                <a:ea typeface="Calibri" panose="020F0502020204030204" pitchFamily="34" charset="0"/>
              </a:rPr>
              <a:t>’aux seuls investisseurs ayant investi dans le produit au 23/09/2022 au plus tard, et conservant le produit jusqu’à son échéance. </a:t>
            </a:r>
            <a:endParaRPr lang="fr-FR" sz="800" dirty="0">
              <a:effectLst/>
              <a:ea typeface="Calibri" panose="020F0502020204030204" pitchFamily="34" charset="0"/>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p>
          <a:p>
            <a:pPr algn="just">
              <a:lnSpc>
                <a:spcPct val="95000"/>
              </a:lnSpc>
            </a:pPr>
            <a:endParaRPr lang="fr-FR" sz="800" b="1" u="sng"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lié au sous-jacent </a:t>
            </a:r>
            <a:r>
              <a:rPr lang="fr-FR" sz="800" dirty="0">
                <a:solidFill>
                  <a:srgbClr val="000000"/>
                </a:solidFill>
                <a:latin typeface="Proxima Nova Rg" panose="02000506030000020004" pitchFamily="2" charset="0"/>
              </a:rPr>
              <a:t>: Le remboursement du capital dépend de la performance du sous-jacent. Ces montants seront  déterminés par application d’une formule de calcul (voir le mécanisme de remboursement) en relation avec le sous-  jacent. Dans le cas d’une évolution défavorable de la performance du sous-jacent, les investisseurs pourraient subir une baisse substantielle des montants dus lors du remboursement et pourraient perdre tout ou partie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r>
              <a:rPr lang="fr-FR" sz="800" dirty="0">
                <a:solidFill>
                  <a:srgbClr val="000000"/>
                </a:solidFill>
              </a:rPr>
              <a:t>.</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a:p>
            <a:pPr marL="171450" indent="-171450" algn="just">
              <a:lnSpc>
                <a:spcPct val="90000"/>
              </a:lnSpc>
              <a:spcAft>
                <a:spcPts val="200"/>
              </a:spcAft>
              <a:buFont typeface="Arial" panose="020B0604020202020204" pitchFamily="34" charset="0"/>
              <a:buChar char="•"/>
            </a:pPr>
            <a:endParaRPr lang="fr-FR" sz="800" dirty="0">
              <a:solidFill>
                <a:srgbClr val="000000"/>
              </a:solidFill>
              <a:latin typeface="Proxima Nova Rg" panose="02000506030000020004" pitchFamily="2" charset="0"/>
            </a:endParaRP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FED2574D-6984-4E56-B512-D9093DAE028A}"/>
              </a:ext>
            </a:extLst>
          </p:cNvPr>
          <p:cNvSpPr txBox="1"/>
          <p:nvPr/>
        </p:nvSpPr>
        <p:spPr>
          <a:xfrm>
            <a:off x="359624" y="901030"/>
            <a:ext cx="6839998" cy="680776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(1)</a:t>
            </a:r>
            <a:r>
              <a:rPr lang="fr-FR" sz="800" dirty="0">
                <a:solidFill>
                  <a:srgbClr val="000000"/>
                </a:solidFill>
              </a:rPr>
              <a:t>, </a:t>
            </a:r>
            <a:r>
              <a:rPr lang="fr-FR" sz="800" dirty="0">
                <a:latin typeface="Proxima Nova Rg" panose="02000506030000020004" pitchFamily="2" charset="0"/>
              </a:rPr>
              <a:t>l’investisseur peut recevoir un coupon de 2,50% dès lors que l’action clôture à un cours supérieur ou égal à 100 de son Cours de Référence</a:t>
            </a:r>
            <a:r>
              <a:rPr lang="fr-FR" sz="800" dirty="0">
                <a:solidFill>
                  <a:srgbClr val="000000"/>
                </a:solidFill>
                <a:latin typeface="Proxima Nova Rg" panose="02000506030000020004" pitchFamily="2" charset="0"/>
              </a:rPr>
              <a:t>. Sinon, il est mis en mémoire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4 jusqu'à la fin du trimestre 39, si à l’une des dates de constatation trimestrielle correspondantes</a:t>
            </a:r>
            <a:r>
              <a:rPr lang="fr-FR" sz="800" baseline="30000" dirty="0">
                <a:solidFill>
                  <a:srgbClr val="000000"/>
                </a:solidFill>
              </a:rPr>
              <a:t>(1)</a:t>
            </a:r>
            <a:r>
              <a:rPr lang="fr-FR" sz="800" dirty="0">
                <a:solidFill>
                  <a:srgbClr val="000000"/>
                </a:solidFill>
              </a:rPr>
              <a:t> l’action clôture à un cours supérieur ou égal à la barrière dégressive de remboursement anticipé automatique⁽¹⁾,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2,50% (soit un Taux de Rendement Annuel net maximum de%</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la date de constatation finale(1), si le mécanisme de remboursement anticipé n’a pas été activé au préalable, et si l’action clôture à un cours strictement inférieur à 100 de son Cours de Référence mais supérieur ou égal à 60% de son «100 de son Cours de Référence, l’investisseur récupère l’intégralité de son capital initialement investi. Le capital est donc exposé à un risque de perte à l’échéance(1) que si l’action clôture à un cours strictement inférieur à 60% de son 100 de son Cours de Référence à la date de constatation finale.</a:t>
            </a:r>
          </a:p>
          <a:p>
            <a:pPr algn="just">
              <a:lnSpc>
                <a:spcPct val="95000"/>
              </a:lnSpc>
              <a:spcAft>
                <a:spcPts val="200"/>
              </a:spcAft>
            </a:pPr>
            <a:endParaRPr lang="fr-FR" sz="800" b="1" dirty="0">
              <a:solidFill>
                <a:srgbClr val="000000"/>
              </a:solidFill>
            </a:endParaRPr>
          </a:p>
          <a:p>
            <a:pPr algn="just">
              <a:lnSpc>
                <a:spcPct val="95000"/>
              </a:lnSpc>
              <a:spcAft>
                <a:spcPts val="200"/>
              </a:spcAft>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bientotlol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(1)</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(1)</a:t>
            </a:r>
            <a:r>
              <a:rPr lang="fr-FR" sz="800" dirty="0">
                <a:solidFill>
                  <a:srgbClr val="000000"/>
                </a:solidFill>
              </a:rPr>
              <a:t>, l’action enregistre une baisse supérieure à 40% de son Cours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(1)</a:t>
            </a:r>
            <a:r>
              <a:rPr lang="fr-FR" sz="800" dirty="0">
                <a:solidFill>
                  <a:srgbClr val="000000"/>
                </a:solidFill>
              </a:rPr>
              <a:t>, il est impossible de mesurer a priori le gain ou la perte possible, le prix pratiqué dépendant alors des paramètres de marché du jour. La perte en capital peut être partielle ou totale. </a:t>
            </a:r>
            <a:r>
              <a:rPr lang="fr-FR" sz="800" dirty="0">
                <a:solidFill>
                  <a:srgbClr val="000000"/>
                </a:solidFill>
                <a:latin typeface="Proxima Nova Rg" panose="02000506030000020004" pitchFamily="2" charset="0"/>
              </a:rPr>
              <a:t>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latin typeface="Proxima Nova Rg" panose="02000506030000020004" pitchFamily="2" charset="0"/>
              </a:rPr>
              <a:t>(1)</a:t>
            </a:r>
            <a:r>
              <a:rPr lang="fr-FR" sz="800" dirty="0">
                <a:solidFill>
                  <a:srgbClr val="000000"/>
                </a:solidFill>
                <a:latin typeface="Proxima Nova Rg" panose="02000506030000020004" pitchFamily="2" charset="0"/>
              </a:rPr>
              <a:t>. </a:t>
            </a:r>
          </a:p>
          <a:p>
            <a:pPr marL="171450" indent="-171450" algn="just">
              <a:lnSpc>
                <a:spcPct val="95000"/>
              </a:lnSpc>
              <a:spcAft>
                <a:spcPts val="200"/>
              </a:spcAft>
              <a:buFont typeface="Arial" panose="020B0604020202020204" pitchFamily="34" charset="0"/>
              <a:buChar char="•"/>
            </a:pPr>
            <a:r>
              <a:rPr lang="fr-FR" sz="800" b="1" dirty="0">
                <a:solidFill>
                  <a:srgbClr val="000000"/>
                </a:solidFill>
              </a:rPr>
              <a:t>L’investisseur est exposé à un éventuel défaut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titre de créance) de l’Émetteur </a:t>
            </a:r>
            <a:r>
              <a:rPr lang="fr-FR" sz="800" dirty="0">
                <a:solidFill>
                  <a:srgbClr val="000000"/>
                </a:solidFill>
                <a:latin typeface="Proxima Nova Rg" panose="02000506030000020004" pitchFamily="2" charset="0"/>
              </a:rPr>
              <a:t>et à un risque de défaut, d’ouverture d’une procédure de résolution et de faillite du Garant.</a:t>
            </a:r>
            <a:endParaRPr lang="fr-FR" sz="800" dirty="0">
              <a:solidFill>
                <a:srgbClr val="000000"/>
              </a:solidFill>
            </a:endParaRP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4 à 40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l'action, du fait du </a:t>
            </a:r>
            <a:r>
              <a:rPr lang="fr-FR" sz="800" b="1" dirty="0">
                <a:solidFill>
                  <a:srgbClr val="000000"/>
                </a:solidFill>
              </a:rPr>
              <a:t>mécanisme de plafonnement des gains à 2,50% par trimestre </a:t>
            </a:r>
            <a:r>
              <a:rPr lang="fr-FR" sz="800" dirty="0">
                <a:solidFill>
                  <a:srgbClr val="000000"/>
                </a:solidFill>
              </a:rPr>
              <a:t>(soit un Taux de Rendement Annuel net maximum de 9,20%</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bientotlol » est très sensible à une faible variation du cours de clôture de l'action autour des seuils de </a:t>
            </a:r>
            <a:r>
              <a:rPr lang="fr-FR" sz="800" dirty="0">
                <a:solidFill>
                  <a:srgbClr val="000000"/>
                </a:solidFill>
                <a:effectLst/>
                <a:ea typeface="Calibri" panose="020F0502020204030204" pitchFamily="34" charset="0"/>
              </a:rPr>
              <a:t>100 de son Cours de Référence et la barrière dégressive de remboursement anticipé automatique⁽¹⁾   </a:t>
            </a:r>
            <a:r>
              <a:rPr lang="fr-FR" sz="800" dirty="0">
                <a:effectLst/>
                <a:ea typeface="Calibri" panose="020F0502020204030204" pitchFamily="34" charset="0"/>
              </a:rPr>
              <a:t>en cours de vie, et des seuils de 82% et 60% de son Cours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r>
              <a:rPr lang="fr-FR" sz="800" i="1" cap="none" dirty="0">
                <a:solidFill>
                  <a:srgbClr val="000000"/>
                </a:solidFill>
                <a:latin typeface="Proxima Nova Rg" panose="02000506030000020004" pitchFamily="2" charset="0"/>
                <a:cs typeface="+mn-cs"/>
              </a:rPr>
              <a:t>(tel que défini dans la  section «Informations importantes ») de la présente brochure.</a:t>
            </a:r>
            <a:endParaRPr lang="fr-FR" sz="800" i="1" dirty="0">
              <a:solidFill>
                <a:srgbClr val="000000"/>
              </a:solidFill>
            </a:endParaRP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latin typeface="Proxima Nova Rg" panose="02000506030000020004" pitchFamily="2" charset="0"/>
              </a:rPr>
              <a:t>En cas de cession des titres de créance avant l’échéance, le prix de cession desdits titres  pourra être inférieur à son prix de commercialisation. L’investisseur prend donc un risque de perte en capital non mesurable  a priori. Dans le pire des scénarios, les investisseurs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perte en capital et/ou risque de coupons faibles voire nuls lié au sous-jacent : </a:t>
            </a:r>
            <a:r>
              <a:rPr lang="fr-FR" sz="800" dirty="0">
                <a:solidFill>
                  <a:srgbClr val="000000"/>
                </a:solidFill>
                <a:latin typeface="Proxima Nova Rg" panose="02000506030000020004" pitchFamily="2" charset="0"/>
              </a:rPr>
              <a:t>le remboursement du capital et les montants ou le nombre de coupons dépendent de la performance du sous-jacent. Ceux-ci seront déterminés par application d’une formule de calcul (voir, concernant le remboursement du capital, le mécanisme de remboursement) en relation avec le sous-jacent. Dans le cas d’une évolution défavorable de la performance du sous-jacent, accentuée, le cas échéant, par les termes de la formule (voir, concernant le remboursement du capital, le mécanisme de remboursement), les investisseurs pourraient percevoir un montant ou un nombre de coupons faibles voire nuls, subir une baisse substantielle des montants dus lors du remboursement et pourraient perdre tout ou partie de leur investissement </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Risques liés à l’éventuelle ouverture d’une procédure de résolution ou de faillite </a:t>
            </a:r>
            <a:r>
              <a:rPr lang="fr-FR" sz="800" dirty="0">
                <a:solidFill>
                  <a:srgbClr val="000000"/>
                </a:solidFill>
                <a:latin typeface="Proxima Nova Rg" panose="02000506030000020004" pitchFamily="2" charset="0"/>
              </a:rPr>
              <a:t>: En cas d’ouverture d’une procédure  de résolution au niveau de l’Émetteur et/ou du Garant et/ou du Groupe BPCE ou en cas de faillite de l’Émetteur et/  ou du Garant, les investisseurs pourraient perdre tout ou partie de leur investissement initial et/ou ne pas recevoir la  rémunération initialement prévue.</a:t>
            </a:r>
          </a:p>
          <a:p>
            <a:pPr marL="171450" indent="-171450" algn="just">
              <a:lnSpc>
                <a:spcPct val="90000"/>
              </a:lnSpc>
              <a:spcAft>
                <a:spcPts val="200"/>
              </a:spcAft>
              <a:buFont typeface="Arial" panose="020B0604020202020204" pitchFamily="34" charset="0"/>
              <a:buChar char="•"/>
            </a:pPr>
            <a:r>
              <a:rPr lang="fr-FR" sz="800" b="1" dirty="0">
                <a:solidFill>
                  <a:srgbClr val="000000"/>
                </a:solidFill>
                <a:latin typeface="Proxima Nova Rg" panose="02000506030000020004" pitchFamily="2" charset="0"/>
              </a:rPr>
              <a:t>Risque de volatilité, risque de liquidité </a:t>
            </a:r>
            <a:r>
              <a:rPr lang="fr-FR" sz="800" dirty="0">
                <a:solidFill>
                  <a:srgbClr val="000000"/>
                </a:solidFill>
                <a:latin typeface="Proxima Nova Rg" panose="02000506030000020004" pitchFamily="2" charset="0"/>
              </a:rPr>
              <a:t>: Une forte volatilité des cours (amplitude des variations des cours) ou une faible  liquidité pourrait avoir un impact négatif sur le prix de cession des titres de créance. En cas de cession des titres de créance  avant l’échéance, le prix de cession pourrait être inférieur à ce qu’un investisseur pourrait attendre compte tenu de la  valorisation desdits titres de créance. En l’absence de liquidité, les investisseurs pourraient ne pas être en mesure de les céder.</a:t>
            </a:r>
          </a:p>
        </p:txBody>
      </p:sp>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23248"/>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(1)</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(2)</a:t>
            </a:r>
            <a:r>
              <a:rPr lang="fr-FR" sz="650" dirty="0">
                <a:solidFill>
                  <a:schemeClr val="tx2"/>
                </a:solidFill>
                <a:latin typeface="+mn-lt"/>
              </a:rPr>
              <a:t> En prenant comme hypothèse 1,00% de frais de gestion du contrat d’assurance vie ou de capitalisation </a:t>
            </a:r>
            <a:r>
              <a:rPr lang="fr-FR" sz="700" dirty="0">
                <a:solidFill>
                  <a:srgbClr val="000000"/>
                </a:solidFill>
                <a:latin typeface="Proxima Nova Rg" panose="02000506030000020004" pitchFamily="2" charset="0"/>
              </a:rPr>
              <a:t>ou de droits de garde en compte-titres</a:t>
            </a:r>
            <a:r>
              <a:rPr lang="fr-FR" sz="650" dirty="0">
                <a:solidFill>
                  <a:schemeClr val="tx2"/>
                </a:solidFill>
                <a:latin typeface="+mn-lt"/>
              </a:rPr>
              <a:t>. TRA nets hors autres frais, fiscalité et prélèvements sociaux applicables au cadre d’investissement</a:t>
            </a:r>
            <a:r>
              <a:rPr lang="fr-FR" sz="700" dirty="0">
                <a:solidFill>
                  <a:srgbClr val="000000"/>
                </a:solidFill>
                <a:latin typeface="Proxima Nova Rg" panose="02000506030000020004" pitchFamily="2" charset="0"/>
              </a:rPr>
              <a:t> sous réserve de l’absence de défaut, d’ouverture d’une procédure de résolution et de faillite de l’Émetteur et du Garant.</a:t>
            </a:r>
            <a:r>
              <a:rPr lang="fr-FR" sz="650" dirty="0">
                <a:solidFill>
                  <a:schemeClr val="tx2"/>
                </a:solidFill>
                <a:latin typeface="+mn-lt"/>
              </a:rPr>
              <a:t> Les TRA sont calculés à partir </a:t>
            </a:r>
            <a:r>
              <a:rPr lang="fr-FR" sz="700" dirty="0">
                <a:solidFill>
                  <a:srgbClr val="000000"/>
                </a:solidFill>
                <a:latin typeface="Proxima Nova Rg" panose="02000506030000020004" pitchFamily="2" charset="0"/>
              </a:rPr>
              <a:t>de la dernière date de constatation initiale (soit le </a:t>
            </a:r>
            <a:r>
              <a:rPr lang="fr-FR" sz="650" dirty="0">
                <a:solidFill>
                  <a:schemeClr val="tx2"/>
                </a:solidFill>
                <a:latin typeface="+mn-lt"/>
              </a:rPr>
              <a:t>23/09/2022) jusqu’à la date de remboursement anticipé automatique éventuel</a:t>
            </a:r>
            <a:r>
              <a:rPr lang="fr-FR" sz="650" baseline="30000" dirty="0">
                <a:solidFill>
                  <a:schemeClr val="tx2"/>
                </a:solidFill>
                <a:latin typeface="+mn-lt"/>
              </a:rPr>
              <a:t>(1)</a:t>
            </a:r>
            <a:r>
              <a:rPr lang="fr-FR" sz="650" dirty="0">
                <a:solidFill>
                  <a:schemeClr val="tx2"/>
                </a:solidFill>
                <a:latin typeface="+mn-lt"/>
              </a:rPr>
              <a:t> ou d’échéance</a:t>
            </a:r>
            <a:r>
              <a:rPr lang="fr-FR" sz="650" baseline="30000" dirty="0">
                <a:solidFill>
                  <a:schemeClr val="tx2"/>
                </a:solidFill>
                <a:latin typeface="+mn-lt"/>
              </a:rPr>
              <a:t>(1)</a:t>
            </a:r>
            <a:r>
              <a:rPr lang="fr-FR" sz="650" dirty="0">
                <a:solidFill>
                  <a:schemeClr val="tx2"/>
                </a:solidFill>
                <a:latin typeface="+mn-lt"/>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rPr>
              <a:t>(1)</a:t>
            </a:r>
            <a:r>
              <a:rPr lang="fr-FR" sz="650" dirty="0">
                <a:solidFill>
                  <a:schemeClr val="tx2"/>
                </a:solidFill>
              </a:rPr>
              <a:t> Veuillez vous référer au tableau récapitulant les principales caractéristiques financières en page 8 pour le détail des dates. </a:t>
            </a:r>
          </a:p>
          <a:p>
            <a:pPr marL="0" lvl="1" algn="just"/>
            <a:r>
              <a:rPr lang="fr-FR" sz="650" baseline="30000" dirty="0">
                <a:solidFill>
                  <a:schemeClr val="tx2"/>
                </a:solidFill>
              </a:rPr>
              <a:t>(2)</a:t>
            </a:r>
            <a:r>
              <a:rPr lang="fr-FR" sz="650" dirty="0">
                <a:solidFill>
                  <a:schemeClr val="tx2"/>
                </a:solidFill>
              </a:rPr>
              <a:t> En prenant comme hypothèse 1,00% de frais de gestion du contrat d’assurance vie ou de capitalisation</a:t>
            </a:r>
            <a:r>
              <a:rPr lang="fr-FR" sz="650" dirty="0">
                <a:solidFill>
                  <a:srgbClr val="000000"/>
                </a:solidFill>
              </a:rPr>
              <a:t> ou de droits de garde en compte-titres</a:t>
            </a:r>
            <a:r>
              <a:rPr lang="fr-FR" sz="650" dirty="0">
                <a:solidFill>
                  <a:schemeClr val="tx2"/>
                </a:solidFill>
              </a:rPr>
              <a:t>. TRA nets hors autres frais, fiscalité et prélèvements sociaux applicables au cadre d’investissement</a:t>
            </a:r>
            <a:r>
              <a:rPr lang="fr-FR" sz="650" dirty="0">
                <a:solidFill>
                  <a:srgbClr val="000000"/>
                </a:solidFill>
              </a:rPr>
              <a:t> sous réserve de l’absence de défaut, d’ouverture d’une procédure de résolution et de faillite de l’Émetteur et du Garant</a:t>
            </a:r>
            <a:r>
              <a:rPr lang="fr-FR" sz="650" dirty="0">
                <a:solidFill>
                  <a:schemeClr val="tx2"/>
                </a:solidFill>
              </a:rPr>
              <a:t>. Les TRA sont calculés à partir </a:t>
            </a:r>
            <a:r>
              <a:rPr lang="fr-FR" sz="650" dirty="0">
                <a:solidFill>
                  <a:srgbClr val="000000"/>
                </a:solidFill>
              </a:rPr>
              <a:t>de la date de constatation initiale (soit le </a:t>
            </a:r>
            <a:r>
              <a:rPr lang="fr-FR" sz="650" dirty="0">
                <a:solidFill>
                  <a:schemeClr val="tx2"/>
                </a:solidFill>
              </a:rPr>
              <a:t>23/09/2022) jusqu’à la date de remboursement anticipé automatique éventuel</a:t>
            </a:r>
            <a:r>
              <a:rPr lang="fr-FR" sz="650" baseline="30000" dirty="0">
                <a:solidFill>
                  <a:schemeClr val="tx2"/>
                </a:solidFill>
              </a:rPr>
              <a:t>(1)</a:t>
            </a:r>
            <a:r>
              <a:rPr lang="fr-FR" sz="650" dirty="0">
                <a:solidFill>
                  <a:schemeClr val="tx2"/>
                </a:solidFill>
              </a:rPr>
              <a:t> ou d’échéance</a:t>
            </a:r>
            <a:r>
              <a:rPr lang="fr-FR" sz="650" baseline="30000" dirty="0">
                <a:solidFill>
                  <a:schemeClr val="tx2"/>
                </a:solidFill>
              </a:rPr>
              <a:t>(1)</a:t>
            </a:r>
            <a:r>
              <a:rPr lang="fr-FR" sz="650" dirty="0">
                <a:solidFill>
                  <a:schemeClr val="tx2"/>
                </a:solidFill>
              </a:rPr>
              <a:t> selon les scénarios. Une sortie anticipée à l’initiative de l’investisseur se fera à un cours dépendant de l’évolution des paramètres de marché au moment de la sortie (cours de l'action, des taux d’intérêt, de la volatilité et des primes de risque de crédit notamment) et pourra donc entraîner un risque de perte en capital.</a:t>
            </a:r>
          </a:p>
          <a:p>
            <a:pPr marL="0" lvl="1" algn="just"/>
            <a:r>
              <a:rPr lang="fr-FR" sz="650" baseline="30000" dirty="0">
                <a:solidFill>
                  <a:srgbClr val="000000"/>
                </a:solidFill>
              </a:rPr>
              <a:t>(3) </a:t>
            </a:r>
            <a:r>
              <a:rPr lang="fr-FR" sz="650" dirty="0">
                <a:solidFill>
                  <a:srgbClr val="000000"/>
                </a:solidFill>
              </a:rPr>
              <a:t>Pour un investissement direct dans l’Indice, hors prise en compte des dividendes éventuels détachés par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Elles ne préjugent en rien </a:t>
            </a:r>
            <a:r>
              <a:rPr lang="fr-FR" sz="800" b="1" dirty="0">
                <a:solidFill>
                  <a:srgbClr val="04202E"/>
                </a:solidFill>
                <a:latin typeface="Proxima Nova Rg" panose="02000506030000020004" pitchFamily="2" charset="0"/>
              </a:rPr>
              <a:t>de résultats futurs et ne sauraient constituer en aucune manière une offre commerciale.</a:t>
            </a:r>
            <a:endParaRPr lang="fr-FR" sz="800" b="1" dirty="0">
              <a:latin typeface="Proxima Nova Rg" panose="02000506030000020004" pitchFamily="2" charset="0"/>
            </a:endParaRP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latin typeface="+mj-lt"/>
              </a:rPr>
              <a:t>SCÉNARIO DÉFAVORABLE </a:t>
            </a:r>
            <a:r>
              <a:rPr lang="fr-FR" sz="800" dirty="0">
                <a:solidFill>
                  <a:srgbClr val="B9A049"/>
                </a:solidFill>
                <a:latin typeface="+mj-lt"/>
              </a:rPr>
              <a:t>: </a:t>
            </a:r>
            <a:r>
              <a:rPr lang="fr-FR" sz="800" dirty="0">
                <a:solidFill>
                  <a:srgbClr val="B9A049"/>
                </a:solidFill>
              </a:rPr>
              <a:t>À la date de constatation finale</a:t>
            </a:r>
            <a:r>
              <a:rPr lang="fr-FR" sz="800" baseline="30000" dirty="0">
                <a:solidFill>
                  <a:srgbClr val="B9A049"/>
                </a:solidFill>
              </a:rPr>
              <a:t>(1)</a:t>
            </a:r>
            <a:r>
              <a:rPr lang="fr-FR" sz="800" dirty="0">
                <a:solidFill>
                  <a:srgbClr val="B9A049"/>
                </a:solidFill>
              </a:rPr>
              <a:t>, l’action clôture à un cours strictement inférieur à 60% de son Cours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MÉDIAN : </a:t>
            </a:r>
            <a:r>
              <a:rPr lang="fr-FR" sz="800" b="0" dirty="0">
                <a:latin typeface="+mn-lt"/>
              </a:rPr>
              <a:t>À la date de constatation finale(1), l’action clôture à un cours strictement inférieur à 82% mais supérieur ou égal à 60% de son Cours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j-lt"/>
              </a:rPr>
              <a:t>SCÉNARIO FAVORABLE : </a:t>
            </a:r>
            <a:r>
              <a:rPr lang="fr-FR" sz="800" b="0" dirty="0">
                <a:latin typeface="+mn-lt"/>
              </a:rPr>
              <a:t>Dès la première date de constatation du mécanisme de remboursement anticipé </a:t>
            </a:r>
            <a:r>
              <a:rPr lang="fr-FR" sz="800" b="0" dirty="0">
                <a:solidFill>
                  <a:srgbClr val="B9A049"/>
                </a:solidFill>
                <a:latin typeface="Proxima Nova Rg" panose="02000506030000020004" pitchFamily="2" charset="0"/>
              </a:rPr>
              <a:t>automatique</a:t>
            </a:r>
            <a:r>
              <a:rPr lang="fr-FR" sz="800" b="0" baseline="30000" dirty="0">
                <a:solidFill>
                  <a:srgbClr val="B9A049"/>
                </a:solidFill>
                <a:latin typeface="Proxima Nova Rg" panose="02000506030000020004" pitchFamily="2" charset="0"/>
              </a:rPr>
              <a:t>(1)</a:t>
            </a:r>
            <a:r>
              <a:rPr lang="fr-FR" sz="800" b="0" dirty="0">
                <a:latin typeface="+mn-lt"/>
              </a:rPr>
              <a:t>, l’action clôture à un cours supérieur ou égal à la barrière dégressive de remboursement anticipé automatique⁽¹⁾</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460068"/>
            <a:ext cx="6739266" cy="21600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bientotlol » EST TRÈS SENSIBLE À UNE FAIBLE VARIATION DU cours DE L’INDICE de l'action AUTOUR DES SEUILS DE 82% ET DE 60% </a:t>
            </a:r>
            <a:r>
              <a:rPr lang="fr-FR" sz="800" cap="all" dirty="0">
                <a:solidFill>
                  <a:srgbClr val="B9A049"/>
                </a:solidFill>
                <a:latin typeface="+mn-lt"/>
              </a:rPr>
              <a:t>DE SON Cours de Référence</a:t>
            </a:r>
            <a:r>
              <a:rPr lang="fr-FR" sz="800" dirty="0">
                <a:solidFill>
                  <a:srgbClr val="B9A049"/>
                </a:solidFill>
                <a:latin typeface="+mn-lt"/>
              </a:rPr>
              <a:t> à la date de constatation finale</a:t>
            </a:r>
            <a:r>
              <a:rPr lang="fr-FR" sz="800" baseline="30000" dirty="0">
                <a:solidFill>
                  <a:srgbClr val="B9A049"/>
                </a:solidFill>
                <a:latin typeface="+mn-lt"/>
              </a:rPr>
              <a:t>(1)</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(1) </a:t>
            </a:r>
            <a:r>
              <a:rPr lang="fr-FR" sz="800" dirty="0">
                <a:latin typeface="+mn-lt"/>
              </a:rPr>
              <a:t>des trimestres 4 à 39</a:t>
            </a:r>
            <a:r>
              <a:rPr lang="fr-FR" sz="800" dirty="0"/>
              <a:t>, l’action clôture à un cours strictement inférieur à la barrière dégressive de remboursement anticipé automatique⁽¹⁾.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(1)</a:t>
            </a:r>
            <a:r>
              <a:rPr lang="fr-FR" sz="800" dirty="0"/>
              <a:t>, l’action clôture à un cours strictement inférieur à 60% de son Cours de Référence (30% dans cet exemple). L’investisseur récupère alors le capital initialement investi diminué de l’intégralité de la baisse enregistrée par l’action,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l’action</a:t>
            </a:r>
            <a:r>
              <a:rPr lang="fr-FR" sz="800" baseline="30000" dirty="0"/>
              <a:t>(2)</a:t>
            </a:r>
            <a:r>
              <a:rPr lang="fr-FR" sz="800" dirty="0"/>
              <a:t>, soit -12,18%</a:t>
            </a:r>
            <a:r>
              <a:rPr lang="fr-FR" sz="800" baseline="30000" dirty="0"/>
              <a:t>(3)</a:t>
            </a:r>
            <a:r>
              <a:rPr lang="fr-FR" sz="800" dirty="0"/>
              <a:t>. </a:t>
            </a:r>
          </a:p>
          <a:p>
            <a:pPr lvl="0" algn="just" defTabSz="1042988" fontAlgn="base">
              <a:spcBef>
                <a:spcPct val="0"/>
              </a:spcBef>
              <a:spcAft>
                <a:spcPts val="600"/>
              </a:spcAft>
            </a:pPr>
            <a:r>
              <a:rPr lang="fr-FR" sz="800" dirty="0"/>
              <a:t>Dans ce scénario, l’investisseur subit une </a:t>
            </a:r>
            <a:r>
              <a:rPr lang="fr-FR" sz="800" b="1" dirty="0"/>
              <a:t>perte en capital</a:t>
            </a:r>
            <a:r>
              <a:rPr lang="fr-FR" sz="800" dirty="0"/>
              <a:t>,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(1)</a:t>
            </a:r>
            <a:r>
              <a:rPr lang="fr-FR" sz="800" dirty="0">
                <a:latin typeface="+mn-lt"/>
              </a:rPr>
              <a:t> des trimestres 4 à 39, l’action clôture à </a:t>
            </a:r>
            <a:r>
              <a:rPr lang="fr-FR" sz="800" dirty="0">
                <a:solidFill>
                  <a:schemeClr val="tx2"/>
                </a:solidFill>
                <a:latin typeface="+mn-lt"/>
              </a:rPr>
              <a:t>un cours strictement inférieur à la barrière dégressive de remboursement anticipé automatique⁽¹⁾</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finale(1), l’action clôture à un cours strictement inférieur à 82% de son Cours de Référence (75%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6,07%</a:t>
            </a:r>
            <a:r>
              <a:rPr lang="fr-FR" sz="800" baseline="30000" dirty="0">
                <a:solidFill>
                  <a:schemeClr val="tx1"/>
                </a:solidFill>
                <a:latin typeface="+mn-lt"/>
              </a:rPr>
              <a:t>(3)</a:t>
            </a:r>
            <a:r>
              <a:rPr lang="fr-FR" sz="800" dirty="0">
                <a:solidFill>
                  <a:schemeClr val="tx1"/>
                </a:solidFill>
                <a:latin typeface="+mn-lt"/>
              </a:rPr>
              <a:t>, contre un Taux de Rendement Annuel net de -3,79%</a:t>
            </a:r>
            <a:r>
              <a:rPr lang="fr-FR" sz="800" baseline="30000" dirty="0">
                <a:solidFill>
                  <a:schemeClr val="tx1"/>
                </a:solidFill>
                <a:latin typeface="+mn-lt"/>
              </a:rPr>
              <a:t>(3)</a:t>
            </a:r>
            <a:r>
              <a:rPr lang="fr-FR" sz="800" dirty="0">
                <a:solidFill>
                  <a:schemeClr val="tx1"/>
                </a:solidFill>
                <a:latin typeface="+mn-lt"/>
              </a:rPr>
              <a:t>, pour un investissement direct dans l’action</a:t>
            </a:r>
            <a:r>
              <a:rPr lang="fr-FR" sz="800" baseline="30000" dirty="0">
                <a:solidFill>
                  <a:schemeClr val="tx1"/>
                </a:solidFill>
                <a:latin typeface="+mn-lt"/>
              </a:rPr>
              <a:t>(2)</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(1)</a:t>
            </a:r>
            <a:r>
              <a:rPr lang="fr-FR" sz="800" b="1" dirty="0">
                <a:solidFill>
                  <a:schemeClr val="tx1"/>
                </a:solidFill>
                <a:latin typeface="+mn-lt"/>
              </a:rPr>
              <a:t> de « bientotlol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(1)</a:t>
            </a:r>
            <a:r>
              <a:rPr lang="fr-FR" sz="800" dirty="0">
                <a:solidFill>
                  <a:schemeClr val="tx2"/>
                </a:solidFill>
              </a:rPr>
              <a:t> du mécanisme de remboursement anticipé automatique, </a:t>
            </a:r>
            <a:r>
              <a:rPr lang="it-IT" sz="800" dirty="0">
                <a:solidFill>
                  <a:schemeClr val="tx2"/>
                </a:solidFill>
              </a:rPr>
              <a:t>l’action </a:t>
            </a:r>
            <a:r>
              <a:rPr lang="fr-FR" sz="800" dirty="0">
                <a:solidFill>
                  <a:schemeClr val="tx2"/>
                </a:solidFill>
              </a:rPr>
              <a:t>clôture à </a:t>
            </a:r>
            <a:r>
              <a:rPr lang="fr-FR" sz="800" dirty="0">
                <a:solidFill>
                  <a:schemeClr val="tx2"/>
                </a:solidFill>
                <a:latin typeface="Proxima Nova Rg" panose="02000506030000020004" pitchFamily="2" charset="0"/>
              </a:rPr>
              <a:t>un cours supérieur à la barrière dégressive de remboursement anticipé automatique⁽¹⁾ la barrière dégressive de remboursement anticipé automatique⁽¹⁾ </a:t>
            </a:r>
            <a:r>
              <a:rPr lang="fr-FR" sz="800" dirty="0">
                <a:solidFill>
                  <a:schemeClr val="tx2"/>
                </a:solidFill>
              </a:rPr>
              <a:t>(120% dans cet exemple). Le produit est automatiquement remboursé par anticipation. Il verse alors l’intégralité du capital initial majorée d’un gain de 2,50% par trimestre écoulé depuis le 23/09/2022, soit un gain de 10,00% dans notre exemple.</a:t>
            </a:r>
          </a:p>
          <a:p>
            <a:pPr algn="just">
              <a:spcAft>
                <a:spcPts val="600"/>
              </a:spcAft>
            </a:pPr>
            <a:r>
              <a:rPr lang="fr-FR" sz="800" dirty="0"/>
              <a:t>Ce qui correspond à un Taux de Rendement Annuel net de 8,46%</a:t>
            </a:r>
            <a:r>
              <a:rPr lang="fr-FR" sz="800" baseline="30000" dirty="0"/>
              <a:t>(3)</a:t>
            </a:r>
            <a:r>
              <a:rPr lang="fr-FR" sz="800" dirty="0"/>
              <a:t>, contre un Taux de Rendement Annuel net de 17,89%</a:t>
            </a:r>
            <a:r>
              <a:rPr lang="fr-FR" sz="800" baseline="30000" dirty="0"/>
              <a:t>(3)</a:t>
            </a:r>
            <a:r>
              <a:rPr lang="fr-FR" sz="800" dirty="0"/>
              <a:t> pour un investissement direct dans </a:t>
            </a:r>
            <a:r>
              <a:rPr lang="it-IT" sz="800" dirty="0"/>
              <a:t>l’action</a:t>
            </a:r>
            <a:r>
              <a:rPr lang="fr-FR" sz="800" baseline="30000" dirty="0"/>
              <a:t>(2)</a:t>
            </a:r>
            <a:r>
              <a:rPr lang="fr-FR" sz="800" dirty="0"/>
              <a:t>, du fait du </a:t>
            </a:r>
            <a:r>
              <a:rPr lang="fr-FR" sz="800" b="1" dirty="0">
                <a:solidFill>
                  <a:schemeClr val="tx2"/>
                </a:solidFill>
              </a:rPr>
              <a:t>mécanisme de plafonnement des gains à 2,50% par trimestre écoulé depuis le 23/09/2022.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7" ma:contentTypeDescription="Crée un document." ma:contentTypeScope="" ma:versionID="bfb75e103009df80b8e5001438c41194">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2ae3df86d13efbb4a35042af2564d386"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element ref="ns2:lcf76f155ced4ddcb4097134ff3c332f"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element name="lcf76f155ced4ddcb4097134ff3c332f" ma:index="22" nillable="true" ma:taxonomy="true" ma:internalName="lcf76f155ced4ddcb4097134ff3c332f" ma:taxonomyFieldName="MediaServiceImageTags" ma:displayName="Balises d’images" ma:readOnly="false" ma:fieldId="{5cf76f15-5ced-4ddc-b409-7134ff3c332f}" ma:taxonomyMulti="true" ma:sspId="5604eaa7-7f48-49f2-a7a3-87e28e00304d" ma:termSetId="09814cd3-568e-fe90-9814-8d621ff8fb84" ma:anchorId="fba54fb3-c3e1-fe81-a776-ca4b69148c4d" ma:open="true" ma:isKeyword="false">
      <xsd:complexType>
        <xsd:sequence>
          <xsd:element ref="pc:Terms" minOccurs="0" maxOccurs="1"/>
        </xsd:sequence>
      </xsd:complex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TaxCatchAll" ma:index="23" nillable="true" ma:displayName="Taxonomy Catch All Column" ma:hidden="true" ma:list="{56d650d2-3c99-4a10-8e9e-56f47bffeb82}" ma:internalName="TaxCatchAll" ma:showField="CatchAllData" ma:web="514a554b-82b0-4359-b247-fc84018a95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TaxCatchAll xmlns="514a554b-82b0-4359-b247-fc84018a95f0" xsi:nil="true"/>
    <lcf76f155ced4ddcb4097134ff3c332f xmlns="ef624bc2-1644-4d69-8362-5c28ca49637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ECCCF-890C-4C54-BAB4-06AB610C18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5DE574B-2CD2-4078-9BEA-2A14717D9698}">
  <ds:schemaRefs>
    <ds:schemaRef ds:uri="http://schemas.microsoft.com/office/2006/metadata/properties"/>
    <ds:schemaRef ds:uri="http://schemas.microsoft.com/office/2006/documentManagement/types"/>
    <ds:schemaRef ds:uri="http://purl.org/dc/dcmitype/"/>
    <ds:schemaRef ds:uri="514a554b-82b0-4359-b247-fc84018a95f0"/>
    <ds:schemaRef ds:uri="http://www.w3.org/XML/1998/namespace"/>
    <ds:schemaRef ds:uri="http://purl.org/dc/elements/1.1/"/>
    <ds:schemaRef ds:uri="http://purl.org/dc/terms/"/>
    <ds:schemaRef ds:uri="ef624bc2-1644-4d69-8362-5c28ca496374"/>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B00FC41E-FBDE-42E2-B58A-20EBD240A3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20530</TotalTime>
  <Words>11144</Words>
  <Application>Microsoft Office PowerPoint</Application>
  <PresentationFormat>Personnalisé</PresentationFormat>
  <Paragraphs>396</Paragraphs>
  <Slides>14</Slides>
  <Notes>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vt:i4>
      </vt:variant>
    </vt:vector>
  </HeadingPairs>
  <TitlesOfParts>
    <vt:vector size="25" baseType="lpstr">
      <vt:lpstr>Akkurat-Light</vt:lpstr>
      <vt:lpstr>Arial</vt:lpstr>
      <vt:lpstr>Calibri</vt:lpstr>
      <vt:lpstr>Century Gothic</vt:lpstr>
      <vt:lpstr>Ciutadella Light Italic</vt:lpstr>
      <vt:lpstr>Ciutadella Regular Italic</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934</cp:revision>
  <cp:lastPrinted>2022-05-04T09:56:42Z</cp:lastPrinted>
  <dcterms:created xsi:type="dcterms:W3CDTF">2017-02-21T09:03:05Z</dcterms:created>
  <dcterms:modified xsi:type="dcterms:W3CDTF">2022-07-11T14:40:45Z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y fmtid="{D5CDD505-2E9C-101B-9397-08002B2CF9AE}" pid="6" name="MediaServiceImageTags">
    <vt:lpwstr/>
  </property>
</Properties>
</file>