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kopkpopok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11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éventuel(1) ou d’échéance(1)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cours DE l’action AUTOUR DES SEUILS DE 50% ET DE 80%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strictement supérieur à 80 de son Cours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-12,02%</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2,10%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80%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au seuil de versement du coupon. Le produit verse alors un coupon de 2,10%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 coupon de 2,10%.</a:t>
            </a:r>
          </a:p>
          <a:p>
            <a:pPr algn="just">
              <a:spcAft>
                <a:spcPts val="600"/>
              </a:spcAft>
            </a:pPr>
            <a:r>
              <a:rPr lang="fr-FR" sz="800" dirty="0">
                <a:solidFill>
                  <a:srgbClr val="04202E"/>
                </a:solidFill>
              </a:rPr>
              <a:t>Ce qui correspond à un taux de rendement annuel net de 7,25%</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10/07/2022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31,04%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BNP PARIBAS</a:t>
            </a:r>
            <a:r>
              <a:rPr lang="fr-FR" sz="1200" cap="none" dirty="0">
                <a:latin typeface="Futura PT" panose="020B0902020204020203" pitchFamily="34" charset="0"/>
              </a:rPr>
              <a:t> ENTRE LE </a:t>
            </a:r>
            <a:r>
              <a:rPr lang="en-US" sz="1200" b="0" dirty="0">
                <a:solidFill>
                  <a:srgbClr val="B9A049"/>
                </a:solidFill>
                <a:effectLst/>
                <a:latin typeface="+mj-lt"/>
              </a:rPr>
              <a:t>10/07/2010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10/07/2022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11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BNP Paribas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11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BNP Paribas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7,22%</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7,55%</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40 trimestres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a:t>
            </a:r>
          </a:p>
          <a:p>
            <a:pPr marL="0" indent="0" algn="ctr">
              <a:lnSpc>
                <a:spcPct val="100000"/>
              </a:lnSpc>
              <a:spcBef>
                <a:spcPts val="0"/>
              </a:spcBef>
              <a:buNone/>
            </a:pPr>
            <a:r>
              <a:rPr lang="fr-FR" sz="800" dirty="0"/>
              <a:t>(soit un gain total de 84,00% et un taux de rendement annuel net de 5,21%</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 </a:t>
            </a:r>
          </a:p>
          <a:p>
            <a:pPr marL="0" indent="0" algn="ctr">
              <a:lnSpc>
                <a:spcPct val="100000"/>
              </a:lnSpc>
              <a:spcBef>
                <a:spcPts val="0"/>
              </a:spcBef>
              <a:buNone/>
            </a:pPr>
            <a:r>
              <a:rPr lang="fr-FR" sz="800" dirty="0"/>
              <a:t>(Soit un taux de rendement annuel net entre 6,67%</a:t>
            </a:r>
            <a:r>
              <a:rPr lang="fr-FR" sz="800" baseline="30000" dirty="0"/>
              <a:t>(2) </a:t>
            </a:r>
            <a:r>
              <a:rPr lang="fr-FR" sz="800" dirty="0"/>
              <a:t>et 7,22%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BNP Paribas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BNP Paribas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80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80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5,21%</a:t>
            </a:r>
            <a:r>
              <a:rPr lang="fr-FR" sz="800" baseline="30000" dirty="0"/>
              <a:t>(2)</a:t>
            </a:r>
            <a:r>
              <a:rPr lang="fr-FR" sz="800" dirty="0"/>
              <a:t> et 7,55%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Initial,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3,01%</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7,40%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6,67%</a:t>
            </a:r>
            <a:r>
              <a:rPr lang="fr-FR" sz="800" baseline="30000" dirty="0"/>
              <a:t>2) </a:t>
            </a:r>
            <a:r>
              <a:rPr lang="fr-FR" sz="800" dirty="0"/>
              <a:t>et 7,54%</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gain de 2,10%  par trimestre écoulé depuis le 29/07/2022  (soit un gain de 84,00% et un taux de rendement annuel net de 5,21%</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80% de son Cours Initial mais supérieur ou égal à  50% % de ce dernier, l’investisseur récupère l’intégralité de son capital initialement investi. Le capital n’est donc exposé à un risque de perte à l’échéance(1) que si l’action clôture à un cours strictement inférieur à 50%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et 100%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t>l’investisseur peut recevoir un coupon de 2,10% dès lors que l’action clôture à un cours supérieur ou égal à 80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50% de son Cours Initial, l’investisseur récupère alors l’intégralité de son capital initial (soit un taux de rendement annuel net maximum de 7,55%</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2,10%  par trimestre </a:t>
            </a:r>
            <a:r>
              <a:rPr lang="fr-FR" sz="800" dirty="0">
                <a:solidFill>
                  <a:srgbClr val="000000"/>
                </a:solidFill>
              </a:rPr>
              <a:t>(soit un taux de rendement annuel net maximum de 7,55%</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 » est très sensible à une faible variation du cours de clôture de l'action autour des seuils de </a:t>
            </a:r>
            <a:r>
              <a:rPr lang="fr-FR" sz="800" dirty="0">
                <a:solidFill>
                  <a:srgbClr val="000000"/>
                </a:solidFill>
                <a:effectLst/>
                <a:ea typeface="Calibri" panose="020F0502020204030204" pitchFamily="34" charset="0"/>
              </a:rPr>
              <a:t>80 de son Cours Initial et 100% de son Cours Initial et 100%  </a:t>
            </a:r>
            <a:r>
              <a:rPr lang="fr-FR" sz="800" dirty="0">
                <a:effectLst/>
                <a:ea typeface="Calibri" panose="020F0502020204030204" pitchFamily="34" charset="0"/>
              </a:rPr>
              <a:t>en cours de vie, et des seuils de 80%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BNP Paribas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2,10%  par trimestre écoulé depuis le 29/07/2022, soit un gain de 8,4% dans notre exemple.</a:t>
            </a:r>
          </a:p>
          <a:p>
            <a:pPr algn="just">
              <a:spcAft>
                <a:spcPts val="600"/>
              </a:spcAft>
            </a:pPr>
            <a:r>
              <a:rPr lang="fr-FR" sz="800" dirty="0"/>
              <a:t>Ce qui correspond à un taux de rendement annuel net de 7,22%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20352</TotalTime>
  <Words>11170</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955</cp:revision>
  <cp:lastPrinted>2022-05-04T09:56:42Z</cp:lastPrinted>
  <dcterms:created xsi:type="dcterms:W3CDTF">2017-02-21T09:03:05Z</dcterms:created>
  <dcterms:modified xsi:type="dcterms:W3CDTF">2022-07-01T13:55:49Z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