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CB7A66-348E-4495-9F6B-C9108E9DB1D1}" v="31" dt="2022-06-28T15:54:56.56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57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baseline="34722"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baseline="34722"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23275"/>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chemeClr val="tx2"/>
                </a:solidFill>
                <a:latin typeface="+mn-lt"/>
              </a:rPr>
              <a:t>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a:t>
            </a:r>
            <a:r>
              <a:rPr lang="fr-FR" sz="800" b="1" dirty="0">
                <a:solidFill>
                  <a:srgbClr val="000000"/>
                </a:solidFill>
                <a:latin typeface="Proxima Nova Rg" panose="02000506030000020004" pitchFamily="2" charset="0"/>
              </a:rPr>
              <a:t>Elles ne préjugent en rien de résultats futurs et ne sauraient constituer en aucune manière une offre commerciale.</a:t>
            </a:r>
          </a:p>
          <a:p>
            <a:pPr algn="just"/>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supérieur à &lt;ABAC2&gt;. Le produit verse donc un coupon de &lt;CPN&gt; au titre du &lt;F0&gt;.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1" y="4582425"/>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solidFill>
                  <a:srgbClr val="000000"/>
                </a:solidFill>
                <a:latin typeface="Proxima Nova Rg" panose="02000506030000020004" pitchFamily="2" charset="0"/>
              </a:rPr>
              <a:t>À l’issue &lt;DU&gt; &lt;F0&gt; 2, à la date de constatation correspondante(1),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a:latin typeface="Futura PT" panose="020B0902020204020203" pitchFamily="34" charset="0"/>
                        </a:rPr>
                        <a:t>&lt;NOMSOUSJACENTP1&gt; </a:t>
                      </a: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DU </a:t>
            </a:r>
            <a:r>
              <a:rPr lang="en-US" sz="1200" b="0" dirty="0">
                <a:effectLst/>
                <a:latin typeface="+mj-lt"/>
              </a:rPr>
              <a:t>&lt;DDR1-12&gt;</a:t>
            </a:r>
            <a:r>
              <a:rPr lang="en-US" sz="1200" dirty="0">
                <a:latin typeface="+mj-lt"/>
              </a:rPr>
              <a:t> </a:t>
            </a:r>
            <a:r>
              <a:rPr lang="fr-FR" sz="1200" cap="none" dirty="0">
                <a:latin typeface="Futura PT" panose="020B0902020204020203" pitchFamily="34" charset="0"/>
              </a:rPr>
              <a:t>AU &lt;DDR1&gt;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12906"/>
          </a:xfrm>
          <a:prstGeom prst="rect">
            <a:avLst/>
          </a:prstGeom>
          <a:noFill/>
          <a:ln w="9525">
            <a:noFill/>
            <a:miter lim="800000"/>
            <a:headEnd/>
            <a:tailEnd/>
          </a:ln>
        </p:spPr>
        <p:txBody>
          <a:bodyPr wrap="square" lIns="0" tIns="0" rIns="0" bIns="0">
            <a:spAutoFit/>
          </a:bodyPr>
          <a:lstStyle/>
          <a:p>
            <a:pPr lvl="0" algn="just" defTabSz="914400">
              <a:spcAft>
                <a:spcPts val="100"/>
              </a:spcAft>
            </a:pPr>
            <a:r>
              <a:rPr lang="fr-FR" sz="650" i="1" baseline="30000" dirty="0">
                <a:solidFill>
                  <a:srgbClr val="000000"/>
                </a:solidFill>
                <a:latin typeface="Proxima Nova Rg" panose="02000506030000020004" pitchFamily="2" charset="0"/>
              </a:rPr>
              <a:t>(1)</a:t>
            </a:r>
            <a:r>
              <a:rPr lang="fr-FR" sz="650" i="1" dirty="0">
                <a:solidFill>
                  <a:srgbClr val="000000"/>
                </a:solidFill>
                <a:latin typeface="Proxima Nova Rg" panose="02000506030000020004" pitchFamily="2" charset="0"/>
              </a:rPr>
              <a:t> Natixis : Standard &amp; </a:t>
            </a:r>
            <a:r>
              <a:rPr lang="fr-FR" sz="650" i="1" dirty="0" err="1">
                <a:solidFill>
                  <a:srgbClr val="000000"/>
                </a:solidFill>
                <a:latin typeface="Proxima Nova Rg" panose="02000506030000020004" pitchFamily="2" charset="0"/>
              </a:rPr>
              <a:t>Poor’s</a:t>
            </a:r>
            <a:r>
              <a:rPr lang="fr-FR" sz="650" i="1"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lvl="0" algn="just" defTabSz="914400">
              <a:spcAft>
                <a:spcPts val="100"/>
              </a:spcAft>
            </a:pPr>
            <a:r>
              <a:rPr lang="fr-FR" sz="650" i="1" baseline="30000" dirty="0">
                <a:solidFill>
                  <a:srgbClr val="000000"/>
                </a:solidFill>
                <a:latin typeface="Proxima Nova Rg" panose="02000506030000020004" pitchFamily="2" charset="0"/>
              </a:rPr>
              <a:t>(2)</a:t>
            </a:r>
            <a:r>
              <a:rPr lang="fr-FR" sz="650" i="1" dirty="0">
                <a:solidFill>
                  <a:srgbClr val="000000"/>
                </a:solidFill>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360903536"/>
              </p:ext>
            </p:extLst>
          </p:nvPr>
        </p:nvGraphicFramePr>
        <p:xfrm>
          <a:off x="361950" y="979297"/>
          <a:ext cx="6837886" cy="805335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pPr>
                      <a:r>
                        <a:rPr lang="fr-FR" sz="700" b="1" i="0" dirty="0">
                          <a:solidFill>
                            <a:srgbClr val="000000"/>
                          </a:solidFill>
                          <a:latin typeface="Proxima Nova Rg" panose="02000506030000020004" pitchFamily="2" charset="0"/>
                        </a:rPr>
                        <a:t>Titre de créance de droit &lt;droit&gt;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a:t>
                      </a:r>
                      <a:r>
                        <a:rPr lang="fr-FR" sz="700" b="1" i="0" baseline="30000" dirty="0">
                          <a:solidFill>
                            <a:srgbClr val="000000"/>
                          </a:solidFill>
                          <a:latin typeface="Proxima Nova Rg" panose="02000506030000020004" pitchFamily="2" charset="0"/>
                        </a:rPr>
                        <a:t>(1)</a:t>
                      </a:r>
                      <a:r>
                        <a:rPr lang="fr-FR" sz="700" b="1" i="0" dirty="0">
                          <a:solidFill>
                            <a:srgbClr val="000000"/>
                          </a:solidFill>
                          <a:latin typeface="Proxima Nova Rg" panose="02000506030000020004" pitchFamily="2" charset="0"/>
                        </a:rPr>
                        <a:t>, le titre de créance présente un risque de perte en capital à hauteur de l’intégralité de la baisse enregistrée par le sous-jacent.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Proxima Nova Rg" panose="02000506030000020004" pitchFamily="2" charset="0"/>
                        </a:rPr>
                        <a:t>Natixis Structured </a:t>
                      </a:r>
                      <a:r>
                        <a:rPr lang="fr-FR" sz="700" dirty="0" err="1">
                          <a:solidFill>
                            <a:srgbClr val="000000"/>
                          </a:solidFill>
                          <a:latin typeface="Proxima Nova Rg" panose="02000506030000020004" pitchFamily="2" charset="0"/>
                        </a:rPr>
                        <a:t>Issuance</a:t>
                      </a:r>
                      <a:r>
                        <a:rPr lang="fr-FR" sz="700" dirty="0">
                          <a:solidFill>
                            <a:srgbClr val="000000"/>
                          </a:solidFill>
                          <a:latin typeface="Proxima Nova Rg" panose="02000506030000020004" pitchFamily="2" charset="0"/>
                        </a:rPr>
                        <a:t> SA (bien que bénéficiant de la garantie inconditionnelle et irrévocable de Natixis</a:t>
                      </a:r>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Proxima Nova Rg" panose="02000506030000020004" pitchFamily="2" charset="0"/>
                        </a:rPr>
                        <a:t>Natixis</a:t>
                      </a:r>
                      <a:r>
                        <a:rPr lang="fr-FR" sz="700" baseline="30000" dirty="0">
                          <a:solidFill>
                            <a:srgbClr val="000000"/>
                          </a:solidFill>
                          <a:latin typeface="Proxima Nova Rg" panose="02000506030000020004" pitchFamily="2" charset="0"/>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Proxima Nova Rg" panose="02000506030000020004" pitchFamily="2" charset="0"/>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Natixis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Natixis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ce qui peut être source d’un conflit d’intérêt</a:t>
                      </a:r>
                      <a:r>
                        <a:rPr lang="fr-FR" sz="700" baseline="34722" dirty="0">
                          <a:solidFill>
                            <a:srgbClr val="000000"/>
                          </a:solidFill>
                          <a:latin typeface="Proxima Nova Rg" panose="02000506030000020004" pitchFamily="2" charset="0"/>
                          <a:cs typeface="Century Gothic"/>
                        </a:rPr>
                        <a:t>(2)</a:t>
                      </a:r>
                      <a:r>
                        <a:rPr lang="fr-FR" sz="700" dirty="0">
                          <a:solidFill>
                            <a:srgbClr val="000000"/>
                          </a:solidFill>
                          <a:latin typeface="Proxima Nova Rg" panose="02000506030000020004" pitchFamily="2" charset="0"/>
                          <a:cs typeface="Century Gothic"/>
                        </a:rPr>
                        <a:t>.</a:t>
                      </a:r>
                      <a:endParaRPr lang="fr-FR" sz="700" b="0" i="0" kern="1200" noProof="0" dirty="0">
                        <a:solidFill>
                          <a:srgbClr val="000000"/>
                        </a:solidFill>
                        <a:latin typeface="Proxima Nova Rg" panose="02000506030000020004" pitchFamily="2" charset="0"/>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a:p>
            <a:pPr lvl="0" algn="just" defTabSz="914400"/>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438618805"/>
              </p:ext>
            </p:extLst>
          </p:nvPr>
        </p:nvGraphicFramePr>
        <p:xfrm>
          <a:off x="361950" y="1092200"/>
          <a:ext cx="6790215" cy="7741754"/>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rgbClr val="000000"/>
                          </a:solidFill>
                          <a:latin typeface="Proxima Nova Rg" panose="02000506030000020004" pitchFamily="2" charset="0"/>
                        </a:rPr>
                        <a:t>Titre de créance de droit &lt;droit&gt;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a:t>
                      </a:r>
                      <a:r>
                        <a:rPr lang="fr-FR" sz="700" b="1" i="0" baseline="30000" dirty="0">
                          <a:solidFill>
                            <a:srgbClr val="000000"/>
                          </a:solidFill>
                          <a:latin typeface="Proxima Nova Rg" panose="02000506030000020004" pitchFamily="2" charset="0"/>
                        </a:rPr>
                        <a:t>(1)</a:t>
                      </a:r>
                      <a:r>
                        <a:rPr lang="fr-FR" sz="700" b="1" i="0" dirty="0">
                          <a:solidFill>
                            <a:srgbClr val="000000"/>
                          </a:solidFill>
                          <a:latin typeface="Proxima Nova Rg" panose="02000506030000020004" pitchFamily="2" charset="0"/>
                        </a:rPr>
                        <a:t>, le titre de créance présente un risque de perte en capital à hauteur de l’intégralité de la baisse enregistrée par </a:t>
                      </a:r>
                      <a:r>
                        <a:rPr lang="fr-FR" sz="700" b="1" i="0" dirty="0">
                          <a:solidFill>
                            <a:schemeClr val="tx1"/>
                          </a:solidFill>
                          <a:latin typeface="+mn-lt"/>
                        </a:rPr>
                        <a:t>&lt;SJR1&gt;.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4541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Proxima Nova Rg" panose="02000506030000020004" pitchFamily="2" charset="0"/>
                        </a:rPr>
                        <a:t>Natixis Structured </a:t>
                      </a:r>
                      <a:r>
                        <a:rPr lang="fr-FR" sz="700" dirty="0" err="1">
                          <a:solidFill>
                            <a:srgbClr val="000000"/>
                          </a:solidFill>
                          <a:latin typeface="Proxima Nova Rg" panose="02000506030000020004" pitchFamily="2" charset="0"/>
                        </a:rPr>
                        <a:t>Issuance</a:t>
                      </a:r>
                      <a:r>
                        <a:rPr lang="fr-FR" sz="700" dirty="0">
                          <a:solidFill>
                            <a:srgbClr val="000000"/>
                          </a:solidFill>
                          <a:latin typeface="Proxima Nova Rg" panose="02000506030000020004" pitchFamily="2" charset="0"/>
                        </a:rPr>
                        <a:t> SA (bien que bénéficiant de la garantie inconditionnelle et irrévocable de Natixis</a:t>
                      </a:r>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Proxima Nova Rg" panose="02000506030000020004" pitchFamily="2" charset="0"/>
                        </a:rPr>
                        <a:t>Natixis</a:t>
                      </a:r>
                      <a:r>
                        <a:rPr lang="fr-FR" sz="700" baseline="30000" dirty="0">
                          <a:solidFill>
                            <a:srgbClr val="000000"/>
                          </a:solidFill>
                          <a:latin typeface="Proxima Nova Rg" panose="02000506030000020004" pitchFamily="2" charset="0"/>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&lt;ABAC&gt;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rgbClr val="000000"/>
                          </a:solidFill>
                          <a:latin typeface="Proxima Nova Rg" panose="02000506030000020004" pitchFamily="2" charset="0"/>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r>
                        <a:rPr lang="fr-FR" sz="700" b="0" i="0" kern="1200" dirty="0">
                          <a:solidFill>
                            <a:srgbClr val="000000"/>
                          </a:solidFill>
                          <a:latin typeface="Proxima Nova Rg" panose="02000506030000020004" pitchFamily="2" charset="0"/>
                          <a:ea typeface="+mn-ea"/>
                          <a:cs typeface="+mn-cs"/>
                        </a:rPr>
                        <a:t>La commission de distribution ponctuelle pourra atteindre un montant maximum annuel de 1,00% du montant nominal des Obligations placées, calculée sur la durée de vie maximale des titres. </a:t>
                      </a:r>
                    </a:p>
                    <a:p>
                      <a:r>
                        <a:rPr lang="fr-FR" sz="700" b="0" i="0" kern="1200" dirty="0">
                          <a:solidFill>
                            <a:srgbClr val="000000"/>
                          </a:solidFill>
                          <a:latin typeface="Proxima Nova Rg" panose="02000506030000020004" pitchFamily="2" charset="0"/>
                          <a:ea typeface="+mn-ea"/>
                          <a:cs typeface="+mn-cs"/>
                        </a:rPr>
                        <a:t>Le paiement de cette commission pourra se faire par règlement et/ou par réduction du prix de souscription</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Natixis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Natixis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ce qui peut être source d’un conflit d’intérêt</a:t>
                      </a:r>
                      <a:r>
                        <a:rPr lang="fr-FR" sz="700" baseline="34722" dirty="0">
                          <a:solidFill>
                            <a:srgbClr val="000000"/>
                          </a:solidFill>
                          <a:latin typeface="Proxima Nova Rg" panose="02000506030000020004" pitchFamily="2" charset="0"/>
                          <a:cs typeface="Century Gothic"/>
                        </a:rPr>
                        <a:t>(2)</a:t>
                      </a:r>
                      <a:r>
                        <a:rPr lang="fr-FR" sz="700" dirty="0">
                          <a:solidFill>
                            <a:srgbClr val="000000"/>
                          </a:solidFill>
                          <a:latin typeface="Proxima Nova Rg" panose="02000506030000020004" pitchFamily="2" charset="0"/>
                          <a:cs typeface="Century Gothic"/>
                        </a:rPr>
                        <a:t>.</a:t>
                      </a:r>
                      <a:endParaRPr lang="fr-FR" sz="700" b="0" i="0" kern="1200" noProof="0" dirty="0">
                        <a:solidFill>
                          <a:srgbClr val="000000"/>
                        </a:solidFill>
                        <a:latin typeface="Proxima Nova Rg" panose="02000506030000020004" pitchFamily="2" charset="0"/>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ighlight>
                  <a:srgbClr val="FFFF00"/>
                </a:highlight>
                <a:hlinkClick r:id="rId2">
                  <a:extLst>
                    <a:ext uri="{A12FA001-AC4F-418D-AE19-62706E023703}">
                      <ahyp:hlinkClr xmlns:ahyp="http://schemas.microsoft.com/office/drawing/2018/hyperlinkcolor" val="tx"/>
                    </a:ext>
                  </a:extLst>
                </a:hlinkClick>
              </a:rPr>
              <a:t>http://kid.bnpparibas.com/&lt;ISIN&gt;-FR.pdf</a:t>
            </a:r>
            <a:endParaRPr lang="fr-FR" sz="900" b="1" dirty="0">
              <a:solidFill>
                <a:srgbClr val="B9A049"/>
              </a:solidFill>
              <a:highlight>
                <a:srgbClr val="FFFF00"/>
              </a:highlight>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de la date de constatation initiale (soit le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63745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64078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49302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&lt;2PDC&gt;)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&lt;2PDC&gt;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de &lt;1PR&gt; à &lt;DPRR&gt; &lt;F0&gt;&lt;F0s&gt; </a:t>
            </a:r>
            <a:r>
              <a:rPr lang="fr-FR" sz="800" dirty="0">
                <a:latin typeface="Proxima Nova Rg" panose="02000506030000020004" pitchFamily="2" charset="0"/>
              </a:rPr>
              <a:t>à la performance positive ou négative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t>
            </a:r>
            <a:r>
              <a:rPr lang="fr-FR" sz="800" b="1" dirty="0">
                <a:solidFill>
                  <a:srgbClr val="B9A049"/>
                </a:solidFill>
                <a:latin typeface="Proxima Nova Rg" panose="02000506030000020004" pitchFamily="2" charset="0"/>
              </a:rPr>
              <a:t>activable automatiquement à toutes les dates de constatation &lt;F1&gt; dès la fin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endParaRPr kumimoji="0" lang="fr-FR" sz="800" b="0" i="0" u="none" strike="noStrike" kern="1200" cap="none" spc="0" normalizeH="0" baseline="0" noProof="0" dirty="0">
              <a:ln>
                <a:noFill/>
              </a:ln>
              <a:effectLst/>
              <a:highlight>
                <a:srgbClr val="FFFF00"/>
              </a:highlight>
              <a:uLnTx/>
              <a:uFillTx/>
              <a:latin typeface="Proxima Nova Rg"/>
              <a:ea typeface="+mn-ea"/>
              <a:cs typeface="+mn-cs"/>
            </a:endParaRP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lang="fr-FR" sz="800" dirty="0">
                <a:solidFill>
                  <a:schemeClr val="tx2"/>
                </a:solidFill>
                <a:latin typeface="Proxima Nova Rg" panose="02000506030000020004" pitchFamily="2" charset="0"/>
              </a:rPr>
              <a:t>. </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GainOuCoupon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a:t>
            </a:r>
            <a:r>
              <a:rPr kumimoji="0" lang="fr-FR" sz="800" b="0" i="0" u="none" strike="noStrike" kern="1200" cap="none" spc="0" normalizeH="0" baseline="0" noProof="0">
                <a:ln>
                  <a:noFill/>
                </a:ln>
                <a:solidFill>
                  <a:schemeClr val="tx1"/>
                </a:solidFill>
                <a:effectLst/>
                <a:uLnTx/>
                <a:uFillTx/>
                <a:latin typeface="Proxima Nova Rg"/>
                <a:ea typeface="+mn-ea"/>
                <a:cs typeface="+mn-cs"/>
              </a:rPr>
              <a:t>plus de &lt;PDIPERF&gt;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rgbClr val="000000"/>
                </a:solidFill>
                <a:latin typeface="Proxima Nova Rg" panose="02000506030000020004" pitchFamily="2" charset="0"/>
              </a:rPr>
              <a:t>&lt;2PDC&gt;)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84618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a:t>
            </a:r>
            <a:r>
              <a:rPr lang="fr-FR" sz="800" dirty="0">
                <a:solidFill>
                  <a:srgbClr val="000000"/>
                </a:solidFill>
                <a:latin typeface="Proxima Nova Rg" panose="02000506030000020004" pitchFamily="2" charset="0"/>
              </a:rPr>
              <a:t>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 Taux de Rendement Annuel est net de frais de gestion pour les contrats d’assurance vie/capitalisation </a:t>
            </a:r>
            <a:r>
              <a:rPr lang="fr-FR" sz="800" dirty="0">
                <a:solidFill>
                  <a:srgbClr val="000000"/>
                </a:solidFill>
                <a:latin typeface="Proxima Nova Rg" panose="02000506030000020004" pitchFamily="2" charset="0"/>
              </a:rPr>
              <a:t>ou nets de droits de garde en compte-titres</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a:t>
            </a:r>
            <a:r>
              <a:rPr lang="fr-FR" sz="800" dirty="0">
                <a:solidFill>
                  <a:srgbClr val="000000"/>
                </a:solidFill>
                <a:latin typeface="Proxima Nova Rg" panose="02000506030000020004" pitchFamily="2" charset="0"/>
              </a:rPr>
              <a:t>Sinon le coupon est mis en mémoire.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(soit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unTaux</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a:t>
            </a:r>
            <a:r>
              <a:rPr lang="fr-FR" i="1" dirty="0">
                <a:solidFill>
                  <a:schemeClr val="tx1"/>
                </a:solidFill>
                <a:latin typeface="Proxima Nova Rg"/>
              </a:rPr>
              <a:t>e</a:t>
            </a:r>
            <a:r>
              <a:rPr kumimoji="0" lang="fr-FR" b="0" i="1" u="none" strike="noStrike" kern="1200" cap="none" spc="0" normalizeH="0" baseline="0" noProof="0" dirty="0" err="1">
                <a:ln>
                  <a:noFill/>
                </a:ln>
                <a:solidFill>
                  <a:schemeClr val="tx1"/>
                </a:solidFill>
                <a:effectLst/>
                <a:uLnTx/>
                <a:uFillTx/>
                <a:latin typeface="Proxima Nova Rg"/>
                <a:ea typeface="+mn-ea"/>
                <a:cs typeface="+mn-cs"/>
              </a:rPr>
              <a:t>xclusivement</a:t>
            </a:r>
            <a:r>
              <a:rPr kumimoji="0" lang="fr-FR" b="0" i="1" u="none" strike="noStrike" kern="1200" cap="none" spc="0" normalizeH="0" baseline="0" noProof="0" dirty="0">
                <a:ln>
                  <a:noFill/>
                </a:ln>
                <a:solidFill>
                  <a:schemeClr val="tx1"/>
                </a:solidFill>
                <a:effectLst/>
                <a:uLnTx/>
                <a:uFillTx/>
                <a:latin typeface="Proxima Nova Rg"/>
                <a:ea typeface="+mn-ea"/>
                <a:cs typeface="+mn-cs"/>
              </a:rPr>
              <a:t> sur le nombre d’unités de compte mais non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a:t>
            </a:r>
            <a:r>
              <a:rPr lang="fr-FR" sz="700" i="1" dirty="0">
                <a:solidFill>
                  <a:srgbClr val="000000"/>
                </a:solidFill>
                <a:latin typeface="Proxima Nova Rg" panose="02000506030000020004" pitchFamily="2" charset="0"/>
              </a:rPr>
              <a:t> 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i="1"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i="1" dirty="0">
                <a:solidFill>
                  <a:srgbClr val="000000"/>
                </a:solidFill>
                <a:latin typeface="Proxima Nova Rg" panose="02000506030000020004" pitchFamily="2" charset="0"/>
              </a:rPr>
              <a:t>de la date de constatation initiale (soit le</a:t>
            </a:r>
            <a:r>
              <a:rPr lang="fr-FR" sz="650" dirty="0">
                <a:solidFill>
                  <a:srgbClr val="000000"/>
                </a:solidFill>
                <a:latin typeface="Proxima Nova Rg" panose="02000506030000020004" pitchFamily="2" charset="0"/>
              </a:rPr>
              <a:t>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MACANISME DE REMBOURSEMENT ANTICIPE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 </a:t>
            </a:r>
            <a:r>
              <a:rPr lang="fr-FR" sz="650" dirty="0">
                <a:solidFill>
                  <a:srgbClr val="000000"/>
                </a:solidFill>
                <a:latin typeface="Proxima Nova Rg" panose="02000506030000020004" pitchFamily="2" charset="0"/>
              </a:rPr>
              <a:t>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&lt;balisedeg2&gt;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5928000"/>
            <a:ext cx="502186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&lt;SJR1&gt; </a:t>
            </a:r>
          </a:p>
          <a:p>
            <a:pPr marL="0" indent="0" algn="ctr">
              <a:lnSpc>
                <a:spcPct val="100000"/>
              </a:lnSpc>
              <a:spcBef>
                <a:spcPts val="0"/>
              </a:spcBef>
              <a:buNone/>
            </a:pPr>
            <a:r>
              <a:rPr lang="fr-FR" sz="800" dirty="0"/>
              <a:t>entre le &lt;DDCI&gt; et le &lt;DCF&gt;</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19636"/>
            <a:ext cx="503080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 (à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AUTOMATIQUE DE REMBOURSEMENT ANTICIPE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a:t>
            </a:r>
            <a:r>
              <a:rPr lang="fr-FR" sz="700" i="1"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i="1" dirty="0">
                <a:solidFill>
                  <a:srgbClr val="000000"/>
                </a:solidFill>
                <a:latin typeface="Proxima Nova Rg" panose="02000506030000020004" pitchFamily="2" charset="0"/>
              </a:rPr>
              <a:t> </a:t>
            </a:r>
            <a:r>
              <a:rPr lang="fr-FR" sz="650" dirty="0">
                <a:solidFill>
                  <a:srgbClr val="000000"/>
                </a:solidFill>
              </a:rPr>
              <a:t>sous réserve de l’absence de défaut, d’ouverture d’une procédure de résolution et de faillite de l’Émetteur et du Garant.</a:t>
            </a:r>
            <a:r>
              <a:rPr lang="fr-FR" sz="650" dirty="0">
                <a:solidFill>
                  <a:schemeClr val="tx2"/>
                </a:solidFill>
              </a:rPr>
              <a:t> </a:t>
            </a:r>
            <a:r>
              <a:rPr lang="fr-FR" sz="650" dirty="0">
                <a:solidFill>
                  <a:schemeClr val="tx2"/>
                </a:solidFill>
                <a:latin typeface="+mn-lt"/>
              </a:rPr>
              <a:t>Les TRA sont calculés à </a:t>
            </a:r>
            <a:r>
              <a:rPr lang="fr-FR" sz="650" dirty="0">
                <a:solidFill>
                  <a:schemeClr val="tx2"/>
                </a:solidFill>
              </a:rPr>
              <a:t>partir </a:t>
            </a:r>
            <a:r>
              <a:rPr lang="fr-FR" sz="650" dirty="0">
                <a:solidFill>
                  <a:srgbClr val="000000"/>
                </a:solidFill>
              </a:rPr>
              <a:t>de la date de constatation initiale (soit le </a:t>
            </a:r>
            <a:r>
              <a:rPr lang="fr-FR" sz="650" dirty="0">
                <a:solidFill>
                  <a:schemeClr val="tx2"/>
                </a:solidFill>
              </a:rPr>
              <a:t>&lt;2PDC&gt;) </a:t>
            </a:r>
            <a:r>
              <a:rPr lang="fr-FR" sz="650" dirty="0">
                <a:solidFill>
                  <a:schemeClr val="tx2"/>
                </a:solidFill>
                <a:latin typeface="+mn-lt"/>
              </a:rPr>
              <a:t>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499472"/>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reçoit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latin typeface="Proxima Nova Rg" panose="02000506030000020004" pitchFamily="2" charset="0"/>
              </a:rPr>
              <a:t>(1)</a:t>
            </a:r>
            <a:r>
              <a:rPr lang="fr-FR" sz="800" dirty="0">
                <a:latin typeface="Proxima Nova Rg" panose="02000506030000020004" pitchFamily="2" charset="0"/>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latin typeface="Proxima Nova Rg" panose="02000506030000020004" pitchFamily="2" charset="0"/>
              </a:rPr>
              <a:t>et à un risque de défaut, d’ouverture d’une procédure de résolution et de faillite du Garant.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niveau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i="1" dirty="0">
                <a:solidFill>
                  <a:srgbClr val="000000"/>
                </a:solidFill>
              </a:rPr>
              <a:t>Risque de perte en capital </a:t>
            </a:r>
            <a:r>
              <a:rPr lang="fr-FR" sz="800" b="1" dirty="0">
                <a:solidFill>
                  <a:srgbClr val="000000"/>
                </a:solidFill>
              </a:rPr>
              <a:t>: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 lié au sous-jacent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Risques liés à l’éventuelle ouverture d’une procédure de résolution ou de faillite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 de volatilité, risque de liquidité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FED2574D-6984-4E56-B512-D9093DAE028A}"/>
              </a:ext>
            </a:extLst>
          </p:cNvPr>
          <p:cNvSpPr txBox="1"/>
          <p:nvPr/>
        </p:nvSpPr>
        <p:spPr>
          <a:xfrm>
            <a:off x="359624" y="901030"/>
            <a:ext cx="6839998" cy="680776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latin typeface="Proxima Nova Rg" panose="02000506030000020004" pitchFamily="2" charset="0"/>
              </a:rPr>
              <a:t>. Sinon, il est mis en mémoire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algn="just">
              <a:lnSpc>
                <a:spcPct val="95000"/>
              </a:lnSpc>
              <a:spcAft>
                <a:spcPts val="200"/>
              </a:spcAft>
            </a:pPr>
            <a:endParaRPr lang="fr-FR" sz="800" b="1" dirty="0">
              <a:solidFill>
                <a:srgbClr val="000000"/>
              </a:solidFill>
            </a:endParaRPr>
          </a:p>
          <a:p>
            <a:pPr algn="just">
              <a:lnSpc>
                <a:spcPct val="95000"/>
              </a:lnSpc>
              <a:spcAft>
                <a:spcPts val="200"/>
              </a:spcAft>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solidFill>
                  <a:srgbClr val="000000"/>
                </a:solidFill>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latin typeface="Proxima Nova Rg" panose="02000506030000020004" pitchFamily="2" charset="0"/>
              </a:rPr>
              <a:t>(1)</a:t>
            </a:r>
            <a:r>
              <a:rPr lang="fr-FR" sz="800" dirty="0">
                <a:solidFill>
                  <a:srgbClr val="000000"/>
                </a:solidFill>
                <a:latin typeface="Proxima Nova Rg" panose="02000506030000020004" pitchFamily="2" charset="0"/>
              </a:rPr>
              <a:t>. </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solidFill>
                  <a:srgbClr val="000000"/>
                </a:solidFill>
                <a:latin typeface="Proxima Nova Rg" panose="02000506030000020004" pitchFamily="2" charset="0"/>
              </a:rPr>
              <a:t>et à un risque de défaut, d’ouverture d’une procédure de résolution et de faillite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 de perte en capital et/ou risque de coupons faibles voire nuls lié au sous-jacent : </a:t>
            </a:r>
            <a:r>
              <a:rPr lang="fr-FR" sz="800" dirty="0">
                <a:solidFill>
                  <a:srgbClr val="000000"/>
                </a:solidFill>
                <a:latin typeface="Proxima Nova Rg" panose="02000506030000020004" pitchFamily="2" charset="0"/>
              </a:rPr>
              <a:t>le remboursement du capital et les montants ou le nombre de coupons dépendent de la performance du sous-jacent. Ceux-ci seront déterminés par application d’une formule de calcul (voir, concernant le remboursement du capital, le mécanisme de remboursement) en relation avec le sous-jacent. Dans le cas d’une évolution défavorable de la performance du sous-jacent, accentuée, le cas échéant, par les termes de la formule (voir, concernant le remboursement du capital, le mécanisme de remboursement), les investisseurs pourraient percevoir un montant ou un nombre de coupons faibles voire nuls, subir une baisse substantielle des montants dus lors du remboursement et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Risques liés à l’éventuelle ouverture d’une procédure de résolution ou de faillite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 de volatilité, risque de liquidité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p:txBody>
      </p:sp>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chemeClr val="tx2"/>
                </a:solidFill>
                <a:latin typeface="+mn-lt"/>
              </a:rPr>
              <a:t>&lt;2PDC&gt;)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rPr>
              <a:t>(1)</a:t>
            </a:r>
            <a:r>
              <a:rPr lang="fr-FR" sz="650" dirty="0">
                <a:solidFill>
                  <a:schemeClr val="tx2"/>
                </a:solidFill>
              </a:rPr>
              <a:t> Veuillez vous référer au tableau récapitulant les principales caractéristiques financières en &lt;PAGE&gt; pour le détail des dates. </a:t>
            </a:r>
          </a:p>
          <a:p>
            <a:pPr marL="0" lvl="1" algn="just"/>
            <a:r>
              <a:rPr lang="fr-FR" sz="650" baseline="30000" dirty="0">
                <a:solidFill>
                  <a:schemeClr val="tx2"/>
                </a:solidFill>
              </a:rPr>
              <a:t>(2)</a:t>
            </a:r>
            <a:r>
              <a:rPr lang="fr-FR" sz="650" dirty="0">
                <a:solidFill>
                  <a:schemeClr val="tx2"/>
                </a:solidFill>
              </a:rPr>
              <a:t> En prenant comme hypothèse 1,00% de frais de gestion du contrat d’assurance vie ou de capitalisation</a:t>
            </a:r>
            <a:r>
              <a:rPr lang="fr-FR" sz="650" dirty="0">
                <a:solidFill>
                  <a:srgbClr val="000000"/>
                </a:solidFill>
              </a:rPr>
              <a:t> ou de droits de garde en compte-titres</a:t>
            </a:r>
            <a:r>
              <a:rPr lang="fr-FR" sz="650" dirty="0">
                <a:solidFill>
                  <a:schemeClr val="tx2"/>
                </a:solidFill>
              </a:rPr>
              <a:t>. TRA nets hors autres frais, fiscalité et prélèvements sociaux applicables au cadre d’investissement</a:t>
            </a:r>
            <a:r>
              <a:rPr lang="fr-FR" sz="650" dirty="0">
                <a:solidFill>
                  <a:srgbClr val="000000"/>
                </a:solidFill>
              </a:rPr>
              <a:t> sous réserve de l’absence de défaut, d’ouverture d’une procédure de résolution et de faillite de l’Émetteur et du Garant</a:t>
            </a:r>
            <a:r>
              <a:rPr lang="fr-FR" sz="650" dirty="0">
                <a:solidFill>
                  <a:schemeClr val="tx2"/>
                </a:solidFill>
              </a:rPr>
              <a:t>. Les TRA sont calculés à partir </a:t>
            </a:r>
            <a:r>
              <a:rPr lang="fr-FR" sz="650" dirty="0">
                <a:solidFill>
                  <a:srgbClr val="000000"/>
                </a:solidFill>
              </a:rPr>
              <a:t>de la date de constatation initiale (soit le </a:t>
            </a:r>
            <a:r>
              <a:rPr lang="fr-FR" sz="650" dirty="0">
                <a:solidFill>
                  <a:schemeClr val="tx2"/>
                </a:solidFill>
              </a:rPr>
              <a:t>&lt;2PDC&gt;) jusqu’à la date de remboursement anticipé automatique éventuel</a:t>
            </a:r>
            <a:r>
              <a:rPr lang="fr-FR" sz="650" baseline="30000" dirty="0">
                <a:solidFill>
                  <a:schemeClr val="tx2"/>
                </a:solidFill>
              </a:rPr>
              <a:t>(1)</a:t>
            </a:r>
            <a:r>
              <a:rPr lang="fr-FR" sz="650" dirty="0">
                <a:solidFill>
                  <a:schemeClr val="tx2"/>
                </a:solidFill>
              </a:rPr>
              <a:t> ou d’échéance</a:t>
            </a:r>
            <a:r>
              <a:rPr lang="fr-FR" sz="650" baseline="30000" dirty="0">
                <a:solidFill>
                  <a:schemeClr val="tx2"/>
                </a:solidFill>
              </a:rPr>
              <a:t>(1)</a:t>
            </a:r>
            <a:r>
              <a:rPr lang="fr-FR" sz="650" dirty="0">
                <a:solidFill>
                  <a:schemeClr val="tx2"/>
                </a:solidFill>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rgbClr val="000000"/>
                </a:solidFill>
              </a:rPr>
              <a:t>(3) </a:t>
            </a:r>
            <a:r>
              <a:rPr lang="fr-FR" sz="650" dirty="0">
                <a:solidFill>
                  <a:srgbClr val="000000"/>
                </a:solidFill>
              </a:rPr>
              <a:t>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L’INDICE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(2)</a:t>
            </a:r>
            <a:r>
              <a:rPr lang="fr-FR" sz="800" dirty="0"/>
              <a:t>, soit &lt;TRA.D.A&gt;</a:t>
            </a:r>
            <a:r>
              <a:rPr lang="fr-FR" sz="800" baseline="30000" dirty="0"/>
              <a:t>(3)</a:t>
            </a:r>
            <a:r>
              <a:rPr lang="fr-FR" sz="800" dirty="0"/>
              <a:t>. </a:t>
            </a:r>
          </a:p>
          <a:p>
            <a:pPr lvl="0" algn="just" defTabSz="1042988" fontAlgn="base">
              <a:spcBef>
                <a:spcPct val="0"/>
              </a:spcBef>
              <a:spcAft>
                <a:spcPts val="600"/>
              </a:spcAft>
            </a:pPr>
            <a:r>
              <a:rPr lang="fr-FR" sz="800" dirty="0"/>
              <a:t>Dans ce scénario, l’investisseur subit une </a:t>
            </a:r>
            <a:r>
              <a:rPr lang="fr-FR" sz="800" b="1" dirty="0"/>
              <a:t>perte en capital</a:t>
            </a:r>
            <a:r>
              <a:rPr lang="fr-FR" sz="800" dirty="0"/>
              <a:t>,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(3)</a:t>
            </a:r>
            <a:r>
              <a:rPr lang="fr-FR" sz="800" dirty="0">
                <a:solidFill>
                  <a:schemeClr val="tx1"/>
                </a:solidFill>
                <a:latin typeface="+mn-lt"/>
              </a:rPr>
              <a:t>, contre un Taux de Rendement Annuel net de &lt;TRA.M.SJ&gt;</a:t>
            </a:r>
            <a:r>
              <a:rPr lang="fr-FR" sz="800" baseline="30000" dirty="0">
                <a:solidFill>
                  <a:schemeClr val="tx1"/>
                </a:solidFill>
                <a:latin typeface="+mn-lt"/>
              </a:rPr>
              <a:t>(3)</a:t>
            </a:r>
            <a:r>
              <a:rPr lang="fr-FR" sz="800" dirty="0">
                <a:solidFill>
                  <a:schemeClr val="tx1"/>
                </a:solidFill>
                <a:latin typeface="+mn-lt"/>
              </a:rPr>
              <a:t>, pour un investissement direct dans &lt;SJR1&gt;</a:t>
            </a:r>
            <a:r>
              <a:rPr lang="fr-FR" sz="800" baseline="30000" dirty="0">
                <a:solidFill>
                  <a:schemeClr val="tx1"/>
                </a:solidFill>
                <a:latin typeface="+mn-lt"/>
              </a:rPr>
              <a:t>(2)</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(3)</a:t>
            </a:r>
            <a:r>
              <a:rPr lang="fr-FR" sz="800" dirty="0"/>
              <a:t>, contre un Taux de Rendement Annuel net de &lt;TRA.F.SJ&gt;</a:t>
            </a:r>
            <a:r>
              <a:rPr lang="fr-FR" sz="800" baseline="30000" dirty="0"/>
              <a:t>(3)</a:t>
            </a:r>
            <a:r>
              <a:rPr lang="fr-FR" sz="800" dirty="0"/>
              <a:t> pour un investissement direct dans </a:t>
            </a:r>
            <a:r>
              <a:rPr lang="it-IT" sz="800" dirty="0"/>
              <a:t>&lt;SJR1&gt;</a:t>
            </a:r>
            <a:r>
              <a:rPr lang="fr-FR" sz="800" baseline="30000" dirty="0"/>
              <a:t>(2)</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20380</TotalTime>
  <Words>11085</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917</cp:revision>
  <cp:lastPrinted>2022-05-04T09:56:42Z</cp:lastPrinted>
  <dcterms:created xsi:type="dcterms:W3CDTF">2017-02-21T09:03:05Z</dcterms:created>
  <dcterms:modified xsi:type="dcterms:W3CDTF">2022-06-29T09:35:39Z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