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3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&lt;DDR_MAJ&gt;.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&lt;TDP&gt;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&lt;DU&gt; &lt;F0&gt; 1, à la date de constatation correspondante</a:t>
            </a:r>
            <a:r>
              <a:rPr lang="fr-FR" sz="700" baseline="30000" dirty="0">
                <a:solidFill>
                  <a:schemeClr val="tx2"/>
                </a:solidFill>
                <a:latin typeface="Proxima Nova Rg" panose="02000506030000020004" pitchFamily="2" charset="0"/>
              </a:rPr>
              <a:t>(1)</a:t>
            </a:r>
            <a:r>
              <a:rPr lang="fr-FR" sz="7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&lt;F0&gt;&lt;F0s&gt; 2 à &lt;ADPR&gt;, aux dates de constatation correspondantes</a:t>
            </a:r>
            <a:r>
              <a:rPr lang="fr-FR" sz="700" baseline="30000" dirty="0"/>
              <a:t>(1)</a:t>
            </a:r>
            <a:r>
              <a:rPr lang="fr-FR" sz="7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&lt;TRA.D.P&gt;</a:t>
            </a:r>
            <a:r>
              <a:rPr lang="fr-FR" sz="700" baseline="30000" dirty="0"/>
              <a:t>(2)</a:t>
            </a:r>
            <a:r>
              <a:rPr lang="fr-FR" sz="700" dirty="0"/>
              <a:t>, contre un Taux de Rendement Annuel net négatif de </a:t>
            </a:r>
            <a:r>
              <a:rPr lang="fr-FR" sz="700" dirty="0">
                <a:solidFill>
                  <a:srgbClr val="000000"/>
                </a:solidFill>
                <a:highlight>
                  <a:srgbClr val="00FFFF"/>
                </a:highlight>
              </a:rPr>
              <a:t>&lt;TRA.D.A&gt;</a:t>
            </a:r>
            <a:r>
              <a:rPr lang="fr-FR" sz="700" baseline="30000" dirty="0"/>
              <a:t>(2)</a:t>
            </a:r>
            <a:r>
              <a:rPr lang="fr-FR" sz="700" dirty="0"/>
              <a:t>, pour un investissement direct dans &lt;SJR1&gt;</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&lt;DU&gt; &lt;F0&gt; 2, à la date de constatation correspondante</a:t>
            </a:r>
            <a:r>
              <a:rPr lang="fr-FR" baseline="30000" dirty="0">
                <a:latin typeface="+mn-lt"/>
              </a:rPr>
              <a:t>(1)</a:t>
            </a:r>
            <a:r>
              <a:rPr lang="fr-FR"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&lt;baliseCM6&gt;</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&lt;TRA.RM.P&gt;</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&lt;TRA.M.SJ&gt;</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&lt;SJR1&gt;</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231106"/>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&lt;DU1&gt; &lt;F0&gt; 1 au &lt;F0&gt; &lt;1PR-1&gt;, aux dates de constatation correspondantes</a:t>
            </a:r>
            <a:r>
              <a:rPr lang="fr-FR" sz="700" baseline="30000" dirty="0">
                <a:solidFill>
                  <a:schemeClr val="tx2"/>
                </a:solidFill>
              </a:rPr>
              <a:t>(1)</a:t>
            </a:r>
            <a:r>
              <a:rPr lang="fr-FR" sz="700" dirty="0">
                <a:solidFill>
                  <a:schemeClr val="tx2"/>
                </a:solidFill>
              </a:rPr>
              <a:t>, &lt;SJR1&gt; clôture à un &lt;SJR3&gt; supérieur à &lt;ABAC2&gt;. Le produit verse alors un coupon de &lt;CPN&gt; au titre de chaque &lt;F0&gt;.</a:t>
            </a:r>
          </a:p>
          <a:p>
            <a:pPr algn="just">
              <a:spcAft>
                <a:spcPts val="600"/>
              </a:spcAft>
            </a:pPr>
            <a:r>
              <a:rPr lang="fr-FR" sz="700" dirty="0">
                <a:solidFill>
                  <a:schemeClr val="tx2"/>
                </a:solidFill>
              </a:rPr>
              <a:t>Dès la fin &lt;DU&gt; &lt;F0&gt; &lt;1PR&gt;, à la date de constatation correspondante</a:t>
            </a:r>
            <a:r>
              <a:rPr lang="fr-FR" sz="700" baseline="30000" dirty="0">
                <a:solidFill>
                  <a:schemeClr val="tx2"/>
                </a:solidFill>
              </a:rPr>
              <a:t>(1)</a:t>
            </a:r>
            <a:r>
              <a:rPr lang="fr-FR" sz="7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&lt;TRA.F.P&gt;</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&lt;TRA.F.SJ&gt;</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&lt;SJR1&gt;</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&lt;SJR1&gt; clôture à un &lt;SJR3&gt; supérieur ou égal à &lt;ABAC&gt;</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08720706"/>
              </p:ext>
            </p:extLst>
          </p:nvPr>
        </p:nvGraphicFramePr>
        <p:xfrm>
          <a:off x="359837" y="785555"/>
          <a:ext cx="6837886" cy="84854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2560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34105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a:t>
                      </a:r>
                      <a:r>
                        <a:rPr lang="fr-FR" sz="700" b="1" i="0" dirty="0" err="1">
                          <a:solidFill>
                            <a:schemeClr val="tx1"/>
                          </a:solidFill>
                          <a:latin typeface="+mn-lt"/>
                        </a:rPr>
                        <a:t>totatale</a:t>
                      </a:r>
                      <a:r>
                        <a:rPr lang="fr-FR" sz="700" b="1" i="0" dirty="0">
                          <a:solidFill>
                            <a:schemeClr val="tx1"/>
                          </a:solidFill>
                          <a:latin typeface="+mn-lt"/>
                        </a:rPr>
                        <a:t> en cours de </a:t>
                      </a:r>
                      <a:r>
                        <a:rPr lang="fr-FR" sz="700" b="1" i="0" dirty="0" err="1">
                          <a:solidFill>
                            <a:schemeClr val="tx1"/>
                          </a:solidFill>
                          <a:latin typeface="+mn-lt"/>
                        </a:rPr>
                        <a:t>viet</a:t>
                      </a:r>
                      <a:r>
                        <a:rPr lang="fr-FR" sz="700" b="1" i="0" dirty="0">
                          <a:solidFill>
                            <a:schemeClr val="tx1"/>
                          </a:solidFill>
                          <a:latin typeface="+mn-lt"/>
                        </a:rPr>
                        <a: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(Standard &amp; Poor’s A+, Moody’s A1, Fitch A+). </a:t>
                      </a:r>
                      <a:r>
                        <a:rPr lang="fr-FR" sz="700" b="0" i="0" kern="1200" noProof="0" dirty="0">
                          <a:solidFill>
                            <a:srgbClr val="000000"/>
                          </a:solidFill>
                          <a:latin typeface="Proxima Nova Rg" panose="02000506030000020004" pitchFamily="2" charset="0"/>
                          <a:ea typeface="+mn-ea"/>
                          <a:cs typeface="+mn-cs"/>
                        </a:rPr>
                        <a:t>Notations en vigueur au &lt;2PDC&gt;. Ces notations peuvent être révisées à tout moment et ne sont pas une garantie de solvabilité de l’Emetteur. Elles ne sauraient constituer un argument de souscription au titre de </a:t>
                      </a:r>
                      <a:r>
                        <a:rPr lang="fr-FR" sz="700" b="0" i="0" kern="1200" noProof="0" dirty="0" err="1">
                          <a:solidFill>
                            <a:srgbClr val="000000"/>
                          </a:solidFill>
                          <a:latin typeface="Proxima Nova Rg" panose="02000506030000020004" pitchFamily="2" charset="0"/>
                          <a:ea typeface="+mn-ea"/>
                          <a:cs typeface="+mn-cs"/>
                        </a:rPr>
                        <a:t>creance</a:t>
                      </a:r>
                      <a:r>
                        <a:rPr lang="fr-FR" sz="700" b="0" i="0" kern="1200" noProof="0" dirty="0">
                          <a:solidFill>
                            <a:srgbClr val="000000"/>
                          </a:solidFill>
                          <a:latin typeface="Proxima Nova Rg" panose="02000506030000020004" pitchFamily="2" charset="0"/>
                          <a:ea typeface="+mn-ea"/>
                          <a:cs typeface="+mn-cs"/>
                        </a:rPr>
                        <a:t>.</a:t>
                      </a:r>
                      <a:endParaRPr lang="fr-FR"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&lt;2PDC&gt;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28778589"/>
              </p:ext>
            </p:extLst>
          </p:nvPr>
        </p:nvGraphicFramePr>
        <p:xfrm>
          <a:off x="348006" y="429639"/>
          <a:ext cx="6837886" cy="84159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051418"/>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a:t>
                      </a:r>
                      <a:r>
                        <a:rPr lang="fr-FR" sz="700" b="1" i="0" dirty="0" err="1">
                          <a:solidFill>
                            <a:schemeClr val="tx1"/>
                          </a:solidFill>
                          <a:latin typeface="+mn-lt"/>
                        </a:rPr>
                        <a:t>échéace</a:t>
                      </a: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International, une valorisation du titre de créance sera assurée, tous les quinze jours à compter du &lt;Datesconstatations3&gt; par une société de service indépendante financièrement de Goldman Sachs International,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07669" y="623706"/>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&lt;F1&gt;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maximum de </a:t>
            </a:r>
            <a:r>
              <a:rPr lang="fr-FR" sz="800" dirty="0">
                <a:solidFill>
                  <a:srgbClr val="000000"/>
                </a:solidFill>
                <a:highlight>
                  <a:srgbClr val="FFFF00"/>
                </a:highlight>
              </a:rPr>
              <a:t>&lt;TRA.MAX.P&gt;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&lt;balisedeg2&gt; &lt;balisedeg3&gt;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&lt;balisedeg2&gt; &lt;balisedeg3&gt;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&lt;SJR1&gt; clôture à un &lt;SJR3&gt; supérieur ou égal à &lt;ABAC&gt;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&lt;baliseCM3&gt;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customXml/itemProps2.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20759</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922</cp:revision>
  <cp:lastPrinted>2022-05-04T09:56:42Z</cp:lastPrinted>
  <dcterms:created xsi:type="dcterms:W3CDTF">2017-02-21T09:03:05Z</dcterms:created>
  <dcterms:modified xsi:type="dcterms:W3CDTF">2022-06-29T08:37:02Z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