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22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29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guigui2 » EST TRÈS SENSIBLE À UNE FAIBLE VARIATION DU cours DE l’action la moins performante AUTOUR DES SEUILS DE 50%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action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(1)</a:t>
            </a:r>
            <a:r>
              <a:rPr lang="fr-FR" sz="700" dirty="0"/>
              <a:t>, l’action la moins performante clôture à un cours strictement supérieur à 100% de son Cours Initial. Le produit verse donc un coupon de 1,00%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39, aux dates de constatation correspondantes</a:t>
            </a:r>
            <a:r>
              <a:rPr lang="fr-FR" sz="700" baseline="30000" dirty="0"/>
              <a:t>(1)</a:t>
            </a:r>
            <a:r>
              <a:rPr lang="fr-FR" sz="700" dirty="0"/>
              <a:t>, l’action la moins performante clôture à un cours strictement inférieur à 100% de son Cours Initial. Le mécanisme de remboursement anticipé automatique n’est donc pas activé et le produit ne verse aucun coupon.</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l’action la moins performante clôture à un cours strictement inférieur à 50%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-12,12%</a:t>
            </a:r>
            <a:r>
              <a:rPr lang="fr-FR" sz="700" baseline="30000" dirty="0"/>
              <a:t>(2)</a:t>
            </a:r>
            <a:r>
              <a:rPr lang="fr-FR" sz="700" dirty="0"/>
              <a:t>, contre un Taux de Rendement Annuel net négatif de </a:t>
            </a:r>
            <a:r>
              <a:rPr lang="fr-FR" sz="700" dirty="0">
                <a:solidFill>
                  <a:srgbClr val="000000"/>
                </a:solidFill>
                <a:highlight>
                  <a:srgbClr val="00FFFF"/>
                </a:highlight>
              </a:rPr>
              <a:t>-12,21%</a:t>
            </a:r>
            <a:r>
              <a:rPr lang="fr-FR" sz="700" baseline="30000" dirty="0"/>
              <a:t>(2)</a:t>
            </a:r>
            <a:r>
              <a:rPr lang="fr-FR" sz="700" dirty="0"/>
              <a:t>, pour un investissement direct dans l’action la moins performante</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(1)</a:t>
            </a:r>
            <a:r>
              <a:rPr lang="fr-FR" dirty="0">
                <a:latin typeface="+mn-lt"/>
              </a:rPr>
              <a:t>, l’action la moins performante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finale(1), l’action la moins performante clôture à un cours strictement inférieur à 100%% de son Cours Initial (65%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-0,88%</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-5,17%</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l’action la moins performante</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(1)</a:t>
            </a:r>
            <a:r>
              <a:rPr lang="fr-FR" sz="700" dirty="0">
                <a:solidFill>
                  <a:schemeClr val="tx2"/>
                </a:solidFill>
              </a:rPr>
              <a:t>, l’action la moins performante clôture à un cours supérieur à </a:t>
            </a:r>
            <a:r>
              <a:rPr lang="fr-FR" sz="700" dirty="0">
                <a:solidFill>
                  <a:schemeClr val="tx2"/>
                </a:solidFill>
                <a:highlight>
                  <a:srgbClr val="FF00FF"/>
                </a:highlight>
              </a:rPr>
              <a:t>&lt;ABAC2</a:t>
            </a:r>
            <a:r>
              <a:rPr lang="fr-FR" sz="700" dirty="0">
                <a:solidFill>
                  <a:schemeClr val="tx2"/>
                </a:solidFill>
              </a:rPr>
              <a:t>&gt;. Le produit verse alors un coupon de 1,00%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(1)</a:t>
            </a:r>
            <a:r>
              <a:rPr lang="fr-FR" sz="700" dirty="0">
                <a:solidFill>
                  <a:schemeClr val="tx2"/>
                </a:solidFill>
              </a:rPr>
              <a:t>, l’action la moins performante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2,87%</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13,68%</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l’action la moins performante</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29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finale(1), l’action la moins performante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l’action la moins performante clôture à un cours supérieur ou égal à 100% de son Cours Initial</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196,54%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21,49%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49,24%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244,42%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97,45%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STELLANTIS NV ET VEOLIA ENVIRONNEMENT SA ENTRE LE </a:t>
            </a:r>
            <a:r>
              <a:rPr lang="en-US" sz="1200" b="0" dirty="0">
                <a:effectLst/>
                <a:latin typeface="+mj-lt"/>
              </a:rPr>
              <a:t>28 JUIN 2010</a:t>
            </a:r>
            <a:r>
              <a:rPr lang="en-US" sz="1200" dirty="0">
                <a:latin typeface="+mj-lt"/>
              </a:rPr>
              <a:t> </a:t>
            </a:r>
            <a:r>
              <a:rPr lang="fr-FR" sz="1200" cap="none" dirty="0">
                <a:latin typeface="Futura PT" panose="020B0902020204020203" pitchFamily="34" charset="0"/>
              </a:rPr>
              <a:t>ET LE 28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29/07/2022.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la moins performante BNP Paribas et Stellantis NV et Veolia Environnement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29/07/2022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la moins performante BNP Paribas et Stellantis NV et Veolia Environnement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 pour une durée de 4 à 40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la moins performante ne baisse pas de plus de 50%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 pour une durée de 4 à 40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2,92%%(2)),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la moins performante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la moins performante clôture à un cours strictement inférieur à 100% de son Cours Initial mais supérieur ou égal à 50% de ce dernier, l’investisseur récupère l’intégralité de son capital initialement investi. Le capital n’est donc exposé à un risque de perte à l’échéance(1) que si l’action la moins performante clôture à un cours strictement inférieur à 50%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1,00% dès lors que l’action la moins performante clôture à un cours supérieur ou égal à 100%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maximum de </a:t>
            </a:r>
            <a:r>
              <a:rPr lang="fr-FR" sz="800" dirty="0">
                <a:solidFill>
                  <a:srgbClr val="000000"/>
                </a:solidFill>
                <a:highlight>
                  <a:srgbClr val="FFFF00"/>
                </a:highlight>
              </a:rPr>
              <a:t>3,01%</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l’action la moins performante clôture à un cours strictement inférieur à 100% de son Cours Initial mais supérieur ou égal à 50% de son «100% de son Cours Initial, l’investisseur récupère l’intégralité de son capital initialement investi. Le capital est donc exposé à un risque de perte à l’échéance(1) que si l’action la moins performante clôture à un cours strictement inférieur à 50% de son 100%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100% de son Cours Initial   </a:t>
            </a:r>
            <a:r>
              <a:rPr lang="fr-FR" sz="800" dirty="0">
                <a:effectLst/>
                <a:ea typeface="Calibri" panose="020F0502020204030204" pitchFamily="34" charset="0"/>
              </a:rPr>
              <a:t>en cours de vie, et des seuils de 100%%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la moins performante BNP Paribas et Stellantis NV et Veolia Environnement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100%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la moins performante BNP Paribas et Stellantis NV et Veolia Environnement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la moins performante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2,38%</a:t>
            </a:r>
            <a:r>
              <a:rPr lang="fr-FR" sz="800" baseline="30000" dirty="0"/>
              <a:t>(2)</a:t>
            </a:r>
            <a:r>
              <a:rPr lang="fr-FR" sz="800" dirty="0"/>
              <a:t> et </a:t>
            </a:r>
            <a:r>
              <a:rPr lang="fr-FR" sz="800" dirty="0">
                <a:highlight>
                  <a:srgbClr val="00FFFF"/>
                </a:highlight>
              </a:rPr>
              <a:t>3,01%</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02 août 2032</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Cours Initial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-2,62%</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100%% mais supérieur ou égal à 50% de son Cours Initial, l’investisseur reçoit, le 02 août 2032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 » EST TRÈS SENSIBLE À UNE FAIBLE VARIATION DU cours DE CLÔTURE de l'action la moins performante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la moins performante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50%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la moins performante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100%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-5,17%</a:t>
            </a:r>
            <a:r>
              <a:rPr lang="fr-FR" sz="800" baseline="30000" dirty="0">
                <a:solidFill>
                  <a:schemeClr val="tx1"/>
                </a:solidFill>
                <a:latin typeface="+mn-lt"/>
              </a:rPr>
              <a:t>(2)</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l’action la moins performante clôture à un cours supérieur ou égal à 100%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l’action la moins performante clôture à un cours strictement inférieur à 100% mais supérieur ou égal à 50% de son Cours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la moins performante clôture à un cours strictement inférieur à 50%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2022-06-28T13:45:15Z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