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3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guigui45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GUIGUI45</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29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guigui45 » EST TRÈS SENSIBLE À UNE FAIBLE VARIATION DU cours DE l’action AUTOUR DES SEUILS DE 70% ET DE 80%%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action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(1)</a:t>
            </a:r>
            <a:r>
              <a:rPr lang="fr-FR" sz="700" dirty="0"/>
              <a:t>, l’action clôture à un cours strictement supérieur à 80% de son Cours Initial. Le produit verse donc un coupon de 1,00%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39, aux dates de constatation correspondantes</a:t>
            </a:r>
            <a:r>
              <a:rPr lang="fr-FR" sz="700" baseline="30000" dirty="0"/>
              <a:t>(1)</a:t>
            </a:r>
            <a:r>
              <a:rPr lang="fr-FR" sz="700" dirty="0"/>
              <a:t>, l’action clôture à un cours strictement inférieur à 80% de son Cours Initial. Le mécanisme de remboursement anticipé automatique n’est donc pas activé et le produit ne verse aucun coupon.</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-12,12%</a:t>
            </a:r>
            <a:r>
              <a:rPr lang="fr-FR" sz="700" baseline="30000" dirty="0"/>
              <a:t>(2)</a:t>
            </a:r>
            <a:r>
              <a:rPr lang="fr-FR" sz="700" dirty="0"/>
              <a:t>, contre un Taux de Rendement Annuel net négatif de </a:t>
            </a:r>
            <a:r>
              <a:rPr lang="fr-FR" sz="700" dirty="0">
                <a:solidFill>
                  <a:srgbClr val="000000"/>
                </a:solidFill>
                <a:highlight>
                  <a:srgbClr val="00FFFF"/>
                </a:highlight>
              </a:rPr>
              <a:t>-12,21%</a:t>
            </a:r>
            <a:r>
              <a:rPr lang="fr-FR" sz="700" baseline="30000" dirty="0"/>
              <a:t>(2)</a:t>
            </a:r>
            <a:r>
              <a:rPr lang="fr-FR" sz="700" dirty="0"/>
              <a:t>, pour un investissement direct dans l’action</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(1)</a:t>
            </a:r>
            <a:r>
              <a:rPr lang="fr-FR"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finale(1), l’action clôture à un cours strictement inférieur à 80%% de son Cours Initial (65%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-0,88%</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-5,17%</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l’action</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guigui45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231106"/>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(1)</a:t>
            </a:r>
            <a:r>
              <a:rPr lang="fr-FR" sz="700" dirty="0">
                <a:solidFill>
                  <a:schemeClr val="tx2"/>
                </a:solidFill>
              </a:rPr>
              <a:t>, l’action clôture à un cours supérieur à 80% de son Cours Initial. Le produit verse alors un coupon de 1,00%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(1)</a:t>
            </a:r>
            <a:r>
              <a:rPr lang="fr-FR" sz="7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2,87%</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13,68%</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l’action</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29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finale(1), l’action clôture à un cours strictement inférieur à 80%%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l’action clôture à un cours supérieur ou égal à 100% de son Cours Initial</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11,90%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156,28%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84,13%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28 JUIN 2010</a:t>
            </a:r>
            <a:r>
              <a:rPr lang="en-US" sz="1200" dirty="0">
                <a:latin typeface="+mj-lt"/>
              </a:rPr>
              <a:t> </a:t>
            </a:r>
            <a:r>
              <a:rPr lang="fr-FR" sz="1200" cap="none" dirty="0">
                <a:latin typeface="Futura PT" panose="020B0902020204020203" pitchFamily="34" charset="0"/>
              </a:rPr>
              <a:t>ET LE 28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08720706"/>
              </p:ext>
            </p:extLst>
          </p:nvPr>
        </p:nvGraphicFramePr>
        <p:xfrm>
          <a:off x="359837" y="785555"/>
          <a:ext cx="6837886" cy="84854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2560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34105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29/07/2022.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guigui45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29/07/2022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28778589"/>
              </p:ext>
            </p:extLst>
          </p:nvPr>
        </p:nvGraphicFramePr>
        <p:xfrm>
          <a:off x="348006" y="429639"/>
          <a:ext cx="6837886" cy="84159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051418"/>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guigui45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07669" y="623706"/>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guigui45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30%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guigui45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guigui45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guigui45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30%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guigui45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guigui45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coupon de 1,00% par trimestre écoulé depuis le 29/07/2022  (soit un coupon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100% de son Cours Initial mais supérieur ou égal à 70% de ce dernier, l’investisseur récupère l’intégralité de son capital initialement investi. Le capital n’est donc exposé à un risque de perte à l’échéance(1) que si l’action clôture à un cours strictement inférieur à 70%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guigui45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guigui45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70%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80%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maximum de </a:t>
            </a:r>
            <a:r>
              <a:rPr lang="fr-FR" sz="800" dirty="0">
                <a:solidFill>
                  <a:srgbClr val="000000"/>
                </a:solidFill>
                <a:highlight>
                  <a:srgbClr val="FFFF00"/>
                </a:highlight>
              </a:rPr>
              <a:t>3,01%</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l’action clôture à un cours strictement inférieur à 80% de son Cours Initial mais supérieur ou égal à 70% de son «80% de son Cours Initial, l’investisseur récupère l’intégralité de son capital initialement investi. Le capital est donc exposé à un risque de perte à l’échéance(1) que si l’action clôture à un cours strictement inférieur à 70% de son 80%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guigui45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guigui45 » est très sensible à une faible variation du cours de clôture de l'action autour du seuil de </a:t>
            </a:r>
            <a:r>
              <a:rPr lang="fr-FR" sz="800" dirty="0">
                <a:solidFill>
                  <a:srgbClr val="000000"/>
                </a:solidFill>
                <a:effectLst/>
                <a:ea typeface="Calibri" panose="020F0502020204030204" pitchFamily="34" charset="0"/>
              </a:rPr>
              <a:t>80% de son Cours Initial   </a:t>
            </a:r>
            <a:r>
              <a:rPr lang="fr-FR" sz="800" dirty="0">
                <a:effectLst/>
                <a:ea typeface="Calibri" panose="020F0502020204030204" pitchFamily="34" charset="0"/>
              </a:rPr>
              <a:t>en cours de vie, et des seuils de 80%%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coupon de 40,00% et un Taux de Rendement Annuel net de </a:t>
            </a:r>
            <a:r>
              <a:rPr lang="fr-FR" sz="800" dirty="0">
                <a:highlight>
                  <a:srgbClr val="FFFF00"/>
                </a:highlight>
              </a:rPr>
              <a:t>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-4,46%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 100% DU Cours Initial de l’action</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80%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80%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100% DU Cours Initial de l’action</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2,38%</a:t>
            </a:r>
            <a:r>
              <a:rPr lang="fr-FR" sz="800" baseline="30000" dirty="0"/>
              <a:t>(2)</a:t>
            </a:r>
            <a:r>
              <a:rPr lang="fr-FR" sz="800" dirty="0"/>
              <a:t> et </a:t>
            </a:r>
            <a:r>
              <a:rPr lang="fr-FR" sz="800" dirty="0">
                <a:highlight>
                  <a:srgbClr val="00FFFF"/>
                </a:highlight>
              </a:rPr>
              <a:t>3,01%</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Cours Initial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-0,05%</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70% de son Cours Initial, l’investisseur reçoit, le 02 août 2032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guigui45 » EST TRÈS SENSIBLE À UNE FAIBLE VARIATION DU cours DE CLÔTURE de l'action AUTOUR DES SEUILS DE 100%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-5,17%</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guigui45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coupon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l’action clôture à un cours supérieur ou égal à 100%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l’action clôture à un cours strictement inférieur à 100% mais supérieur ou égal à 70% de son Cours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70%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2.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20759</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922</cp:revision>
  <cp:lastPrinted>2022-05-04T09:56:42Z</cp:lastPrinted>
  <dcterms:created xsi:type="dcterms:W3CDTF">2017-02-21T09:03:05Z</dcterms:created>
  <dcterms:modified xsi:type="dcterms:W3CDTF">2022-06-29T08:37:02Z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