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84" r:id="rId6"/>
    <p:sldId id="285" r:id="rId7"/>
    <p:sldId id="286" r:id="rId8"/>
    <p:sldId id="287" r:id="rId9"/>
    <p:sldId id="288" r:id="rId10"/>
    <p:sldId id="289" r:id="rId11"/>
    <p:sldId id="290"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9F08E-1F5A-43A5-8846-C20C5F47D766}" v="59" dt="2022-03-16T15:13:38.77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200" y="-2285"/>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 Type="http://schemas.openxmlformats.org/officeDocument/2006/relationships/customXml" Target="../customXml/item2.xml"/><Relationship Id="rId20"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17/03/2022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17/03/2022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niveau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25/03/2022 au 03/06/2022 (inclus). </a:t>
            </a:r>
            <a:r>
              <a:rPr lang="fr-FR" sz="800" cap="none" dirty="0"/>
              <a:t>Une fois le montant de l’enveloppe initiale atteint (30 000 000 EUR), la commercialisation de « guigui2022 » peut cesser à tout moment sans préavis avant le 03/06/2022,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5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TBD</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17/03/2022.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03/06/2022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9488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03/06/2022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guigui2022 », vous êtes exposé pour une durée de 1 à 5 années à l’évolution des indices Carrefour SA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 place de cotation :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le panier équipondéré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60%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de l'année 1 jusqu'à la fin de l'année 4</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0,70% par année écoulée depuis le 03/06/2022 (soit 0,70%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a:t>
            </a:r>
            <a:r>
              <a:rPr kumimoji="0" lang="fr-FR" sz="800" b="0" i="0" u="none" strike="noStrike" kern="1200" cap="none" spc="0" normalizeH="0" baseline="0" noProof="0">
                <a:ln>
                  <a:noFill/>
                </a:ln>
                <a:effectLst/>
                <a:uLnTx/>
                <a:uFillTx/>
                <a:latin typeface="Proxima Nova Rg"/>
                <a:ea typeface="+mn-ea"/>
                <a:cs typeface="+mn-cs"/>
              </a:rPr>
              <a:t/>
            </a:r>
            <a:r>
              <a:rPr kumimoji="0" lang="fr-FR" sz="800" b="0" i="0" u="none" strike="noStrike" kern="1200" cap="none" spc="0" normalizeH="0" baseline="0" noProof="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le panier équipondéré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le panier équipondéré</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Niveau initial, l’investisseur accepte de limiter ses gains en cas de forte hausse du panier équipondéré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11,37</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guigui2022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guigui2022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guigui2022 » ne peut constituer l’intégralité d’un portefeuille d’investissement. L’investisseur est exposé pour une durée de 1 à 5 année s à le panier équipondéré, et ne bénéficie pas de la diversification offerte par les indices de marchés actions. Vous êtes sur le point d’acheter un produit qui n’est pas simple et qui peut être difficile à comprendre.</a:t>
            </a: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rgbClr val="000000"/>
                </a:solidFill>
              </a:rPr>
              <a:t>(1) </a:t>
            </a:r>
            <a:r>
              <a:rPr lang="fr-FR" sz="650" dirty="0">
                <a:solidFill>
                  <a:srgbClr val="000000"/>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rgbClr val="000000"/>
                </a:solidFill>
              </a:rPr>
              <a:t>(2) </a:t>
            </a:r>
            <a:r>
              <a:rPr lang="fr-FR" sz="650" dirty="0">
                <a:solidFill>
                  <a:srgbClr val="000000"/>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rgbClr val="000000"/>
                </a:solidFill>
              </a:rPr>
              <a:t>(3)</a:t>
            </a:r>
            <a:r>
              <a:rPr lang="fr-FR" sz="650" dirty="0">
                <a:solidFill>
                  <a:srgbClr val="000000"/>
                </a:solidFill>
              </a:rPr>
              <a:t> BNP Paribas </a:t>
            </a:r>
            <a:r>
              <a:rPr lang="fr-FR" sz="650" dirty="0" err="1">
                <a:solidFill>
                  <a:srgbClr val="000000"/>
                </a:solidFill>
              </a:rPr>
              <a:t>Issuance</a:t>
            </a:r>
            <a:r>
              <a:rPr lang="fr-FR" sz="650" dirty="0">
                <a:solidFill>
                  <a:srgbClr val="000000"/>
                </a:solidFill>
              </a:rPr>
              <a:t> B.V. : Standard &amp; Poor’s : A+. BNP Paribas S.A. : Standard &amp; Poor’s : A+ / Moody’s : Aa3 / Fitch : AA-. Notations en vigueur au moment de la rédaction de la présente brochure, le 11 février 2022. Ces notations peuvent être révisées à tout moment et ne sont pas une garantie de solvabilité de l’Émetteur ni du Garant de la formule. Elles ne sauraient constituer un argument de souscription au produit.</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5895643"/>
            <a:ext cx="502186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gain de 0,70% par année écoulée depuis le 03/06/2022</a:t>
            </a:r>
          </a:p>
          <a:p>
            <a:pPr marL="0" indent="0" algn="ctr">
              <a:lnSpc>
                <a:spcPct val="100000"/>
              </a:lnSpc>
              <a:buNone/>
            </a:pPr>
            <a:r>
              <a:rPr lang="fr-FR" sz="800" dirty="0"/>
              <a:t>(soit un gain de 3% et un Taux de Rendement Annuel net de </a:t>
            </a:r>
            <a:r>
              <a:rPr lang="fr-FR" sz="800" dirty="0">
                <a:highlight>
                  <a:srgbClr val="FFFF00"/>
                </a:highlight>
              </a:rPr>
              <a:t>9,23</a:t>
            </a:r>
            <a:r>
              <a:rPr lang="fr-FR" sz="800" dirty="0"/>
              <a: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0990"/>
            <a:ext cx="503080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gain de 0,70% par année écoulée depuis le 03/06/2022 </a:t>
            </a:r>
          </a:p>
          <a:p>
            <a:pPr marL="0" indent="0" algn="ctr">
              <a:lnSpc>
                <a:spcPct val="100000"/>
              </a:lnSpc>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11,37</a:t>
            </a:r>
            <a:r>
              <a:rPr lang="fr-FR" sz="800" dirty="0"/>
              <a: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9025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(1) </a:t>
            </a:r>
            <a:r>
              <a:rPr lang="fr-FR" sz="800" dirty="0">
                <a:solidFill>
                  <a:schemeClr val="tx2"/>
                </a:solidFill>
              </a:rPr>
              <a:t>à partir de la fin de l'année 1 et jusqu’à la fin de l'année 4, on observe le niveau de clôture du panier équipondéré</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annuelle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le panier équipondéré </a:t>
            </a:r>
            <a:r>
              <a:rPr lang="fr-FR" sz="800" b="1" dirty="0">
                <a:solidFill>
                  <a:schemeClr val="tx2"/>
                </a:solidFill>
              </a:rPr>
              <a:t>clôture à un niveau supérieur ou égal à 95%,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728226"/>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002169"/>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03/06/2027, en l’absence de remboursement anticipé automatique préalable, on compare le niveau de clôture du panier équipondéré</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510461"/>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supérieur ou égal à 95% de son Niveau initial, l’investisseur reçoit, le 17/06/2027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265330"/>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strictement inférieur à 60% de son niveau de Référence, l’investisseur reçoit, le 28 juillet 2027</a:t>
            </a:r>
            <a:r>
              <a:rPr lang="fr-FR" sz="800" b="1" baseline="30000" dirty="0">
                <a:solidFill>
                  <a:schemeClr val="tx2"/>
                </a:solidFill>
              </a:rPr>
              <a:t> </a:t>
            </a:r>
            <a:r>
              <a:rPr lang="fr-FR" sz="800" b="1" dirty="0">
                <a:solidFill>
                  <a:schemeClr val="tx2"/>
                </a:solidFill>
              </a:rPr>
              <a: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773619"/>
            <a:ext cx="5203302" cy="740441"/>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le panier équipondéré entre le 03/06/2022 et le 03/06/2027</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440882"/>
            <a:ext cx="5021862" cy="268517"/>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le plus bas observé aux dates suivantes: 03/06/2022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9714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611631"/>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103339"/>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le panier équipondéré </a:t>
            </a:r>
            <a:r>
              <a:rPr lang="fr-FR" sz="800" b="1" dirty="0">
                <a:solidFill>
                  <a:srgbClr val="000000"/>
                </a:solidFill>
              </a:rPr>
              <a:t>clôture à un niveau strictement inférieur à 95% mais supérieur ou égal à 60% de son Niveau initial, l’investisseur reçoit, le 17/06/2027 : </a:t>
            </a:r>
          </a:p>
        </p:txBody>
      </p:sp>
      <p:sp>
        <p:nvSpPr>
          <p:cNvPr id="22" name="ZoneTexte 21">
            <a:extLst>
              <a:ext uri="{FF2B5EF4-FFF2-40B4-BE49-F238E27FC236}">
                <a16:creationId xmlns:a16="http://schemas.microsoft.com/office/drawing/2014/main" id="{CA8545D8-AAB2-4FDA-877E-53D2AD93743B}"/>
              </a:ext>
            </a:extLst>
          </p:cNvPr>
          <p:cNvSpPr txBox="1"/>
          <p:nvPr/>
        </p:nvSpPr>
        <p:spPr>
          <a:xfrm>
            <a:off x="917672" y="4322210"/>
            <a:ext cx="4057650" cy="369332"/>
          </a:xfrm>
          <a:prstGeom prst="rect">
            <a:avLst/>
          </a:prstGeom>
          <a:noFill/>
        </p:spPr>
        <p:txBody>
          <a:bodyPr wrap="square">
            <a:spAutoFit/>
          </a:bodyPr>
          <a:lstStyle/>
          <a:p>
            <a:pPr marR="0" lvl="0" defTabSz="755934" rtl="0" eaLnBrk="1" fontAlgn="base" latinLnBrk="0" hangingPunct="1">
              <a:lnSpc>
                <a:spcPct val="100000"/>
              </a:lnSpc>
              <a:spcBef>
                <a:spcPct val="0"/>
              </a:spcBef>
              <a:spcAft>
                <a:spcPct val="0"/>
              </a:spcAft>
              <a:buClrTx/>
              <a:buSzTx/>
              <a:tabLst/>
              <a:defRPr/>
            </a:pPr>
            <a:r>
              <a:rPr lang="fr-FR" sz="1800" b="0" i="0" kern="1200" dirty="0">
                <a:solidFill>
                  <a:schemeClr val="tx2"/>
                </a:solidFill>
                <a:latin typeface="+mn-lt"/>
                <a:ea typeface="+mn-ea"/>
                <a:cs typeface="+mn-cs"/>
              </a:rPr>
              <a:t/>
            </a:r>
            <a:endParaRPr lang="fr-FR" sz="1800" i="0" kern="1200" dirty="0">
              <a:solidFill>
                <a:schemeClr val="tx2"/>
              </a:solidFill>
              <a:latin typeface="+mn-lt"/>
              <a:ea typeface="+mn-ea"/>
              <a:cs typeface="+mn-cs"/>
            </a:endParaRPr>
          </a:p>
        </p:txBody>
      </p:sp>
    </p:spTree>
    <p:extLst>
      <p:ext uri="{BB962C8B-B14F-4D97-AF65-F5344CB8AC3E}">
        <p14:creationId xmlns:p14="http://schemas.microsoft.com/office/powerpoint/2010/main" val="1251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03/06/2022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47140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de l'année 1 jusqu'à la fin de l'année 4, si à l’une des dates de constatation annuelle correspondantes</a:t>
            </a:r>
            <a:r>
              <a:rPr lang="fr-FR" sz="800" baseline="30000" dirty="0">
                <a:solidFill>
                  <a:srgbClr val="000000"/>
                </a:solidFill>
              </a:rPr>
              <a:t>(1)</a:t>
            </a:r>
            <a:r>
              <a:rPr lang="fr-FR" sz="800" dirty="0">
                <a:solidFill>
                  <a:srgbClr val="000000"/>
                </a:solidFill>
              </a:rPr>
              <a:t> le panier équipondéré clôture à un niveau supérieur ou égal à 95%,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0,70% par année écoulée depuis le 03/06/2022 (soit 0,70%</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le panier équipondéré clôture à un niveau supérieur ou égal à 95% de son Niveau initial, l’investisseur récupère alors l’intégralité de son capital initial, majorée d’un gain de 0,70% par année écoulée depuis le 03/06/2022</a:t>
            </a:r>
            <a:r>
              <a:rPr lang="fr-FR" sz="800" baseline="30000" dirty="0">
                <a:solidFill>
                  <a:srgbClr val="000000"/>
                </a:solidFill>
              </a:rPr>
              <a:t>  </a:t>
            </a:r>
            <a:r>
              <a:rPr lang="fr-FR" sz="800" dirty="0">
                <a:solidFill>
                  <a:srgbClr val="000000"/>
                </a:solidFill>
              </a:rPr>
              <a:t>(soit un gain de 3% et un Taux de Rendement Annuel net de </a:t>
            </a:r>
            <a:r>
              <a:rPr lang="fr-FR" sz="800" dirty="0">
                <a:solidFill>
                  <a:srgbClr val="000000"/>
                </a:solidFill>
                <a:highlight>
                  <a:srgbClr val="FFFF00"/>
                </a:highlight>
              </a:rPr>
              <a:t>9,23</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highlight>
                  <a:srgbClr val="00FFFF"/>
                </a:highlight>
              </a:rPr>
              <a:t>Sinon, si le mécanisme automatique de remboursement anticipé n’a pas été activé au préalable et si, à la date de constatation finale</a:t>
            </a:r>
            <a:r>
              <a:rPr lang="fr-FR" sz="800" baseline="30000" dirty="0">
                <a:solidFill>
                  <a:srgbClr val="000000"/>
                </a:solidFill>
                <a:highlight>
                  <a:srgbClr val="00FFFF"/>
                </a:highlight>
              </a:rPr>
              <a:t>(1)</a:t>
            </a:r>
            <a:r>
              <a:rPr lang="fr-FR" sz="800" dirty="0">
                <a:solidFill>
                  <a:srgbClr val="000000"/>
                </a:solidFill>
                <a:highlight>
                  <a:srgbClr val="00FFFF"/>
                </a:highlight>
              </a:rPr>
              <a:t>, le panier équipondéré clôture à un niveau strictement inférieur à 95% de son Niveau initial mais supérieur ou égal à 60% de ce dernier, l’investisseur récupère l’intégralité de son capital initialement investi. </a:t>
            </a:r>
            <a:r>
              <a:rPr lang="fr-FR" sz="800" dirty="0">
                <a:solidFill>
                  <a:srgbClr val="000000"/>
                </a:solidFill>
              </a:rPr>
              <a:t>Le capital n’est donc exposé à un risque de perte à l’échéance</a:t>
            </a:r>
            <a:r>
              <a:rPr lang="fr-FR" sz="800" baseline="30000" dirty="0">
                <a:solidFill>
                  <a:srgbClr val="000000"/>
                </a:solidFill>
              </a:rPr>
              <a:t>(1)</a:t>
            </a:r>
            <a:r>
              <a:rPr lang="fr-FR" sz="800" dirty="0">
                <a:solidFill>
                  <a:srgbClr val="000000"/>
                </a:solidFill>
              </a:rPr>
              <a:t> que si le panier équipondéré clôture à un niveau strictement inférieur à 60% de son Niveau initial à la date de constatation finale</a:t>
            </a:r>
            <a:r>
              <a:rPr lang="fr-FR" sz="800" baseline="30000" dirty="0">
                <a:solidFill>
                  <a:srgbClr val="000000"/>
                </a:solidFill>
              </a:rPr>
              <a:t>(1)</a:t>
            </a:r>
            <a:r>
              <a:rPr lang="fr-FR" sz="800" dirty="0">
                <a:solidFill>
                  <a:srgbClr val="000000"/>
                </a:solidFill>
              </a:rPr>
              <a: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le panier équipondéré enregistre une baisse supérieure à 40%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 à 5 années.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du panier équipondéré, du fait du </a:t>
            </a:r>
            <a:r>
              <a:rPr lang="fr-FR" sz="800" b="1" dirty="0">
                <a:solidFill>
                  <a:srgbClr val="000000"/>
                </a:solidFill>
              </a:rPr>
              <a:t>mécanisme de plafonnement des gains à 0,70% par année écoulée depuis le 03/06/2022 </a:t>
            </a:r>
            <a:r>
              <a:rPr lang="fr-FR" sz="800" dirty="0">
                <a:solidFill>
                  <a:srgbClr val="000000"/>
                </a:solidFill>
              </a:rPr>
              <a:t>(soit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guigui2022 » est très sensible à une faible variation du niveau de clôture du panier équipondéré autour du seuil de </a:t>
            </a:r>
            <a:r>
              <a:rPr lang="fr-FR" sz="800" b="1" dirty="0">
                <a:solidFill>
                  <a:srgbClr val="000000"/>
                </a:solidFill>
                <a:effectLst/>
                <a:ea typeface="Calibri" panose="020F0502020204030204" pitchFamily="34" charset="0"/>
              </a:rPr>
              <a:t>95%  de son Niveau initial </a:t>
            </a:r>
            <a:r>
              <a:rPr lang="fr-FR" sz="800" b="1" dirty="0">
                <a:effectLst/>
                <a:ea typeface="Calibri" panose="020F0502020204030204" pitchFamily="34" charset="0"/>
              </a:rPr>
              <a:t>en cours de vie, et des seuils de 95% et 60% de son Niveau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du panier équipondéré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03/06/2022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le panier équipondéré</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du panier équipondéré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le panier équipondéré clôture à un niveau strictement inférieur à 60%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le panier équipondéré clôture à un niveau supérieur ou égal à 95%</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guigui2022 » EST TRÈS SENSIBLE À UNE FAIBLE VARIATION DU niveau DE CLÔTURE du panier équipondéré AUTOUR DES SEUILS DE 95% ET DE 60%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annuelle</a:t>
            </a:r>
            <a:r>
              <a:rPr lang="fr-FR" sz="800" baseline="30000" dirty="0"/>
              <a:t>(1) </a:t>
            </a:r>
            <a:r>
              <a:rPr lang="fr-FR" sz="800" dirty="0">
                <a:latin typeface="+mn-lt"/>
              </a:rPr>
              <a:t>des années 1 à 4</a:t>
            </a:r>
            <a:r>
              <a:rPr lang="fr-FR" sz="800" dirty="0"/>
              <a:t>, le panier équipondéré clôture à un niveau strictement inférieur à 95%.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le panier équipondéré clôture à un niveau strictement inférieur à 60% de son Niveau initial (30% dans cet exemple). L’investisseur récupère alors le capital initialement investi diminué de l’intégralité de la baisse enregistrée par le panier équipondéré,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le panier équipondéré</a:t>
            </a:r>
            <a:r>
              <a:rPr lang="fr-FR" sz="800" baseline="30000" dirty="0"/>
              <a:t>(3)</a:t>
            </a:r>
            <a:r>
              <a:rPr lang="fr-FR" sz="800" dirty="0"/>
              <a:t>, soit </a:t>
            </a:r>
            <a:r>
              <a:rPr lang="fr-FR" sz="800" dirty="0">
                <a:highlight>
                  <a:srgbClr val="FFFF00"/>
                </a:highlight>
              </a:rPr>
              <a:t>-13,24%</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annuelle</a:t>
            </a:r>
            <a:r>
              <a:rPr lang="fr-FR" sz="800" baseline="30000" dirty="0">
                <a:solidFill>
                  <a:srgbClr val="04202E"/>
                </a:solidFill>
                <a:latin typeface="+mn-lt"/>
              </a:rPr>
              <a:t>(1)</a:t>
            </a:r>
            <a:r>
              <a:rPr lang="fr-FR" sz="800" dirty="0">
                <a:latin typeface="+mn-lt"/>
              </a:rPr>
              <a:t> des années 1 à 4, le panier équipondéré clôture à </a:t>
            </a:r>
            <a:r>
              <a:rPr lang="fr-FR" sz="800" dirty="0">
                <a:solidFill>
                  <a:schemeClr val="tx2"/>
                </a:solidFill>
                <a:latin typeface="+mn-lt"/>
              </a:rPr>
              <a:t>un niveau strictement inférieur à 95%</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le panier équipondéré</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guigui2022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139803"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annuelle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le panier équipondéré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95% </a:t>
            </a:r>
            <a:r>
              <a:rPr lang="fr-FR" sz="800" dirty="0">
                <a:solidFill>
                  <a:schemeClr val="tx2"/>
                </a:solidFill>
              </a:rPr>
              <a:t>(120% dans cet exemple). Le produit est automatiquement remboursé par anticipation. Il verse alors l’intégralité du capital initial majorée d’un gain de 0,70% par année écoulée depuis le 03/06/2022, soit un gain de </a:t>
            </a:r>
            <a:r>
              <a:rPr lang="fr-FR" sz="800" dirty="0">
                <a:solidFill>
                  <a:schemeClr val="tx2"/>
                </a:solidFill>
                <a:highlight>
                  <a:srgbClr val="FFFF00"/>
                </a:highlight>
              </a:rPr>
              <a:t>13,00%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11,37</a:t>
            </a:r>
            <a:r>
              <a:rPr lang="fr-FR" sz="800" dirty="0">
                <a:solidFill>
                  <a:srgbClr val="04202E"/>
                </a:solidFill>
              </a:rPr>
              <a: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le panier équipondéré</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0,70% par année écoulée depuis le 03/06/2022.</a:t>
            </a:r>
          </a:p>
        </p:txBody>
      </p:sp>
    </p:spTree>
    <p:extLst>
      <p:ext uri="{BB962C8B-B14F-4D97-AF65-F5344CB8AC3E}">
        <p14:creationId xmlns:p14="http://schemas.microsoft.com/office/powerpoint/2010/main" val="13177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Carrefour SA</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5556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r>
                        <a:t>Performances au 17/03/2022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r>
                        <a:t>Carrefour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29516" y="4082283"/>
            <a:ext cx="7248779" cy="276999"/>
          </a:xfrm>
          <a:prstGeom prst="rect">
            <a:avLst/>
          </a:prstGeom>
          <a:noFill/>
        </p:spPr>
        <p:txBody>
          <a:bodyPr wrap="square">
            <a:spAutoFit/>
          </a:bodyPr>
          <a:lstStyle/>
          <a:p>
            <a:r>
              <a:rPr lang="fr-FR" sz="1200" cap="none" dirty="0">
                <a:latin typeface="Futura PT" panose="020B0902020204020203" pitchFamily="34" charset="0"/>
              </a:rPr>
              <a:t>ÉVOLUTION des indices Carrefour SA ENTRE LE JJ/MM/AAAA ET LE JJ/MM/AAAA </a:t>
            </a:r>
          </a:p>
        </p:txBody>
      </p:sp>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17/03/2022,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513991751"/>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le panier équipondéré.</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le panier équipondéré Carrefour SA ( ; code Bloomberg :  ; place de cotation :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25/03/2022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Du 25/03/2022 au 03/06/2022 (inclus). Une fois le montant de l’enveloppe initiale atteint (30 000 000 EUR), la commercialisation de « guigui2022 » peut cesser à tout moment sans préavis avant le 03/06/2022,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Le Niveau initial correspond au niveau le plus bas observé aux dates suivantes: 03/06/2022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03/06/2027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17/06/2027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r>
                        <a:t>Dates de constatation annuelle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95%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95%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60%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TBD</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18382</TotalTime>
  <Words>5522</Words>
  <Application>Microsoft Office PowerPoint</Application>
  <PresentationFormat>Personnalisé</PresentationFormat>
  <Paragraphs>190</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663</cp:revision>
  <cp:lastPrinted>2021-07-12T10:02:04Z</cp:lastPrinted>
  <dcterms:created xsi:type="dcterms:W3CDTF">2017-02-21T09:03:05Z</dcterms:created>
  <dcterms:modified xsi:type="dcterms:W3CDTF">2022-03-17T10:08:38Z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