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handoutMasterIdLst>
    <p:handoutMasterId r:id="rId14"/>
  </p:handoutMasterIdLst>
  <p:sldIdLst>
    <p:sldId id="283" r:id="rId5"/>
    <p:sldId id="284" r:id="rId6"/>
    <p:sldId id="285" r:id="rId7"/>
    <p:sldId id="286" r:id="rId8"/>
    <p:sldId id="287" r:id="rId9"/>
    <p:sldId id="288" r:id="rId10"/>
    <p:sldId id="289" r:id="rId11"/>
    <p:sldId id="290" r:id="rId12"/>
  </p:sldIdLst>
  <p:sldSz cx="7559675" cy="10691813"/>
  <p:notesSz cx="6797675" cy="9928225"/>
  <p:custDataLst>
    <p:tags r:id="rId1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49F08E-1F5A-43A5-8846-C20C5F47D766}" v="59" dt="2022-03-16T15:13:38.772"/>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p:scale>
          <a:sx n="150" d="100"/>
          <a:sy n="150" d="100"/>
        </p:scale>
        <p:origin x="595" y="-6250"/>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notesMaster" Target="notesMasters/notesMaster1.xml"/><Relationship Id="rId14" Type="http://schemas.openxmlformats.org/officeDocument/2006/relationships/handoutMaster" Target="handoutMasters/handoutMaster1.xml"/><Relationship Id="rId15" Type="http://schemas.openxmlformats.org/officeDocument/2006/relationships/tags" Target="tags/tag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2" Type="http://schemas.openxmlformats.org/officeDocument/2006/relationships/customXml" Target="../customXml/item2.xml"/><Relationship Id="rId20" Type="http://schemas.microsoft.com/office/2015/10/relationships/revisionInfo" Target="revisionInfo.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17/03/2022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17/03/2022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835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1430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5663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778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3254370239"/>
              </p:ext>
            </p:extLst>
          </p:nvPr>
        </p:nvGraphicFramePr>
        <p:xfrm>
          <a:off x="1482862" y="8326240"/>
          <a:ext cx="4898297" cy="558652"/>
        </p:xfrm>
        <a:graphic>
          <a:graphicData uri="http://schemas.openxmlformats.org/drawingml/2006/table">
            <a:tbl>
              <a:tblPr firstRow="1" bandRow="1"/>
              <a:tblGrid>
                <a:gridCol w="1529841">
                  <a:extLst>
                    <a:ext uri="{9D8B030D-6E8A-4147-A177-3AD203B41FA5}">
                      <a16:colId xmlns:a16="http://schemas.microsoft.com/office/drawing/2014/main" val="426783337"/>
                    </a:ext>
                  </a:extLst>
                </a:gridCol>
                <a:gridCol w="842114">
                  <a:extLst>
                    <a:ext uri="{9D8B030D-6E8A-4147-A177-3AD203B41FA5}">
                      <a16:colId xmlns:a16="http://schemas.microsoft.com/office/drawing/2014/main" val="1092029791"/>
                    </a:ext>
                  </a:extLst>
                </a:gridCol>
                <a:gridCol w="842114">
                  <a:extLst>
                    <a:ext uri="{9D8B030D-6E8A-4147-A177-3AD203B41FA5}">
                      <a16:colId xmlns:a16="http://schemas.microsoft.com/office/drawing/2014/main" val="2835768170"/>
                    </a:ext>
                  </a:extLst>
                </a:gridCol>
                <a:gridCol w="842114">
                  <a:extLst>
                    <a:ext uri="{9D8B030D-6E8A-4147-A177-3AD203B41FA5}">
                      <a16:colId xmlns:a16="http://schemas.microsoft.com/office/drawing/2014/main" val="2946066054"/>
                    </a:ext>
                  </a:extLst>
                </a:gridCol>
                <a:gridCol w="842114">
                  <a:extLst>
                    <a:ext uri="{9D8B030D-6E8A-4147-A177-3AD203B41FA5}">
                      <a16:colId xmlns:a16="http://schemas.microsoft.com/office/drawing/2014/main" val="2045902365"/>
                    </a:ext>
                  </a:extLst>
                </a:gridCol>
              </a:tblGrid>
              <a:tr h="312188">
                <a:tc>
                  <a:txBody>
                    <a:bodyPr/>
                    <a:lstStyle/>
                    <a:p>
                      <a:r>
                        <a:t>Performances au 17/03/2022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4202E"/>
                          </a:solidFill>
                          <a:effectLst/>
                          <a:latin typeface="Proxima Nova Rg" panose="02000506030000020004" pitchFamily="2" charset="0"/>
                        </a:rPr>
                        <a:t>7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r>
                        <a:t>Carrefour SA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Tree>
    <p:extLst>
      <p:ext uri="{BB962C8B-B14F-4D97-AF65-F5344CB8AC3E}">
        <p14:creationId xmlns:p14="http://schemas.microsoft.com/office/powerpoint/2010/main" val="3725312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3513991751"/>
              </p:ext>
            </p:extLst>
          </p:nvPr>
        </p:nvGraphicFramePr>
        <p:xfrm>
          <a:off x="361950" y="979297"/>
          <a:ext cx="6837886" cy="7496715"/>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EMTN (Euro Medium Term Note), Titre de créance de droit français présentant un risque de perte en capital en cours de vie et à l’échéance. Bien que la formule de remboursement et le paiement des sommes dues par l’Émetteur au titre du produit soient garanties par BNP Paribas SA(1), le produit présente un risque de perte en capital à hauteur de l’intégralité de la baisse enregistrée par l’action la moins performante.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a:t>
                      </a:r>
                      <a:r>
                        <a:rPr kumimoji="0" lang="fr-FR" sz="700" b="0" i="0" u="none" strike="noStrike" kern="1200" cap="none" spc="0" normalizeH="0" baseline="0" noProof="0" dirty="0" err="1">
                          <a:ln>
                            <a:noFill/>
                          </a:ln>
                          <a:solidFill>
                            <a:schemeClr val="tx1"/>
                          </a:solidFill>
                          <a:effectLst/>
                          <a:uLnTx/>
                          <a:uFillTx/>
                          <a:latin typeface="+mn-lt"/>
                          <a:ea typeface="+mn-ea"/>
                          <a:cs typeface="+mn-cs"/>
                        </a:rPr>
                        <a:t>Issuance</a:t>
                      </a:r>
                      <a:r>
                        <a:rPr kumimoji="0" lang="fr-FR" sz="700" b="0" i="0" u="none" strike="noStrike" kern="1200" cap="none" spc="0" normalizeH="0" baseline="0" noProof="0" dirty="0">
                          <a:ln>
                            <a:noFill/>
                          </a:ln>
                          <a:solidFill>
                            <a:schemeClr val="tx1"/>
                          </a:solidFill>
                          <a:effectLst/>
                          <a:uLnTx/>
                          <a:uFillTx/>
                          <a:latin typeface="+mn-lt"/>
                          <a:ea typeface="+mn-ea"/>
                          <a:cs typeface="+mn-cs"/>
                        </a:rPr>
                        <a:t> B.V.</a:t>
                      </a:r>
                      <a:r>
                        <a:rPr lang="fr-FR" sz="700" kern="1200" baseline="30000" dirty="0">
                          <a:solidFill>
                            <a:schemeClr val="tx1"/>
                          </a:solidFill>
                          <a:latin typeface="+mn-lt"/>
                          <a:ea typeface="+mn-ea"/>
                          <a:cs typeface="+mn-cs"/>
                        </a:rPr>
                        <a:t>(1)</a:t>
                      </a:r>
                      <a:r>
                        <a:rPr kumimoji="0" lang="fr-FR" sz="700" b="0" i="0" u="none" strike="noStrike" kern="1200" cap="none" spc="0" normalizeH="0" baseline="0" noProof="0" dirty="0">
                          <a:ln>
                            <a:noFill/>
                          </a:ln>
                          <a:solidFill>
                            <a:schemeClr val="tx1"/>
                          </a:solidFill>
                          <a:effectLst/>
                          <a:uLnTx/>
                          <a:uFillTx/>
                          <a:latin typeface="+mn-lt"/>
                          <a:ea typeface="+mn-ea"/>
                          <a:cs typeface="+mn-cs"/>
                        </a:rPr>
                        <a:t>(véhicule d’émission dédié de droit néerlandais)</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SA</a:t>
                      </a:r>
                      <a:r>
                        <a:rPr kumimoji="0" lang="fr-FR" sz="700" b="0" i="0" u="none" strike="noStrike" kern="1200" cap="none" spc="0" normalizeH="0" baseline="30000" noProof="0" dirty="0">
                          <a:ln>
                            <a:noFill/>
                          </a:ln>
                          <a:solidFill>
                            <a:schemeClr val="tx1"/>
                          </a:solidFill>
                          <a:effectLst/>
                          <a:uLnTx/>
                          <a:uFillTx/>
                          <a:latin typeface="+mn-lt"/>
                          <a:ea typeface="+mn-ea"/>
                          <a:cs typeface="+mn-cs"/>
                        </a:rPr>
                        <a:t>(1)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l’action la moins performante Carrefour SA ( ; code Bloomberg :  ; place de cotation :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11/02/2022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Du 11/02/2022 au 11/03/2022 (inclus). Une fois le montant de l’enveloppe initiale atteint (30 000 000 EUR), la commercialisation de « Athéna Trim Actions BNP Stellantis Mars 2022 » peut cesser à tout moment sans préavis avant le 11/03/2022,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Le Cours Initial correspond au cours de clôture de l’action la moins performante le 11/03/2022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13/03/2028</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27/03/2028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endParaRPr lang="fr-FR" sz="700" b="0" i="0" kern="1200" dirty="0">
                        <a:solidFill>
                          <a:schemeClr val="tx1"/>
                        </a:solidFill>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endParaRPr lang="fr-FR" sz="700" b="0" i="0" kern="1200" dirty="0">
                        <a:solidFill>
                          <a:schemeClr val="tx1"/>
                        </a:solidFill>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95% du Cours Initial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55% du Cours Initial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55% du Cours Initial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Triple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Une triple valorisation sera établie tous les quinze (15) jours par les sociétés REFINITIV et FIS,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F100140085F1</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Tree>
    <p:extLst>
      <p:ext uri="{BB962C8B-B14F-4D97-AF65-F5344CB8AC3E}">
        <p14:creationId xmlns:p14="http://schemas.microsoft.com/office/powerpoint/2010/main" val="713649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410787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3" ma:contentTypeDescription="Crée un document." ma:contentTypeScope="" ma:versionID="4e51a0dab1f5d4663d954168d546c586">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d7b51e5f287975310341ecd8502634d3"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DE574B-2CD2-4078-9BEA-2A14717D9698}">
  <ds:schemaRefs>
    <ds:schemaRef ds:uri="http://schemas.microsoft.com/office/2006/documentManagement/types"/>
    <ds:schemaRef ds:uri="ef624bc2-1644-4d69-8362-5c28ca496374"/>
    <ds:schemaRef ds:uri="http://purl.org/dc/terms/"/>
    <ds:schemaRef ds:uri="http://purl.org/dc/dcmitype/"/>
    <ds:schemaRef ds:uri="http://schemas.microsoft.com/office/infopath/2007/PartnerControls"/>
    <ds:schemaRef ds:uri="http://schemas.openxmlformats.org/package/2006/metadata/core-properties"/>
    <ds:schemaRef ds:uri="514a554b-82b0-4359-b247-fc84018a95f0"/>
    <ds:schemaRef ds:uri="http://schemas.microsoft.com/office/2006/metadata/properties"/>
    <ds:schemaRef ds:uri="http://www.w3.org/XML/1998/namespace"/>
    <ds:schemaRef ds:uri="http://purl.org/dc/elements/1.1/"/>
  </ds:schemaRefs>
</ds:datastoreItem>
</file>

<file path=customXml/itemProps2.xml><?xml version="1.0" encoding="utf-8"?>
<ds:datastoreItem xmlns:ds="http://schemas.openxmlformats.org/officeDocument/2006/customXml" ds:itemID="{41EF0323-6FE8-41A6-BEA1-CC5178579B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0FC41E-FBDE-42E2-B58A-20EBD240A3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18397</TotalTime>
  <Words>5433</Words>
  <Application>Microsoft Office PowerPoint</Application>
  <PresentationFormat>Personnalisé</PresentationFormat>
  <Paragraphs>189</Paragraphs>
  <Slides>8</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8</vt:i4>
      </vt:variant>
    </vt:vector>
  </HeadingPairs>
  <TitlesOfParts>
    <vt:vector size="15"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671</cp:revision>
  <cp:lastPrinted>2021-07-12T10:02:04Z</cp:lastPrinted>
  <dcterms:created xsi:type="dcterms:W3CDTF">2017-02-21T09:03:05Z</dcterms:created>
  <dcterms:modified xsi:type="dcterms:W3CDTF">2022-03-17T15:23:59Z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