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86" y="-1469"/>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solidFill>
                  <a:schemeClr val="tx2"/>
                </a:solidFill>
              </a:rPr>
              <a:t>02/03/22</a:t>
            </a:r>
            <a:r>
              <a:rPr lang="fr-FR" sz="700" dirty="0">
                <a:solidFill>
                  <a:schemeClr val="tx2"/>
                </a:solidFill>
              </a:rPr>
              <a:t>. </a:t>
            </a:r>
            <a:r>
              <a:rPr lang="fr-FR" sz="700" dirty="0">
                <a:solidFill>
                  <a:srgbClr val="000000"/>
                </a:solidFill>
              </a:rPr>
              <a:t>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2704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anglais 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solidFill>
                  <a:schemeClr val="tx2"/>
                </a:solidFill>
                <a:latin typeface="+mn-lt"/>
              </a:rPr>
              <a:t>indice</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17/03/2022 au 09/06/2022 (inclus). </a:t>
            </a:r>
            <a:r>
              <a:rPr lang="fr-FR" sz="900" cap="none" dirty="0">
                <a:solidFill>
                  <a:schemeClr val="tx2"/>
                </a:solidFill>
                <a:latin typeface="+mn-lt"/>
              </a:rPr>
              <a:t>Une fois le montant de l’enveloppe initiale atteint (30 000 000 EUR), la commercialisation de « </a:t>
            </a:r>
            <a:r>
              <a:rPr lang="fr-FR" sz="900" b="1" cap="none" dirty="0">
                <a:solidFill>
                  <a:schemeClr val="tx2"/>
                </a:solidFill>
                <a:latin typeface="+mn-lt"/>
              </a:rPr>
              <a:t>Uluwatu test</a:t>
            </a:r>
            <a:r>
              <a:rPr lang="fr-FR" sz="900" cap="none" dirty="0">
                <a:solidFill>
                  <a:schemeClr val="tx2"/>
                </a:solidFill>
                <a:latin typeface="+mn-lt"/>
              </a:rPr>
              <a:t> » peut cesser à tout moment sans préavis avant le </a:t>
            </a:r>
            <a:r>
              <a:rPr lang="fr-FR" sz="900" b="1" cap="none" dirty="0">
                <a:solidFill>
                  <a:schemeClr val="tx2"/>
                </a:solidFill>
                <a:latin typeface="+mn-lt"/>
              </a:rPr>
              <a:t>09/06/2022</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solidFill>
                  <a:schemeClr val="tx2"/>
                </a:solidFill>
                <a:latin typeface="+mn-lt"/>
              </a:rPr>
              <a:t>12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chemeClr val="tx2"/>
                </a:solidFill>
              </a:rPr>
              <a:t>XS2061794066</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Uluwatu test</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430315"/>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Uluwatu test</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09/06/2022</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Uluwatu test », vous êtes exposé pour une durée de 4 à </a:t>
            </a:r>
            <a:r>
              <a:rPr lang="fr-FR" sz="760" b="1" i="1" dirty="0">
                <a:latin typeface="+mn-lt"/>
              </a:rPr>
              <a:t>48 trimestres </a:t>
            </a:r>
            <a:r>
              <a:rPr lang="fr-FR" sz="760" b="1" dirty="0"/>
              <a:t>à l’évolution de l'indice </a:t>
            </a:r>
            <a:r>
              <a:rPr lang="en-US" sz="760" b="1" dirty="0">
                <a:highlight>
                  <a:srgbClr val="FFFF00"/>
                </a:highlight>
              </a:rPr>
              <a:t>CA FP Equity,</a:t>
            </a:r>
            <a:r>
              <a:rPr lang="fr-FR" sz="760" dirty="0">
                <a:highlight>
                  <a:srgbClr val="FFFF00"/>
                </a:highlight>
              </a:rPr>
              <a:t> l'indice </a:t>
            </a:r>
            <a:r>
              <a:rPr lang="en-US" sz="760" b="1" dirty="0">
                <a:highlight>
                  <a:srgbClr val="FFFF00"/>
                </a:highlight>
              </a:rPr>
              <a:t>CA FP Equity ( ; </a:t>
            </a:r>
            <a:r>
              <a:rPr lang="fr-FR" sz="760" dirty="0">
                <a:highlight>
                  <a:srgbClr val="FFFF00"/>
                </a:highlight>
              </a:rPr>
              <a:t>code Bloomberg :  ;</a:t>
            </a:r>
            <a:r>
              <a:rPr lang="fr-FR" sz="760" dirty="0">
                <a:solidFill>
                  <a:srgbClr val="000000"/>
                </a:solidFill>
                <a:highlight>
                  <a:srgbClr val="FFFF00"/>
                </a:highlight>
                <a:latin typeface="Proxima Nova Rg" panose="02000506030000020004" pitchFamily="2" charset="0"/>
              </a:rPr>
              <a:t> sponsor :  </a:t>
            </a:r>
            <a:r>
              <a:rPr lang="fr-FR" sz="760" dirty="0">
                <a:highlight>
                  <a:srgbClr val="FFFF00"/>
                </a:highlight>
              </a:rPr>
              <a:t>;  </a:t>
            </a:r>
            <a:r>
              <a:rPr lang="fr-FR" sz="760">
                <a:highlight>
                  <a:srgbClr val="FFFF00"/>
                </a:highlight>
              </a:rPr>
              <a:t>&lt;SITE&gt;</a:t>
            </a:r>
            <a:r>
              <a:rPr kumimoji="0" lang="fr-FR" sz="760" b="0" i="0" u="none" strike="noStrike" kern="1200" cap="none" spc="0" normalizeH="0" baseline="0">
                <a:ln>
                  <a:noFill/>
                </a:ln>
                <a:effectLst/>
                <a:highlight>
                  <a:srgbClr val="FFFF00"/>
                </a:highlight>
                <a:uLnTx/>
                <a:uFillTx/>
                <a:ea typeface="+mn-ea"/>
                <a:cs typeface="+mn-cs"/>
              </a:rPr>
              <a:t> </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a:t>
            </a:r>
            <a:r>
              <a:rPr lang="fr-FR" sz="760" b="1" dirty="0">
                <a:solidFill>
                  <a:schemeClr val="tx2"/>
                </a:solidFill>
              </a:rPr>
              <a:t>par l'indice </a:t>
            </a:r>
            <a:r>
              <a:rPr lang="fr-FR" sz="760" dirty="0">
                <a:solidFill>
                  <a:schemeClr val="tx2"/>
                </a:solidFill>
              </a:rPr>
              <a:t>si </a:t>
            </a:r>
            <a:r>
              <a:rPr lang="fr-FR" sz="760" b="1" dirty="0">
                <a:solidFill>
                  <a:schemeClr val="tx2"/>
                </a:solidFill>
              </a:rPr>
              <a:t>celui-ci</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solidFill>
                  <a:schemeClr val="tx2"/>
                </a:solidFill>
              </a:rPr>
              <a:t>niveau</a:t>
            </a:r>
            <a:r>
              <a:rPr lang="fr-FR" sz="760" dirty="0">
                <a:solidFill>
                  <a:schemeClr val="tx2"/>
                </a:solidFill>
              </a:rPr>
              <a:t> strictement inférieur à </a:t>
            </a:r>
            <a:r>
              <a:rPr lang="fr-FR" sz="760" b="1" dirty="0">
                <a:solidFill>
                  <a:schemeClr val="tx2"/>
                </a:solidFill>
              </a:rPr>
              <a:t>50%</a:t>
            </a:r>
            <a:r>
              <a:rPr lang="fr-FR" sz="760" dirty="0">
                <a:solidFill>
                  <a:schemeClr val="tx2"/>
                </a:solidFill>
              </a:rPr>
              <a:t> de son </a:t>
            </a:r>
            <a:r>
              <a:rPr lang="fr-FR" sz="760" b="1" dirty="0">
                <a:solidFill>
                  <a:schemeClr val="tx2"/>
                </a:solidFill>
              </a:rPr>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chemeClr val="tx2"/>
                </a:solidFill>
              </a:rPr>
              <a:t>trimestre 4 jusqu’à la fin du trimestre 47 </a:t>
            </a:r>
            <a:r>
              <a:rPr lang="fr-FR" sz="760" dirty="0">
                <a:solidFill>
                  <a:schemeClr val="tx2"/>
                </a:solidFill>
              </a:rPr>
              <a:t>si à une date de constatation </a:t>
            </a:r>
            <a:r>
              <a:rPr lang="fr-FR" sz="760" b="1" dirty="0">
                <a:solidFill>
                  <a:schemeClr val="tx2"/>
                </a:solidFill>
              </a:rPr>
              <a:t>trimestrielle</a:t>
            </a:r>
            <a:r>
              <a:rPr lang="fr-FR" sz="760" baseline="30000" dirty="0">
                <a:solidFill>
                  <a:schemeClr val="tx2"/>
                </a:solidFill>
              </a:rPr>
              <a:t>(1)</a:t>
            </a:r>
            <a:r>
              <a:rPr lang="fr-FR" sz="760" dirty="0">
                <a:solidFill>
                  <a:schemeClr val="tx2"/>
                </a:solidFill>
              </a:rPr>
              <a:t>, </a:t>
            </a:r>
            <a:r>
              <a:rPr lang="it-IT" sz="760" b="1" dirty="0">
                <a:solidFill>
                  <a:schemeClr val="tx2"/>
                </a:solidFill>
              </a:rPr>
              <a:t>l'indice</a:t>
            </a:r>
            <a:r>
              <a:rPr lang="it-IT" sz="760" dirty="0">
                <a:solidFill>
                  <a:schemeClr val="tx2"/>
                </a:solidFill>
              </a:rPr>
              <a:t> clôture à un </a:t>
            </a:r>
            <a:r>
              <a:rPr lang="it-IT" sz="760" b="1" dirty="0">
                <a:solidFill>
                  <a:schemeClr val="tx2"/>
                </a:solidFill>
              </a:rPr>
              <a:t>niveau</a:t>
            </a:r>
            <a:r>
              <a:rPr lang="it-IT" sz="760" dirty="0">
                <a:solidFill>
                  <a:schemeClr val="tx2"/>
                </a:solidFill>
              </a:rPr>
              <a:t> supérieur ou égal </a:t>
            </a:r>
            <a:r>
              <a:rPr lang="fr-FR" sz="760" dirty="0">
                <a:solidFill>
                  <a:schemeClr val="tx2"/>
                </a:solidFill>
              </a:rPr>
              <a:t>à </a:t>
            </a:r>
            <a:r>
              <a:rPr lang="fr-FR" sz="760" b="1" dirty="0">
                <a:solidFill>
                  <a:schemeClr val="tx2"/>
                </a:solidFill>
              </a:rPr>
              <a:t>la barrière dégressive de remboursement automatique anticipé</a:t>
            </a:r>
            <a:r>
              <a:rPr lang="fr-FR" sz="760" b="1" dirty="0">
                <a:solidFill>
                  <a:schemeClr val="tx2"/>
                </a:solidFill>
                <a:highlight>
                  <a:srgbClr val="FF00FF"/>
                </a:highlight>
              </a:rPr>
              <a:t> </a:t>
            </a:r>
            <a:r>
              <a:rPr lang="fr-FR" sz="760" dirty="0">
                <a:solidFill>
                  <a:schemeClr val="tx2"/>
                </a:solidFill>
                <a:highlight>
                  <a:srgbClr val="FF00FF"/>
                </a:highlight>
              </a:rPr>
              <a:t>de son </a:t>
            </a:r>
            <a:r>
              <a:rPr lang="fr-FR" sz="760" b="1" dirty="0">
                <a:solidFill>
                  <a:schemeClr val="tx2"/>
                </a:solidFill>
                <a:highlight>
                  <a:srgbClr val="FF00FF"/>
                </a:highlight>
              </a:rPr>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solidFill>
                  <a:schemeClr val="tx2"/>
                </a:solidFill>
              </a:rPr>
              <a:t>gain fixe plafonné à 2.75% par trimestre écoulé depuis le 09/06/2022 (soit 11.0% par année écoulée) </a:t>
            </a:r>
            <a:r>
              <a:rPr lang="fr-FR" sz="760" dirty="0">
                <a:solidFill>
                  <a:schemeClr val="tx2"/>
                </a:solidFill>
              </a:rPr>
              <a:t>si, à une date de constatation </a:t>
            </a:r>
            <a:r>
              <a:rPr lang="fr-FR" sz="760" b="1" dirty="0">
                <a:solidFill>
                  <a:schemeClr val="tx2"/>
                </a:solidFill>
                <a:highlight>
                  <a:srgbClr val="FFFF00"/>
                </a:highlight>
              </a:rPr>
              <a:t>trimestrielle</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l'indice clôture à un niveau supérieur ou égal </a:t>
            </a:r>
            <a:r>
              <a:rPr lang="fr-FR" sz="760" dirty="0">
                <a:solidFill>
                  <a:schemeClr val="tx2"/>
                </a:solidFill>
                <a:highlight>
                  <a:srgbClr val="FFFF00"/>
                </a:highlight>
              </a:rPr>
              <a:t>à </a:t>
            </a:r>
            <a:r>
              <a:rPr lang="fr-FR" sz="760" b="1" dirty="0">
                <a:solidFill>
                  <a:schemeClr val="tx2"/>
                </a:solidFill>
                <a:highlight>
                  <a:srgbClr val="FFFF00"/>
                </a:highlight>
              </a:rPr>
              <a:t>la barrière dégressive de remboursement automatique anticipé</a:t>
            </a:r>
            <a:r>
              <a:rPr lang="fr-FR" sz="760" dirty="0">
                <a:solidFill>
                  <a:schemeClr val="tx2"/>
                </a:solidFill>
                <a:highlight>
                  <a:srgbClr val="FFFF00"/>
                </a:highlight>
              </a:rPr>
              <a:t> de son </a:t>
            </a:r>
            <a:r>
              <a:rPr lang="fr-FR" sz="760" b="1" dirty="0">
                <a:solidFill>
                  <a:schemeClr val="tx2"/>
                </a:solidFill>
                <a:highlight>
                  <a:srgbClr val="FFFF00"/>
                </a:highlight>
              </a:rPr>
              <a:t>Niveau de Référence</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l'indice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t>l'indice </a:t>
            </a:r>
            <a:r>
              <a:rPr lang="fr-FR" sz="760" dirty="0"/>
              <a:t>n’enregistre pas de baisse de plus de </a:t>
            </a:r>
            <a:r>
              <a:rPr lang="fr-FR" sz="760" b="1" dirty="0"/>
              <a:t>50.0%</a:t>
            </a:r>
            <a:r>
              <a:rPr lang="fr-FR" sz="760" dirty="0"/>
              <a:t> par rapport à son </a:t>
            </a:r>
            <a:r>
              <a:rPr lang="fr-FR" sz="760" b="1" dirty="0"/>
              <a:t>Niveau de Référence</a:t>
            </a:r>
            <a:r>
              <a:rPr lang="fr-FR" sz="760" dirty="0"/>
              <a:t>, l’investisseur accepte de limiter ses gains en cas de forte hausse de </a:t>
            </a:r>
            <a:r>
              <a:rPr lang="fr-FR" sz="760" b="1" dirty="0"/>
              <a:t>l'indice</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Uluwatu test</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latin typeface="+mn-lt"/>
              </a:rPr>
              <a:t>Uluwatu test</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Uluwatu test » ne peut constituer l’intégralité d’un portefeuille d’investissement. L’investisseur est exposé pour une durée de 4 à 48 trimestres à l'indice,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chemeClr val="tx2"/>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chemeClr val="tx2"/>
                </a:solidFill>
                <a:latin typeface="Proxima Nova Rg" panose="02000506030000020004" pitchFamily="2" charset="0"/>
              </a:rPr>
              <a:t>(2)</a:t>
            </a:r>
            <a:r>
              <a:rPr lang="fr-FR" sz="700" spc="-40" dirty="0">
                <a:solidFill>
                  <a:schemeClr val="tx2"/>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Proxima Nova Rg" panose="02000506030000020004" pitchFamily="2" charset="0"/>
              </a:rPr>
              <a:t>09/06/2022</a:t>
            </a:r>
            <a:r>
              <a:rPr lang="fr-FR" sz="700" spc="-40" dirty="0">
                <a:solidFill>
                  <a:schemeClr val="tx2"/>
                </a:solidFill>
                <a:latin typeface="Proxima Nova Rg" panose="02000506030000020004" pitchFamily="2" charset="0"/>
              </a:rPr>
              <a:t> jusqu’à la date de remboursement anticipé automatique éventuel</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ou d’échéance</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selon les scénarios. Une sortie anticipée à l’initiative de l’investisseur se fera à un </a:t>
            </a:r>
            <a:r>
              <a:rPr lang="fr-FR" sz="700" b="1" spc="-40" dirty="0">
                <a:solidFill>
                  <a:schemeClr val="tx2"/>
                </a:solidFill>
                <a:latin typeface="Proxima Nova Rg" panose="02000506030000020004" pitchFamily="2" charset="0"/>
              </a:rPr>
              <a:t>niveau </a:t>
            </a:r>
            <a:r>
              <a:rPr lang="fr-FR" sz="700" spc="-40" dirty="0">
                <a:solidFill>
                  <a:schemeClr val="tx2"/>
                </a:solidFill>
                <a:latin typeface="Proxima Nova Rg" panose="02000506030000020004" pitchFamily="2" charset="0"/>
              </a:rPr>
              <a:t>dépendant de l’évolution des paramètres de marché au moment de la sortie (</a:t>
            </a:r>
            <a:r>
              <a:rPr lang="fr-FR" sz="700" b="1" spc="-40" dirty="0">
                <a:solidFill>
                  <a:schemeClr val="tx2"/>
                </a:solidFill>
                <a:latin typeface="Proxima Nova Rg" panose="02000506030000020004" pitchFamily="2" charset="0"/>
              </a:rPr>
              <a:t>niveau</a:t>
            </a:r>
            <a:r>
              <a:rPr lang="fr-FR" sz="700" spc="-40" dirty="0">
                <a:solidFill>
                  <a:schemeClr val="tx2"/>
                </a:solidFill>
                <a:latin typeface="Proxima Nova Rg" panose="02000506030000020004" pitchFamily="2" charset="0"/>
              </a:rPr>
              <a:t> de </a:t>
            </a:r>
            <a:r>
              <a:rPr lang="it-IT" sz="700" b="1" spc="-40" dirty="0">
                <a:solidFill>
                  <a:schemeClr val="tx2"/>
                </a:solidFill>
                <a:latin typeface="Proxima Nova Rg" panose="02000506030000020004" pitchFamily="2" charset="0"/>
              </a:rPr>
              <a:t>l'indice</a:t>
            </a:r>
            <a:r>
              <a:rPr lang="fr-FR" sz="700" spc="-40" dirty="0">
                <a:solidFill>
                  <a:schemeClr val="tx2"/>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l'indice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schemeClr val="tx2"/>
                </a:solidFill>
                <a:latin typeface="Proxima Nova Rg" panose="02000506030000020004" pitchFamily="2" charset="0"/>
              </a:rPr>
              <a:t>Un coupon de </a:t>
            </a:r>
            <a:r>
              <a:rPr lang="fr-FR" sz="650" b="1" kern="0" dirty="0">
                <a:solidFill>
                  <a:schemeClr val="tx2"/>
                </a:solidFill>
                <a:latin typeface="Proxima Nova Rg" panose="02000506030000020004" pitchFamily="2" charset="0"/>
              </a:rPr>
              <a:t>2.75%</a:t>
            </a:r>
            <a:r>
              <a:rPr lang="fr-FR" sz="650" kern="0" dirty="0">
                <a:solidFill>
                  <a:schemeClr val="tx2"/>
                </a:solidFill>
                <a:latin typeface="Proxima Nova Rg" panose="02000506030000020004" pitchFamily="2" charset="0"/>
              </a:rPr>
              <a:t> est versé par </a:t>
            </a:r>
            <a:r>
              <a:rPr lang="fr-FR" sz="650" b="1" kern="0" dirty="0">
                <a:solidFill>
                  <a:schemeClr val="tx2"/>
                </a:solidFill>
                <a:latin typeface="Proxima Nova Rg" panose="02000506030000020004" pitchFamily="2" charset="0"/>
              </a:rPr>
              <a:t>trimestre</a:t>
            </a:r>
            <a:r>
              <a:rPr lang="fr-FR" sz="650" kern="0" dirty="0">
                <a:solidFill>
                  <a:schemeClr val="tx2"/>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schemeClr val="tx2"/>
              </a:solidFill>
              <a:latin typeface="Proxima Nova Rg" panose="02000506030000020004" pitchFamily="2" charset="0"/>
            </a:endParaRPr>
          </a:p>
          <a:p>
            <a:pPr algn="ctr" defTabSz="1042988" fontAlgn="base">
              <a:spcBef>
                <a:spcPct val="0"/>
              </a:spcBef>
              <a:spcAft>
                <a:spcPct val="0"/>
              </a:spcAft>
            </a:pPr>
            <a:r>
              <a:rPr lang="fr-FR" sz="650" kern="0" dirty="0">
                <a:solidFill>
                  <a:schemeClr val="tx2"/>
                </a:solidFill>
                <a:latin typeface="Proxima Nova Rg" panose="02000506030000020004" pitchFamily="2" charset="0"/>
              </a:rPr>
              <a:t>(soit un gain total </a:t>
            </a:r>
            <a:r>
              <a:rPr lang="fr-FR" sz="650" kern="0" dirty="0">
                <a:solidFill>
                  <a:prstClr val="black"/>
                </a:solidFill>
                <a:latin typeface="Proxima Nova Rg" panose="02000506030000020004" pitchFamily="2" charset="0"/>
              </a:rPr>
              <a:t>de 48%)</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niveau de l'indice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Niveau de Référence</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a:t>
            </a:r>
            <a:r>
              <a:rPr lang="fr-FR" sz="650" b="1" kern="0" dirty="0">
                <a:solidFill>
                  <a:schemeClr val="tx2"/>
                </a:solidFill>
                <a:latin typeface="Proxima Nova Rg" panose="02000506030000020004" pitchFamily="2" charset="0"/>
              </a:rPr>
              <a:t>CPN&gt;</a:t>
            </a:r>
            <a:r>
              <a:rPr lang="fr-FR" sz="650" kern="0" dirty="0">
                <a:solidFill>
                  <a:schemeClr val="tx2"/>
                </a:solidFill>
                <a:latin typeface="Proxima Nova Rg" panose="02000506030000020004" pitchFamily="2" charset="0"/>
              </a:rPr>
              <a:t> par </a:t>
            </a:r>
            <a:r>
              <a:rPr lang="fr-FR" sz="650" b="1" kern="0" dirty="0">
                <a:solidFill>
                  <a:schemeClr val="tx2"/>
                </a:solidFill>
                <a:latin typeface="Proxima Nova Rg" panose="02000506030000020004" pitchFamily="2" charset="0"/>
              </a:rPr>
              <a:t>trimestre</a:t>
            </a:r>
            <a:r>
              <a:rPr lang="fr-FR" sz="650" kern="0" dirty="0">
                <a:solidFill>
                  <a:schemeClr val="tx2"/>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gains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schemeClr val="tx2"/>
                </a:solidFill>
                <a:latin typeface="Proxima Nova Rg" panose="02000506030000020004" pitchFamily="2" charset="0"/>
              </a:rPr>
              <a:t>Un coupon de </a:t>
            </a:r>
            <a:r>
              <a:rPr lang="fr-FR" sz="650" b="1" kern="0" dirty="0">
                <a:solidFill>
                  <a:schemeClr val="tx2"/>
                </a:solidFill>
                <a:latin typeface="Proxima Nova Rg" panose="02000506030000020004" pitchFamily="2" charset="0"/>
              </a:rPr>
              <a:t>2.75%</a:t>
            </a:r>
            <a:r>
              <a:rPr lang="fr-FR" sz="650" kern="0" dirty="0">
                <a:solidFill>
                  <a:schemeClr val="tx2"/>
                </a:solidFill>
                <a:latin typeface="Proxima Nova Rg" panose="02000506030000020004" pitchFamily="2" charset="0"/>
              </a:rPr>
              <a:t> par </a:t>
            </a:r>
            <a:r>
              <a:rPr lang="fr-FR" sz="650" b="1" kern="0" dirty="0">
                <a:solidFill>
                  <a:schemeClr val="tx2"/>
                </a:solidFill>
                <a:latin typeface="Proxima Nova Rg" panose="02000506030000020004" pitchFamily="2" charset="0"/>
              </a:rPr>
              <a:t>trimestre</a:t>
            </a:r>
            <a:r>
              <a:rPr lang="fr-FR" sz="650" kern="0" dirty="0">
                <a:solidFill>
                  <a:schemeClr val="tx2"/>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schemeClr val="tx2"/>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schemeClr val="tx2"/>
                </a:solidFill>
                <a:latin typeface="Proxima Nova Rg" panose="02000506030000020004" pitchFamily="2" charset="0"/>
              </a:rPr>
              <a:t>Seuil d’activation du mécanisme de remboursement anticipé automatique à partir du </a:t>
            </a:r>
            <a:r>
              <a:rPr lang="fr-FR" sz="800" b="1" dirty="0">
                <a:solidFill>
                  <a:schemeClr val="tx2"/>
                </a:solidFill>
                <a:latin typeface="Proxima Nova Rg" panose="02000506030000020004" pitchFamily="2" charset="0"/>
              </a:rPr>
              <a:t>trimestre </a:t>
            </a:r>
            <a:r>
              <a:rPr lang="fr-FR" sz="800" dirty="0">
                <a:solidFill>
                  <a:schemeClr val="tx2"/>
                </a:solidFill>
                <a:latin typeface="Proxima Nova Rg" panose="02000506030000020004" pitchFamily="2" charset="0"/>
              </a:rPr>
              <a:t>4</a:t>
            </a:r>
            <a:r>
              <a:rPr lang="fr-FR" sz="800" b="1" dirty="0">
                <a:solidFill>
                  <a:schemeClr val="tx2"/>
                </a:solidFill>
                <a:latin typeface="Proxima Nova Rg" panose="02000506030000020004" pitchFamily="2" charset="0"/>
              </a:rPr>
              <a:t> jusqu’au</a:t>
            </a:r>
            <a:r>
              <a:rPr lang="fr-FR" sz="800" dirty="0">
                <a:solidFill>
                  <a:schemeClr val="tx2"/>
                </a:solidFill>
                <a:latin typeface="Proxima Nova Rg" panose="02000506030000020004" pitchFamily="2" charset="0"/>
              </a:rPr>
              <a:t> </a:t>
            </a:r>
            <a:r>
              <a:rPr lang="fr-FR" sz="800" b="1" dirty="0">
                <a:solidFill>
                  <a:schemeClr val="tx2"/>
                </a:solidFill>
                <a:latin typeface="Proxima Nova Rg" panose="02000506030000020004" pitchFamily="2" charset="0"/>
              </a:rPr>
              <a:t>trimestre </a:t>
            </a:r>
            <a:r>
              <a:rPr lang="fr-FR" sz="800" dirty="0">
                <a:solidFill>
                  <a:schemeClr val="tx2"/>
                </a:solidFill>
                <a:latin typeface="Proxima Nova Rg" panose="02000506030000020004" pitchFamily="2" charset="0"/>
              </a:rPr>
              <a:t>47</a:t>
            </a:r>
            <a:endParaRPr lang="en-US" sz="800" dirty="0">
              <a:solidFill>
                <a:schemeClr val="tx2"/>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latin typeface="Proxima Nova Rg" panose="02000506030000020004" pitchFamily="2" charset="0"/>
              </a:rPr>
              <a:t>gain </a:t>
            </a:r>
            <a:r>
              <a:rPr lang="fr-FR" dirty="0">
                <a:latin typeface="Proxima Nova Rg" panose="02000506030000020004" pitchFamily="2" charset="0"/>
              </a:rPr>
              <a:t>de </a:t>
            </a:r>
            <a:r>
              <a:rPr lang="fr-FR" b="1" dirty="0">
                <a:latin typeface="Proxima Nova Rg" panose="02000506030000020004" pitchFamily="2" charset="0"/>
              </a:rPr>
              <a:t>2.75%</a:t>
            </a:r>
            <a:r>
              <a:rPr lang="fr-FR" dirty="0">
                <a:latin typeface="Proxima Nova Rg" panose="02000506030000020004" pitchFamily="2" charset="0"/>
              </a:rPr>
              <a:t> par </a:t>
            </a:r>
            <a:r>
              <a:rPr lang="fr-FR" b="1" dirty="0">
                <a:latin typeface="Proxima Nova Rg" panose="02000506030000020004" pitchFamily="2" charset="0"/>
              </a:rPr>
              <a:t>trimestre</a:t>
            </a:r>
            <a:r>
              <a:rPr lang="fr-FR" dirty="0">
                <a:latin typeface="Proxima Nova Rg" panose="02000506030000020004" pitchFamily="2" charset="0"/>
              </a:rPr>
              <a:t> </a:t>
            </a:r>
            <a:r>
              <a:rPr lang="fr-FR" b="1" dirty="0">
                <a:latin typeface="Proxima Nova Rg" panose="02000506030000020004" pitchFamily="2" charset="0"/>
              </a:rPr>
              <a:t>écoulé</a:t>
            </a:r>
            <a:r>
              <a:rPr lang="fr-FR" dirty="0">
                <a:latin typeface="Proxima Nova Rg" panose="02000506030000020004" pitchFamily="2" charset="0"/>
              </a:rPr>
              <a:t> depuis le </a:t>
            </a:r>
            <a:r>
              <a:rPr lang="fr-FR" b="1" dirty="0">
                <a:latin typeface="Proxima Nova Rg" panose="02000506030000020004" pitchFamily="2" charset="0"/>
              </a:rPr>
              <a:t>09/06/2022</a:t>
            </a:r>
          </a:p>
          <a:p>
            <a:pPr>
              <a:lnSpc>
                <a:spcPct val="100000"/>
              </a:lnSpc>
            </a:pPr>
            <a:r>
              <a:rPr lang="fr-FR" dirty="0">
                <a:latin typeface="Proxima Nova Rg" panose="02000506030000020004" pitchFamily="2" charset="0"/>
              </a:rPr>
              <a:t>(soit un </a:t>
            </a:r>
            <a:r>
              <a:rPr lang="fr-FR" b="1" dirty="0">
                <a:latin typeface="Proxima Nova Rg" panose="02000506030000020004" pitchFamily="2" charset="0"/>
              </a:rPr>
              <a:t>gain </a:t>
            </a:r>
            <a:r>
              <a:rPr lang="fr-FR" dirty="0">
                <a:latin typeface="Proxima Nova Rg" panose="02000506030000020004" pitchFamily="2" charset="0"/>
              </a:rPr>
              <a:t>total de </a:t>
            </a:r>
            <a:r>
              <a:rPr lang="fr-FR" b="1" dirty="0">
                <a:latin typeface="Proxima Nova Rg" panose="02000506030000020004" pitchFamily="2" charset="0"/>
              </a:rPr>
              <a:t>48%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latin typeface="Proxima Nova Rg" panose="02000506030000020004" pitchFamily="2" charset="0"/>
              </a:rPr>
              <a:t>gain </a:t>
            </a:r>
            <a:r>
              <a:rPr lang="fr-FR" dirty="0">
                <a:latin typeface="Proxima Nova Rg" panose="02000506030000020004" pitchFamily="2" charset="0"/>
              </a:rPr>
              <a:t>de </a:t>
            </a:r>
            <a:r>
              <a:rPr lang="fr-FR" b="1" dirty="0">
                <a:latin typeface="Proxima Nova Rg" panose="02000506030000020004" pitchFamily="2" charset="0"/>
              </a:rPr>
              <a:t>2.75%</a:t>
            </a:r>
            <a:r>
              <a:rPr lang="fr-FR" dirty="0">
                <a:latin typeface="Proxima Nova Rg" panose="02000506030000020004" pitchFamily="2" charset="0"/>
              </a:rPr>
              <a:t> par </a:t>
            </a:r>
            <a:r>
              <a:rPr lang="fr-FR" b="1" dirty="0">
                <a:latin typeface="Proxima Nova Rg" panose="02000506030000020004" pitchFamily="2" charset="0"/>
              </a:rPr>
              <a:t>trimestre</a:t>
            </a:r>
            <a:r>
              <a:rPr lang="fr-FR" dirty="0">
                <a:latin typeface="Proxima Nova Rg" panose="02000506030000020004" pitchFamily="2" charset="0"/>
              </a:rPr>
              <a:t> </a:t>
            </a:r>
            <a:r>
              <a:rPr lang="fr-FR" b="1" dirty="0">
                <a:latin typeface="Proxima Nova Rg" panose="02000506030000020004" pitchFamily="2" charset="0"/>
              </a:rPr>
              <a:t>écoulé</a:t>
            </a:r>
            <a:r>
              <a:rPr lang="fr-FR" dirty="0">
                <a:latin typeface="Proxima Nova Rg" panose="02000506030000020004" pitchFamily="2" charset="0"/>
              </a:rPr>
              <a:t> depuis le </a:t>
            </a:r>
            <a:r>
              <a:rPr lang="fr-FR" b="1" dirty="0">
                <a:latin typeface="Proxima Nova Rg" panose="02000506030000020004" pitchFamily="2" charset="0"/>
              </a:rPr>
              <a:t>09/06/2022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solidFill>
                  <a:schemeClr val="tx2"/>
                </a:solidFill>
              </a:rPr>
              <a:t>trimestrielle</a:t>
            </a:r>
            <a:r>
              <a:rPr lang="fr-FR" sz="800" baseline="30000" dirty="0">
                <a:solidFill>
                  <a:schemeClr val="tx2"/>
                </a:solidFill>
              </a:rPr>
              <a:t>(1) </a:t>
            </a:r>
            <a:r>
              <a:rPr lang="fr-FR" sz="800" dirty="0">
                <a:solidFill>
                  <a:schemeClr val="tx2"/>
                </a:solidFill>
              </a:rPr>
              <a:t>à partir de la fin du </a:t>
            </a:r>
            <a:r>
              <a:rPr lang="fr-FR" sz="800" b="1" dirty="0">
                <a:solidFill>
                  <a:schemeClr val="tx2"/>
                </a:solidFill>
              </a:rPr>
              <a:t>4 </a:t>
            </a:r>
            <a:r>
              <a:rPr lang="fr-FR" sz="800" dirty="0">
                <a:solidFill>
                  <a:schemeClr val="tx2"/>
                </a:solidFill>
              </a:rPr>
              <a:t>et jusqu’à la fin du </a:t>
            </a:r>
            <a:r>
              <a:rPr lang="fr-FR" sz="800" b="1" dirty="0">
                <a:solidFill>
                  <a:schemeClr val="tx2"/>
                </a:solidFill>
              </a:rPr>
              <a:t>47</a:t>
            </a:r>
            <a:r>
              <a:rPr lang="fr-FR" sz="800" dirty="0">
                <a:solidFill>
                  <a:schemeClr val="tx2"/>
                </a:solidFill>
              </a:rPr>
              <a:t>, on observe le </a:t>
            </a:r>
            <a:r>
              <a:rPr lang="fr-FR" sz="800" b="1" dirty="0">
                <a:solidFill>
                  <a:schemeClr val="tx2"/>
                </a:solidFill>
              </a:rPr>
              <a:t>niveau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solidFill>
                  <a:schemeClr val="tx2"/>
                </a:solidFill>
              </a:rPr>
              <a:t>l'indice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automatique anticipé </a:t>
            </a:r>
            <a:r>
              <a:rPr lang="fr-FR" sz="800" b="1" dirty="0">
                <a:solidFill>
                  <a:schemeClr val="tx2"/>
                </a:solidFill>
                <a:highlight>
                  <a:srgbClr val="FF00FF"/>
                </a:highlight>
              </a:rPr>
              <a:t>de son Niveau de Référence</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chemeClr val="tx2"/>
                </a:solidFill>
              </a:rPr>
              <a:t>09/06/2034</a:t>
            </a:r>
            <a:r>
              <a:rPr lang="fr-FR" sz="800" dirty="0">
                <a:solidFill>
                  <a:schemeClr val="tx2"/>
                </a:solidFill>
              </a:rPr>
              <a:t>, en l’absence de remboursement anticipé automatique préalable, on compare le </a:t>
            </a:r>
            <a:r>
              <a:rPr lang="fr-FR" sz="800" b="1" dirty="0">
                <a:solidFill>
                  <a:schemeClr val="tx2"/>
                </a:solidFill>
              </a:rPr>
              <a:t>niveau </a:t>
            </a:r>
            <a:r>
              <a:rPr lang="fr-FR" sz="800" dirty="0">
                <a:solidFill>
                  <a:schemeClr val="tx2"/>
                </a:solidFill>
              </a:rPr>
              <a:t>de clôture de </a:t>
            </a:r>
            <a:r>
              <a:rPr lang="en-US" sz="800" b="1" dirty="0">
                <a:solidFill>
                  <a:schemeClr val="tx2"/>
                </a:solidFill>
              </a:rPr>
              <a:t>l'indice </a:t>
            </a:r>
            <a:r>
              <a:rPr lang="fr-FR" sz="800" dirty="0">
                <a:solidFill>
                  <a:schemeClr val="tx2"/>
                </a:solidFill>
              </a:rPr>
              <a:t>à son </a:t>
            </a:r>
            <a:r>
              <a:rPr lang="fr-FR" sz="800" b="1" dirty="0">
                <a:solidFill>
                  <a:schemeClr val="tx2"/>
                </a:solidFill>
              </a:rPr>
              <a:t>Niveau de Référence</a:t>
            </a:r>
            <a:r>
              <a:rPr lang="fr-FR" sz="800" dirty="0">
                <a:solidFill>
                  <a:schemeClr val="tx2"/>
                </a:solidFill>
              </a:rPr>
              <a:t> :</a:t>
            </a:r>
          </a:p>
        </p:txBody>
      </p:sp>
      <p:sp>
        <p:nvSpPr>
          <p:cNvPr id="35" name="ZoneTexte 34"/>
          <p:cNvSpPr txBox="1"/>
          <p:nvPr/>
        </p:nvSpPr>
        <p:spPr>
          <a:xfrm>
            <a:off x="908733" y="5474495"/>
            <a:ext cx="6073677" cy="24622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de Référence, l’investisseur reçoit, le 16/06/2034 : </a:t>
            </a:r>
          </a:p>
        </p:txBody>
      </p:sp>
      <p:sp>
        <p:nvSpPr>
          <p:cNvPr id="39" name="ZoneTexte 38"/>
          <p:cNvSpPr txBox="1"/>
          <p:nvPr/>
        </p:nvSpPr>
        <p:spPr>
          <a:xfrm>
            <a:off x="917672" y="785782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en-US" sz="800" b="1" dirty="0">
                <a:solidFill>
                  <a:schemeClr val="tx2"/>
                </a:solidFill>
              </a:rPr>
              <a:t>c</a:t>
            </a:r>
            <a:r>
              <a:rPr lang="fr-FR" sz="800" b="1" dirty="0" err="1">
                <a:solidFill>
                  <a:schemeClr val="tx2"/>
                </a:solidFill>
              </a:rPr>
              <a:t>lôture</a:t>
            </a:r>
            <a:r>
              <a:rPr lang="fr-FR" sz="800" b="1" dirty="0">
                <a:solidFill>
                  <a:schemeClr val="tx2"/>
                </a:solidFill>
              </a:rPr>
              <a:t> à un niveau strictement inférieur à 50% de son Niveau de Référence, l’investisseur reçoit, le 16/06/2034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latin typeface="Proxima Nova Rg" panose="02000506030000020004" pitchFamily="2" charset="0"/>
              </a:rPr>
              <a:t>l'indice</a:t>
            </a:r>
            <a:r>
              <a:rPr lang="fr-FR" dirty="0">
                <a:latin typeface="Proxima Nova Rg" panose="02000506030000020004" pitchFamily="2" charset="0"/>
              </a:rPr>
              <a:t> entre le </a:t>
            </a:r>
            <a:r>
              <a:rPr lang="fr-FR" b="1" dirty="0">
                <a:latin typeface="Proxima Nova Rg" panose="02000506030000020004" pitchFamily="2" charset="0"/>
              </a:rPr>
              <a:t>09/06/2022</a:t>
            </a:r>
            <a:r>
              <a:rPr lang="fr-FR" dirty="0">
                <a:latin typeface="Proxima Nova Rg" panose="02000506030000020004" pitchFamily="2" charset="0"/>
              </a:rPr>
              <a:t> et le </a:t>
            </a:r>
            <a:r>
              <a:rPr lang="fr-FR" b="1" dirty="0">
                <a:latin typeface="Proxima Nova Rg" panose="02000506030000020004" pitchFamily="2" charset="0"/>
              </a:rPr>
              <a:t>09/06/2034</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l'indice clôture à un niveau strictement inférieur à 50% mais supérieur ou égal à 50% de son Niveau de Référence, l’investisseur reçoit, le 16/06/2034 :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a:t>
            </a:r>
            <a:r>
              <a:rPr lang="fr-FR" sz="700" spc="-40" baseline="30000" dirty="0">
                <a:solidFill>
                  <a:schemeClr val="tx2"/>
                </a:solidFill>
                <a:latin typeface="Proxima Nova Rg" panose="02000506030000020004" pitchFamily="2" charset="0"/>
              </a:rPr>
              <a:t>) </a:t>
            </a:r>
            <a:r>
              <a:rPr lang="fr-FR" sz="700" spc="-40" dirty="0">
                <a:solidFill>
                  <a:schemeClr val="tx2"/>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chemeClr val="tx2"/>
                </a:solidFill>
                <a:latin typeface="Proxima Nova Rg" panose="02000506030000020004" pitchFamily="2" charset="0"/>
              </a:rPr>
              <a:t>(2)</a:t>
            </a:r>
            <a:r>
              <a:rPr lang="fr-FR" sz="700" spc="-40" dirty="0">
                <a:solidFill>
                  <a:schemeClr val="tx2"/>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Proxima Nova Rg" panose="02000506030000020004" pitchFamily="2" charset="0"/>
              </a:rPr>
              <a:t>09/06/2022</a:t>
            </a:r>
            <a:r>
              <a:rPr lang="fr-FR" sz="700" spc="-40" dirty="0">
                <a:solidFill>
                  <a:schemeClr val="tx2"/>
                </a:solidFill>
                <a:latin typeface="Proxima Nova Rg" panose="02000506030000020004" pitchFamily="2" charset="0"/>
              </a:rPr>
              <a:t> jusqu’à la date de remboursement anticipé automatique éventuel</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ou d’échéance</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selon les scénarios. Une sortie anticipée à l’initiative de l’investisseur se fera à un </a:t>
            </a:r>
            <a:r>
              <a:rPr lang="fr-FR" sz="700" b="1" spc="-40" dirty="0">
                <a:solidFill>
                  <a:schemeClr val="tx2"/>
                </a:solidFill>
                <a:latin typeface="Proxima Nova Rg" panose="02000506030000020004" pitchFamily="2" charset="0"/>
              </a:rPr>
              <a:t>niveau </a:t>
            </a:r>
            <a:r>
              <a:rPr lang="fr-FR" sz="700" spc="-40" dirty="0">
                <a:solidFill>
                  <a:schemeClr val="tx2"/>
                </a:solidFill>
                <a:latin typeface="Proxima Nova Rg" panose="02000506030000020004" pitchFamily="2" charset="0"/>
              </a:rPr>
              <a:t>dépendant de l’évolution des paramètres de marché au moment de la sortie (</a:t>
            </a:r>
            <a:r>
              <a:rPr lang="fr-FR" sz="700" b="1" spc="-40" dirty="0">
                <a:solidFill>
                  <a:schemeClr val="tx2"/>
                </a:solidFill>
                <a:latin typeface="Proxima Nova Rg" panose="02000506030000020004" pitchFamily="2" charset="0"/>
              </a:rPr>
              <a:t>niveau</a:t>
            </a:r>
            <a:r>
              <a:rPr lang="fr-FR" sz="700" spc="-40" dirty="0">
                <a:solidFill>
                  <a:schemeClr val="tx2"/>
                </a:solidFill>
                <a:latin typeface="Proxima Nova Rg" panose="02000506030000020004" pitchFamily="2" charset="0"/>
              </a:rPr>
              <a:t> de </a:t>
            </a:r>
            <a:r>
              <a:rPr lang="it-IT" sz="700" b="1" spc="-40" dirty="0">
                <a:solidFill>
                  <a:schemeClr val="tx2"/>
                </a:solidFill>
                <a:latin typeface="Proxima Nova Rg" panose="02000506030000020004" pitchFamily="2" charset="0"/>
              </a:rPr>
              <a:t>l'indice</a:t>
            </a:r>
            <a:r>
              <a:rPr lang="fr-FR" sz="700" spc="-40" dirty="0">
                <a:solidFill>
                  <a:schemeClr val="tx2"/>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highlight>
                  <a:srgbClr val="FFFF00"/>
                </a:highlight>
                <a:latin typeface="+mn-lt"/>
                <a:ea typeface="+mn-ea"/>
                <a:cs typeface="+mn-cs"/>
              </a:rPr>
              <a:t>le Niveau de Référence correspond à la moyenne arithmétique des niveau de clôture de l'indice aux dates suivantes: 09-06-2022.</a:t>
            </a:r>
            <a:endParaRPr lang="fr-FR" b="1" dirty="0">
              <a:highlight>
                <a:srgbClr val="FFFF00"/>
              </a:highlight>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355825" y="102252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Niveau de Référence</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t>trimestrielle</a:t>
            </a:r>
            <a:r>
              <a:rPr lang="fr-FR" sz="700" dirty="0"/>
              <a:t>s correspondantes</a:t>
            </a:r>
            <a:r>
              <a:rPr lang="fr-FR" sz="700" baseline="30000" dirty="0"/>
              <a:t>(1)</a:t>
            </a:r>
            <a:r>
              <a:rPr lang="fr-FR" sz="700" dirty="0"/>
              <a:t> </a:t>
            </a:r>
            <a:r>
              <a:rPr lang="fr-FR" sz="700" b="1" dirty="0"/>
              <a:t>l'indice </a:t>
            </a:r>
            <a:r>
              <a:rPr lang="fr-FR" sz="700" dirty="0"/>
              <a:t>clôture à un </a:t>
            </a:r>
            <a:r>
              <a:rPr lang="fr-FR" sz="700" b="1" dirty="0"/>
              <a:t>niveau</a:t>
            </a:r>
            <a:r>
              <a:rPr lang="fr-FR" sz="700" dirty="0"/>
              <a:t> supérieur ou égal à </a:t>
            </a:r>
            <a:r>
              <a:rPr lang="fr-FR" sz="700" b="1" dirty="0"/>
              <a:t>la barrière dégressive de remboursement automatique anticipé</a:t>
            </a:r>
            <a:r>
              <a:rPr lang="fr-FR" sz="700" dirty="0"/>
              <a:t> </a:t>
            </a:r>
            <a:r>
              <a:rPr lang="fr-FR" sz="700" dirty="0">
                <a:highlight>
                  <a:srgbClr val="FF00FF"/>
                </a:highlight>
              </a:rPr>
              <a:t>de son </a:t>
            </a:r>
            <a:r>
              <a:rPr lang="fr-FR" sz="700" b="1" dirty="0">
                <a:highlight>
                  <a:srgbClr val="FF00FF"/>
                </a:highlight>
              </a:rPr>
              <a:t>Niveau de Référence</a:t>
            </a:r>
            <a:r>
              <a:rPr lang="fr-FR" sz="700" dirty="0">
                <a:highlight>
                  <a:srgbClr val="FF00FF"/>
                </a:highlight>
              </a:rPr>
              <a:t> </a:t>
            </a:r>
            <a:r>
              <a:rPr lang="fr-FR" sz="700" dirty="0"/>
              <a:t>de la fin du </a:t>
            </a:r>
            <a:r>
              <a:rPr lang="fr-FR" sz="700" b="1" dirty="0"/>
              <a:t>trimestre</a:t>
            </a:r>
            <a:r>
              <a:rPr lang="fr-FR" sz="700" dirty="0"/>
              <a:t> </a:t>
            </a:r>
            <a:r>
              <a:rPr lang="fr-FR" sz="700" b="1" dirty="0"/>
              <a:t>4</a:t>
            </a:r>
            <a:r>
              <a:rPr lang="fr-FR" sz="700" dirty="0"/>
              <a:t> et jusqu'à la fin du </a:t>
            </a:r>
            <a:r>
              <a:rPr lang="fr-FR" sz="700" b="1" dirty="0"/>
              <a:t>trimestre</a:t>
            </a:r>
            <a:r>
              <a:rPr lang="fr-FR" sz="700" dirty="0"/>
              <a:t> </a:t>
            </a:r>
            <a:r>
              <a:rPr lang="fr-FR" sz="700" b="1" dirty="0"/>
              <a:t>47</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t>gain </a:t>
            </a:r>
            <a:r>
              <a:rPr lang="fr-FR" sz="700" dirty="0"/>
              <a:t>de </a:t>
            </a:r>
            <a:r>
              <a:rPr lang="fr-FR" sz="700" b="1" dirty="0"/>
              <a:t>2.75%</a:t>
            </a:r>
            <a:r>
              <a:rPr lang="fr-FR" sz="700" dirty="0"/>
              <a:t> par </a:t>
            </a:r>
            <a:r>
              <a:rPr lang="fr-FR" sz="700" b="1" dirty="0"/>
              <a:t>trimestre</a:t>
            </a:r>
            <a:r>
              <a:rPr lang="fr-FR" sz="700" dirty="0"/>
              <a:t> </a:t>
            </a:r>
            <a:r>
              <a:rPr lang="fr-FR" sz="700" b="1" dirty="0"/>
              <a:t>écoulé </a:t>
            </a:r>
            <a:r>
              <a:rPr lang="fr-FR" sz="700" dirty="0"/>
              <a:t>depuis le </a:t>
            </a:r>
            <a:r>
              <a:rPr lang="fr-FR" sz="700" b="1" dirty="0"/>
              <a:t>09/06/2022</a:t>
            </a:r>
            <a:r>
              <a:rPr lang="fr-FR" sz="700" baseline="30000" dirty="0"/>
              <a:t> </a:t>
            </a:r>
            <a:r>
              <a:rPr lang="fr-FR" sz="700" dirty="0"/>
              <a:t>(soit </a:t>
            </a:r>
            <a:r>
              <a:rPr lang="fr-FR" sz="700" b="1" dirty="0"/>
              <a:t>11.0%</a:t>
            </a:r>
            <a:r>
              <a:rPr lang="fr-FR" sz="700" i="1" dirty="0"/>
              <a:t> </a:t>
            </a:r>
            <a:r>
              <a:rPr lang="fr-FR" sz="700" dirty="0"/>
              <a:t>par année écoulée et un Taux de Rendement Annuel net maximum de </a:t>
            </a:r>
            <a:r>
              <a:rPr lang="fr-FR" sz="700" b="1" dirty="0"/>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t>l'indice </a:t>
            </a:r>
            <a:r>
              <a:rPr lang="fr-FR" sz="700" dirty="0"/>
              <a:t>clôture à un</a:t>
            </a:r>
            <a:r>
              <a:rPr lang="fr-FR" sz="700" b="1" dirty="0"/>
              <a:t> niveau</a:t>
            </a:r>
            <a:r>
              <a:rPr lang="fr-FR" sz="700" dirty="0"/>
              <a:t> supérieur ou égal à </a:t>
            </a:r>
            <a:r>
              <a:rPr lang="fr-FR" sz="700" b="1" dirty="0"/>
              <a:t>50% </a:t>
            </a:r>
            <a:r>
              <a:rPr lang="fr-FR" sz="700" dirty="0"/>
              <a:t>de son </a:t>
            </a:r>
            <a:r>
              <a:rPr lang="fr-FR" sz="700" b="1" dirty="0"/>
              <a:t>Niveau de Référence</a:t>
            </a:r>
            <a:r>
              <a:rPr lang="fr-FR" sz="700" dirty="0"/>
              <a:t>, l’investisseur récupère alors l’intégralité de son capital initial, majorée d’un </a:t>
            </a:r>
            <a:r>
              <a:rPr lang="fr-FR" sz="700" b="1" dirty="0"/>
              <a:t>gain </a:t>
            </a:r>
            <a:r>
              <a:rPr lang="fr-FR" sz="700" dirty="0"/>
              <a:t>de </a:t>
            </a:r>
            <a:r>
              <a:rPr lang="fr-FR" sz="700" b="1" dirty="0"/>
              <a:t>2.75%</a:t>
            </a:r>
            <a:r>
              <a:rPr lang="fr-FR" sz="700" dirty="0"/>
              <a:t> par </a:t>
            </a:r>
            <a:r>
              <a:rPr lang="fr-FR" sz="700" b="1" dirty="0"/>
              <a:t>trimestre</a:t>
            </a:r>
            <a:r>
              <a:rPr lang="fr-FR" sz="700" dirty="0"/>
              <a:t> </a:t>
            </a:r>
            <a:r>
              <a:rPr lang="fr-FR" sz="700" b="1" dirty="0"/>
              <a:t>écoulé</a:t>
            </a:r>
            <a:r>
              <a:rPr lang="fr-FR" sz="700" dirty="0"/>
              <a:t> depuis le </a:t>
            </a:r>
            <a:r>
              <a:rPr lang="fr-FR" sz="700" b="1" dirty="0"/>
              <a:t>09/06/2022 </a:t>
            </a:r>
            <a:r>
              <a:rPr lang="fr-FR" sz="700" dirty="0"/>
              <a:t>(soit un </a:t>
            </a:r>
            <a:r>
              <a:rPr lang="fr-FR" sz="700" b="1" dirty="0"/>
              <a:t>gain </a:t>
            </a:r>
            <a:r>
              <a:rPr lang="fr-FR" sz="700" dirty="0"/>
              <a:t>de </a:t>
            </a:r>
            <a:r>
              <a:rPr lang="fr-FR" sz="700" b="1" dirty="0"/>
              <a:t>48% </a:t>
            </a:r>
            <a:r>
              <a:rPr lang="fr-FR" sz="700" dirty="0"/>
              <a:t>et un Taux de Rendement Annuel net de </a:t>
            </a:r>
            <a:r>
              <a:rPr lang="fr-FR" sz="700" b="1" dirty="0"/>
              <a:t>3,74%</a:t>
            </a:r>
            <a:r>
              <a:rPr lang="fr-FR" sz="700" baseline="30000" dirty="0">
                <a:ea typeface="SimSun" pitchFamily="2" charset="-122"/>
                <a:cs typeface="Times New Roman" pitchFamily="18" charset="0"/>
              </a:rPr>
              <a:t>(2)</a:t>
            </a:r>
            <a:r>
              <a:rPr lang="fr-FR" sz="700" dirty="0"/>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highlight>
                  <a:srgbClr val="FF00FF"/>
                </a:highlight>
              </a:rPr>
              <a:t>l'indice </a:t>
            </a:r>
            <a:r>
              <a:rPr lang="fr-FR" sz="700" dirty="0">
                <a:highlight>
                  <a:srgbClr val="FF00FF"/>
                </a:highlight>
              </a:rPr>
              <a:t>clôture à un </a:t>
            </a:r>
            <a:r>
              <a:rPr lang="fr-FR" sz="700" b="1" dirty="0">
                <a:highlight>
                  <a:srgbClr val="FF00FF"/>
                </a:highlight>
              </a:rPr>
              <a:t>niveau </a:t>
            </a:r>
            <a:r>
              <a:rPr lang="fr-FR" sz="700" dirty="0">
                <a:highlight>
                  <a:srgbClr val="FF00FF"/>
                </a:highlight>
              </a:rPr>
              <a:t>strictement inférieur à </a:t>
            </a:r>
            <a:r>
              <a:rPr lang="fr-FR" sz="700" b="1" dirty="0">
                <a:highlight>
                  <a:srgbClr val="FF00FF"/>
                </a:highlight>
              </a:rPr>
              <a:t>50% </a:t>
            </a:r>
            <a:r>
              <a:rPr lang="fr-FR" sz="700" dirty="0">
                <a:highlight>
                  <a:srgbClr val="FF00FF"/>
                </a:highlight>
              </a:rPr>
              <a:t>mais supérieur ou égal à </a:t>
            </a:r>
            <a:r>
              <a:rPr lang="fr-FR" sz="700" b="1" dirty="0">
                <a:highlight>
                  <a:srgbClr val="FF00FF"/>
                </a:highlight>
              </a:rPr>
              <a:t>50%</a:t>
            </a:r>
            <a:r>
              <a:rPr lang="fr-FR" sz="700" dirty="0">
                <a:highlight>
                  <a:srgbClr val="FF00FF"/>
                </a:highlight>
              </a:rPr>
              <a:t> de son </a:t>
            </a:r>
            <a:r>
              <a:rPr lang="fr-FR" sz="700" b="1" dirty="0">
                <a:highlight>
                  <a:srgbClr val="FF00FF"/>
                </a:highlight>
              </a:rPr>
              <a:t>Niveau de Référence</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t>l'indice </a:t>
            </a:r>
            <a:r>
              <a:rPr lang="fr-FR" sz="700" dirty="0"/>
              <a:t>clôture à un </a:t>
            </a:r>
            <a:r>
              <a:rPr lang="fr-FR" sz="700" b="1" dirty="0"/>
              <a:t>niveau</a:t>
            </a:r>
            <a:r>
              <a:rPr lang="fr-FR" sz="700" dirty="0"/>
              <a:t> strictement inférieur à </a:t>
            </a:r>
            <a:r>
              <a:rPr lang="fr-FR" sz="700" b="1" dirty="0"/>
              <a:t>50%</a:t>
            </a:r>
            <a:r>
              <a:rPr lang="fr-FR" sz="700" dirty="0"/>
              <a:t> de son </a:t>
            </a:r>
            <a:r>
              <a:rPr lang="fr-FR" sz="700" b="1" dirty="0"/>
              <a:t>Niveau de Référence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t>Uluwatu test</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t>l'indice</a:t>
            </a:r>
            <a:r>
              <a:rPr lang="fr-FR" sz="700" dirty="0"/>
              <a:t> enregistre une baisse supérieure à </a:t>
            </a:r>
            <a:r>
              <a:rPr lang="fr-FR" sz="700" b="1" dirty="0"/>
              <a:t>50.0%</a:t>
            </a:r>
            <a:r>
              <a:rPr lang="fr-FR" sz="700" dirty="0"/>
              <a:t> de son </a:t>
            </a:r>
            <a:r>
              <a:rPr lang="fr-FR" sz="700" b="1" dirty="0"/>
              <a:t>Niveau de Référence</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t>4 à 48 trimestres.</a:t>
            </a:r>
          </a:p>
          <a:p>
            <a:pPr lvl="2" algn="just">
              <a:lnSpc>
                <a:spcPct val="92000"/>
              </a:lnSpc>
              <a:spcBef>
                <a:spcPts val="200"/>
              </a:spcBef>
              <a:spcAft>
                <a:spcPts val="200"/>
              </a:spcAft>
            </a:pPr>
            <a:r>
              <a:rPr lang="fr-FR" sz="700" dirty="0"/>
              <a:t>L’investisseur peut ne bénéficier que d’une hausse partielle de </a:t>
            </a:r>
            <a:r>
              <a:rPr lang="it-IT" sz="700" b="1" dirty="0"/>
              <a:t>l'indice</a:t>
            </a:r>
            <a:r>
              <a:rPr lang="fr-FR" sz="700" dirty="0"/>
              <a:t>, du fait du </a:t>
            </a:r>
            <a:r>
              <a:rPr lang="fr-FR" sz="700" b="1" dirty="0"/>
              <a:t>mécanisme de plafonnement des gains à 2.75% par trimestre écoulé depuis le 09/06/2022 </a:t>
            </a:r>
            <a:r>
              <a:rPr lang="fr-FR" sz="700" dirty="0"/>
              <a:t>(soit un Taux de Rendement Annuel net maximum de </a:t>
            </a:r>
            <a:r>
              <a:rPr lang="fr-FR" sz="700" b="1" dirty="0"/>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highlight>
                  <a:srgbClr val="FFFF00"/>
                </a:highlight>
              </a:rPr>
              <a:t>l'indice est équipondéré et calculé en réinvestissant les dividendes bruts détachés des actions qui le composent et en retranchant un prélèvement forfaitaire constant de 50 points d’indice par an. Ce prélèvement forfaitaire, fixé lors de la conception de l'indice a un impact négatif sur son niveau par rapport au même indice dividendes bruts réinvestis, sans prélèvement forfaitaire. Si les dividendes bruts distribués sont inférieurs (respectivement supérieurs) au niveau de prélèvement forfaitaire, la performance de l'indice ainsi que la probabilité de remboursement automatique en seront pénalisées (respectivement améliorées) par rapport à un indice dividendes non réinvestis classique. De même, si les dividendes bruts distribués sont inférieurs (respectivement supérieurs) au niveau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l'indice, la méthode de prélèvement forfaitaire en points a un impact plus important sur sa performance en cas de baisse de l'indice. Ainsi, en cas de marchés baissiers, la baisse de l'indice sera accélérée et amplifiée car le prélèvement forfaitaire, d’un niveau constant de 50 points d’indice par an, pèsera de plus en plus fortement, relativement au niveau de l'indice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l'indice Euro STOXX 50® aurait un objectif de gain inférieur. Le rendement plus important de « </a:t>
            </a:r>
            <a:r>
              <a:rPr lang="fr-FR" sz="700" b="1" dirty="0">
                <a:solidFill>
                  <a:srgbClr val="FF0000"/>
                </a:solidFill>
                <a:highlight>
                  <a:srgbClr val="FFFF00"/>
                </a:highlight>
              </a:rPr>
              <a:t>Uluwatu test</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t>Le rendement de « Uluwatu test » est très sensible à une faible variation du niveau de clôture de l'indice autour du seuil de la barrière dégressive de remboursement automatique anticipé </a:t>
            </a:r>
            <a:r>
              <a:rPr lang="fr-FR" sz="700" b="1" dirty="0">
                <a:highlight>
                  <a:srgbClr val="FF00FF"/>
                </a:highlight>
              </a:rPr>
              <a:t>et 50% </a:t>
            </a:r>
            <a:r>
              <a:rPr lang="fr-FR" sz="700" b="1" dirty="0"/>
              <a:t>de son Niveau de Référence en cours de vie, et des seuils de 50% </a:t>
            </a:r>
            <a:r>
              <a:rPr lang="fr-FR" sz="700" b="1" dirty="0">
                <a:highlight>
                  <a:srgbClr val="FF00FF"/>
                </a:highlight>
              </a:rPr>
              <a:t>et 50% </a:t>
            </a:r>
            <a:r>
              <a:rPr lang="fr-FR" sz="700" b="1" dirty="0"/>
              <a:t>de son Niveau de Référence à la date de constatation finale</a:t>
            </a:r>
            <a:r>
              <a:rPr lang="fr-FR" sz="700" b="1" baseline="30000" dirty="0"/>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niveau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niveau de l'indice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chemeClr val="tx2"/>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chemeClr val="tx2"/>
                </a:solidFill>
                <a:latin typeface="Proxima Nova Rg" panose="02000506030000020004" pitchFamily="2" charset="0"/>
              </a:rPr>
              <a:t>(2)</a:t>
            </a:r>
            <a:r>
              <a:rPr lang="fr-FR" sz="700" spc="-40" dirty="0">
                <a:solidFill>
                  <a:schemeClr val="tx2"/>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Proxima Nova Rg" panose="02000506030000020004" pitchFamily="2" charset="0"/>
              </a:rPr>
              <a:t>09/06/2022</a:t>
            </a:r>
            <a:r>
              <a:rPr lang="fr-FR" sz="700" spc="-40" dirty="0">
                <a:solidFill>
                  <a:schemeClr val="tx2"/>
                </a:solidFill>
                <a:latin typeface="Proxima Nova Rg" panose="02000506030000020004" pitchFamily="2" charset="0"/>
              </a:rPr>
              <a:t> jusqu’à la date de remboursement anticipé automatique éventuel</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ou d’échéance</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selon les scénarios. Une sortie anticipée à l’initiative de l’investisseur se fera à un </a:t>
            </a:r>
            <a:r>
              <a:rPr lang="fr-FR" sz="700" b="1" spc="-40" dirty="0">
                <a:solidFill>
                  <a:schemeClr val="tx2"/>
                </a:solidFill>
                <a:latin typeface="Proxima Nova Rg" panose="02000506030000020004" pitchFamily="2" charset="0"/>
              </a:rPr>
              <a:t>niveau </a:t>
            </a:r>
            <a:r>
              <a:rPr lang="fr-FR" sz="700" spc="-40" dirty="0">
                <a:solidFill>
                  <a:schemeClr val="tx2"/>
                </a:solidFill>
                <a:latin typeface="Proxima Nova Rg" panose="02000506030000020004" pitchFamily="2" charset="0"/>
              </a:rPr>
              <a:t>dépendant de l’évolution des paramètres de marché au moment de la sortie (</a:t>
            </a:r>
            <a:r>
              <a:rPr lang="fr-FR" sz="700" b="1" spc="-40" dirty="0">
                <a:solidFill>
                  <a:schemeClr val="tx2"/>
                </a:solidFill>
                <a:latin typeface="Proxima Nova Rg" panose="02000506030000020004" pitchFamily="2" charset="0"/>
              </a:rPr>
              <a:t>niveau</a:t>
            </a:r>
            <a:r>
              <a:rPr lang="fr-FR" sz="700" spc="-40" dirty="0">
                <a:solidFill>
                  <a:schemeClr val="tx2"/>
                </a:solidFill>
                <a:latin typeface="Proxima Nova Rg" panose="02000506030000020004" pitchFamily="2" charset="0"/>
              </a:rPr>
              <a:t> de </a:t>
            </a:r>
            <a:r>
              <a:rPr lang="it-IT" sz="700" b="1" spc="-40" dirty="0">
                <a:solidFill>
                  <a:schemeClr val="tx2"/>
                </a:solidFill>
                <a:latin typeface="Proxima Nova Rg" panose="02000506030000020004" pitchFamily="2" charset="0"/>
              </a:rPr>
              <a:t>l'indice</a:t>
            </a:r>
            <a:r>
              <a:rPr lang="fr-FR" sz="700" spc="-40" dirty="0">
                <a:solidFill>
                  <a:schemeClr val="tx2"/>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chemeClr val="tx2"/>
                </a:solidFill>
                <a:latin typeface="+mn-lt"/>
              </a:rPr>
              <a:t>LE RENDEMENT DU PRODUIT « </a:t>
            </a:r>
            <a:r>
              <a:rPr lang="fr-FR" sz="700" b="1" dirty="0">
                <a:solidFill>
                  <a:schemeClr val="tx2"/>
                </a:solidFill>
                <a:latin typeface="+mn-lt"/>
              </a:rPr>
              <a:t>Uluwatu test</a:t>
            </a:r>
            <a:r>
              <a:rPr lang="fr-FR" sz="700" dirty="0">
                <a:solidFill>
                  <a:schemeClr val="tx2"/>
                </a:solidFill>
                <a:latin typeface="+mn-lt"/>
              </a:rPr>
              <a:t> » EST TRÈS SENSIBLE À UNE FAIBLE VARIATION DU </a:t>
            </a:r>
            <a:r>
              <a:rPr lang="fr-FR" sz="700" b="1" dirty="0">
                <a:solidFill>
                  <a:schemeClr val="tx2"/>
                </a:solidFill>
                <a:latin typeface="+mn-lt"/>
              </a:rPr>
              <a:t>niveau </a:t>
            </a:r>
            <a:r>
              <a:rPr lang="fr-FR" sz="700" dirty="0">
                <a:solidFill>
                  <a:schemeClr val="tx2"/>
                </a:solidFill>
                <a:latin typeface="+mn-lt"/>
              </a:rPr>
              <a:t>DE CLÔTURE DE </a:t>
            </a:r>
            <a:r>
              <a:rPr lang="fr-FR" sz="700" b="1" dirty="0">
                <a:solidFill>
                  <a:schemeClr val="tx2"/>
                </a:solidFill>
                <a:latin typeface="+mn-lt"/>
              </a:rPr>
              <a:t>l'indice </a:t>
            </a:r>
            <a:r>
              <a:rPr lang="fr-FR" sz="700" dirty="0">
                <a:solidFill>
                  <a:schemeClr val="tx2"/>
                </a:solidFill>
                <a:latin typeface="+mn-lt"/>
              </a:rPr>
              <a:t>AUTOUR DES SEUILS DE </a:t>
            </a:r>
            <a:r>
              <a:rPr lang="fr-FR" sz="700" b="1" dirty="0">
                <a:solidFill>
                  <a:schemeClr val="tx2"/>
                </a:solidFill>
                <a:latin typeface="+mn-lt"/>
              </a:rPr>
              <a:t>50% </a:t>
            </a:r>
            <a:r>
              <a:rPr lang="fr-FR" sz="700" dirty="0">
                <a:solidFill>
                  <a:schemeClr val="tx2"/>
                </a:solidFill>
                <a:highlight>
                  <a:srgbClr val="FF00FF"/>
                </a:highlight>
                <a:latin typeface="+mn-lt"/>
              </a:rPr>
              <a:t>et </a:t>
            </a:r>
            <a:r>
              <a:rPr lang="fr-FR" sz="700" b="1" dirty="0">
                <a:solidFill>
                  <a:schemeClr val="tx2"/>
                </a:solidFill>
                <a:highlight>
                  <a:srgbClr val="FF00FF"/>
                </a:highlight>
                <a:latin typeface="+mn-lt"/>
              </a:rPr>
              <a:t>50%</a:t>
            </a:r>
            <a:r>
              <a:rPr lang="fr-FR" sz="700" dirty="0">
                <a:solidFill>
                  <a:schemeClr val="tx2"/>
                </a:solidFill>
                <a:highlight>
                  <a:srgbClr val="FF00FF"/>
                </a:highlight>
                <a:latin typeface="+mn-lt"/>
              </a:rPr>
              <a:t> </a:t>
            </a:r>
            <a:r>
              <a:rPr lang="fr-FR" sz="700" dirty="0">
                <a:solidFill>
                  <a:schemeClr val="tx2"/>
                </a:solidFill>
                <a:latin typeface="+mn-lt"/>
              </a:rPr>
              <a:t>à la date de constatation finale</a:t>
            </a:r>
            <a:r>
              <a:rPr lang="fr-FR" sz="700" baseline="30000" dirty="0">
                <a:solidFill>
                  <a:schemeClr val="tx2"/>
                </a:solidFill>
                <a:latin typeface="+mn-lt"/>
              </a:rPr>
              <a:t>(1)</a:t>
            </a:r>
            <a:r>
              <a:rPr lang="fr-FR" sz="700" dirty="0">
                <a:solidFill>
                  <a:schemeClr val="tx2"/>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chemeClr val="tx2"/>
                </a:solidFill>
                <a:latin typeface="+mn-lt"/>
              </a:rPr>
              <a:t>(2)</a:t>
            </a:r>
            <a:r>
              <a:rPr lang="fr-FR" sz="700" spc="-4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mn-lt"/>
              </a:rPr>
              <a:t>09/06/2022</a:t>
            </a:r>
            <a:r>
              <a:rPr lang="fr-FR" sz="700" spc="-40" dirty="0">
                <a:solidFill>
                  <a:schemeClr val="tx2"/>
                </a:solidFill>
                <a:latin typeface="+mn-lt"/>
              </a:rPr>
              <a:t> jusqu’à la date de remboursement anticipé automatique éventuel</a:t>
            </a:r>
            <a:r>
              <a:rPr lang="fr-FR" sz="700" spc="-40" baseline="30000" dirty="0">
                <a:solidFill>
                  <a:schemeClr val="tx2"/>
                </a:solidFill>
                <a:latin typeface="+mn-lt"/>
              </a:rPr>
              <a:t>(1)</a:t>
            </a:r>
            <a:r>
              <a:rPr lang="fr-FR" sz="700" spc="-40" dirty="0">
                <a:solidFill>
                  <a:schemeClr val="tx2"/>
                </a:solidFill>
                <a:latin typeface="+mn-lt"/>
              </a:rPr>
              <a:t> ou d’échéance</a:t>
            </a:r>
            <a:r>
              <a:rPr lang="fr-FR" sz="700" spc="-40" baseline="30000" dirty="0">
                <a:solidFill>
                  <a:schemeClr val="tx2"/>
                </a:solidFill>
                <a:latin typeface="+mn-lt"/>
              </a:rPr>
              <a:t>(1)</a:t>
            </a:r>
            <a:r>
              <a:rPr lang="fr-FR" sz="700" spc="-40" dirty="0">
                <a:solidFill>
                  <a:schemeClr val="tx2"/>
                </a:solidFill>
                <a:latin typeface="+mn-lt"/>
              </a:rPr>
              <a:t> selon les scénarios. Une sortie anticipée à l’initiative de l’investisseur se fera à un </a:t>
            </a:r>
            <a:r>
              <a:rPr lang="fr-FR" sz="700" b="1" spc="-40" dirty="0">
                <a:solidFill>
                  <a:schemeClr val="tx2"/>
                </a:solidFill>
                <a:latin typeface="+mn-lt"/>
              </a:rPr>
              <a:t>niveau </a:t>
            </a:r>
            <a:r>
              <a:rPr lang="fr-FR" sz="700" spc="-40" dirty="0">
                <a:solidFill>
                  <a:schemeClr val="tx2"/>
                </a:solidFill>
                <a:latin typeface="+mn-lt"/>
              </a:rPr>
              <a:t>dépendant de l’évolution des paramètres de marché au moment de la sortie (</a:t>
            </a:r>
            <a:r>
              <a:rPr lang="fr-FR" sz="700" b="1" spc="-40" dirty="0">
                <a:solidFill>
                  <a:schemeClr val="tx2"/>
                </a:solidFill>
                <a:latin typeface="+mn-lt"/>
              </a:rPr>
              <a:t>niveau</a:t>
            </a:r>
            <a:r>
              <a:rPr lang="fr-FR" sz="700" spc="-40" dirty="0">
                <a:solidFill>
                  <a:schemeClr val="tx2"/>
                </a:solidFill>
                <a:latin typeface="+mn-lt"/>
              </a:rPr>
              <a:t> de </a:t>
            </a:r>
            <a:r>
              <a:rPr lang="it-IT" sz="700" b="1" spc="-40" dirty="0">
                <a:solidFill>
                  <a:schemeClr val="tx2"/>
                </a:solidFill>
                <a:latin typeface="+mn-lt"/>
              </a:rPr>
              <a:t>l'indice</a:t>
            </a:r>
            <a:r>
              <a:rPr lang="fr-FR" sz="700" spc="-40" dirty="0">
                <a:solidFill>
                  <a:schemeClr val="tx2"/>
                </a:solidFill>
                <a:latin typeface="+mn-lt"/>
              </a:rPr>
              <a:t>, des taux d’intérêt, de la volatilité et des primes de risque de crédit notamment) et pourra </a:t>
            </a:r>
            <a:r>
              <a:rPr lang="fr-FR" sz="700" kern="0" spc="-40" dirty="0">
                <a:solidFill>
                  <a:schemeClr val="tx2"/>
                </a:solidFill>
                <a:latin typeface="+mn-lt"/>
              </a:rPr>
              <a:t>donc entraîner un risque de perte en capital.</a:t>
            </a:r>
          </a:p>
          <a:p>
            <a:pPr lvl="1" algn="just"/>
            <a:r>
              <a:rPr lang="fr-FR" sz="700" kern="0" baseline="30000" dirty="0">
                <a:solidFill>
                  <a:schemeClr val="tx2"/>
                </a:solidFill>
                <a:latin typeface="+mn-lt"/>
              </a:rPr>
              <a:t>(3) </a:t>
            </a:r>
            <a:r>
              <a:rPr lang="fr-FR" sz="700" spc="-40" dirty="0">
                <a:solidFill>
                  <a:schemeClr val="tx2"/>
                </a:solidFill>
                <a:latin typeface="+mn-lt"/>
              </a:rPr>
              <a:t>Hors prise en compte des dividendes éventuels détachés par </a:t>
            </a:r>
            <a:r>
              <a:rPr lang="it-IT" sz="700" b="1" spc="-40" dirty="0">
                <a:solidFill>
                  <a:schemeClr val="tx2"/>
                </a:solidFill>
                <a:latin typeface="+mn-lt"/>
              </a:rPr>
              <a:t>l'indice</a:t>
            </a:r>
            <a:r>
              <a:rPr lang="it-IT" sz="700" spc="-40" dirty="0">
                <a:solidFill>
                  <a:schemeClr val="tx2"/>
                </a:solidFill>
                <a:latin typeface="+mn-lt"/>
              </a:rPr>
              <a:t> .</a:t>
            </a:r>
            <a:endParaRPr lang="fr-FR" sz="700" spc="-40" dirty="0">
              <a:solidFill>
                <a:schemeClr val="tx2"/>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solidFill>
                  <a:schemeClr val="tx2"/>
                </a:solidFill>
              </a:rPr>
              <a:t>trimestrielle</a:t>
            </a:r>
            <a:r>
              <a:rPr lang="fr-FR" sz="800" baseline="30000" dirty="0">
                <a:solidFill>
                  <a:schemeClr val="tx2"/>
                </a:solidFill>
              </a:rPr>
              <a:t>(1) </a:t>
            </a:r>
            <a:r>
              <a:rPr lang="fr-FR" sz="800" dirty="0">
                <a:solidFill>
                  <a:schemeClr val="tx2"/>
                </a:solidFill>
              </a:rPr>
              <a:t>du </a:t>
            </a:r>
            <a:r>
              <a:rPr lang="fr-FR" sz="800" b="1" dirty="0">
                <a:solidFill>
                  <a:schemeClr val="tx2"/>
                </a:solidFill>
              </a:rPr>
              <a:t>06/09/2023 au 48</a:t>
            </a:r>
            <a:r>
              <a:rPr lang="fr-FR" sz="800" dirty="0">
                <a:solidFill>
                  <a:schemeClr val="tx2"/>
                </a:solidFill>
              </a:rPr>
              <a:t>, </a:t>
            </a:r>
            <a:r>
              <a:rPr lang="fr-FR" sz="800" b="1" dirty="0">
                <a:solidFill>
                  <a:schemeClr val="tx2"/>
                </a:solidFill>
              </a:rPr>
              <a:t>l'indice </a:t>
            </a:r>
            <a:r>
              <a:rPr lang="fr-FR" sz="800" dirty="0">
                <a:solidFill>
                  <a:schemeClr val="tx2"/>
                </a:solidFill>
              </a:rPr>
              <a:t>clôture à un </a:t>
            </a:r>
            <a:r>
              <a:rPr lang="fr-FR" sz="800" b="1" dirty="0">
                <a:solidFill>
                  <a:schemeClr val="tx2"/>
                </a:solidFill>
              </a:rPr>
              <a:t>niveau</a:t>
            </a:r>
            <a:r>
              <a:rPr lang="fr-FR" sz="800" dirty="0">
                <a:solidFill>
                  <a:schemeClr val="tx2"/>
                </a:solidFill>
              </a:rPr>
              <a:t> strictement inférieur à </a:t>
            </a:r>
            <a:r>
              <a:rPr lang="fr-FR" sz="800" b="1" dirty="0">
                <a:solidFill>
                  <a:schemeClr val="tx2"/>
                </a:solidFill>
              </a:rPr>
              <a:t>la barrière dégressive de remboursement automatique anticipé </a:t>
            </a:r>
            <a:r>
              <a:rPr lang="fr-FR" sz="800" dirty="0">
                <a:solidFill>
                  <a:schemeClr val="tx2"/>
                </a:solidFill>
                <a:highlight>
                  <a:srgbClr val="FF00FF"/>
                </a:highlight>
              </a:rPr>
              <a:t>de son </a:t>
            </a:r>
            <a:r>
              <a:rPr lang="fr-FR" sz="800" b="1" dirty="0">
                <a:solidFill>
                  <a:schemeClr val="tx2"/>
                </a:solidFill>
                <a:highlight>
                  <a:srgbClr val="FF00FF"/>
                </a:highlight>
              </a:rPr>
              <a:t>Niveau de Référence</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chemeClr val="tx2"/>
                </a:solidFill>
              </a:rPr>
              <a:t>(1)</a:t>
            </a:r>
            <a:r>
              <a:rPr lang="fr-FR" sz="800" dirty="0">
                <a:solidFill>
                  <a:schemeClr val="tx2"/>
                </a:solidFill>
              </a:rPr>
              <a:t>, </a:t>
            </a:r>
            <a:r>
              <a:rPr lang="fr-FR" sz="800" b="1" dirty="0">
                <a:solidFill>
                  <a:schemeClr val="tx2"/>
                </a:solidFill>
              </a:rPr>
              <a:t>l'indice</a:t>
            </a:r>
            <a:r>
              <a:rPr lang="fr-FR" sz="800" dirty="0">
                <a:solidFill>
                  <a:schemeClr val="tx2"/>
                </a:solidFill>
              </a:rPr>
              <a:t> clôture à un </a:t>
            </a:r>
            <a:r>
              <a:rPr lang="fr-FR" sz="800" b="1" dirty="0">
                <a:solidFill>
                  <a:schemeClr val="tx2"/>
                </a:solidFill>
              </a:rPr>
              <a:t>niveau </a:t>
            </a:r>
            <a:r>
              <a:rPr lang="fr-FR" sz="800" dirty="0">
                <a:solidFill>
                  <a:schemeClr val="tx2"/>
                </a:solidFill>
              </a:rPr>
              <a:t>strictement inférieur à </a:t>
            </a:r>
            <a:r>
              <a:rPr lang="fr-FR" sz="800" b="1" dirty="0">
                <a:solidFill>
                  <a:schemeClr val="tx2"/>
                </a:solidFill>
              </a:rPr>
              <a:t>50%</a:t>
            </a:r>
            <a:r>
              <a:rPr lang="fr-FR" sz="800" dirty="0">
                <a:solidFill>
                  <a:schemeClr val="tx2"/>
                </a:solidFill>
              </a:rPr>
              <a:t> de son </a:t>
            </a:r>
            <a:r>
              <a:rPr lang="fr-FR" sz="800" b="1" dirty="0">
                <a:solidFill>
                  <a:schemeClr val="tx2"/>
                </a:solidFill>
              </a:rPr>
              <a:t>Niveau de Référence</a:t>
            </a:r>
            <a:r>
              <a:rPr lang="fr-FR" sz="800" dirty="0">
                <a:solidFill>
                  <a:schemeClr val="tx2"/>
                </a:solidFill>
              </a:rPr>
              <a:t> (</a:t>
            </a:r>
            <a:r>
              <a:rPr lang="fr-FR" sz="800" b="1" dirty="0">
                <a:solidFill>
                  <a:schemeClr val="tx2"/>
                </a:solidFill>
              </a:rPr>
              <a:t>30%</a:t>
            </a:r>
            <a:r>
              <a:rPr lang="fr-FR" sz="800" dirty="0">
                <a:solidFill>
                  <a:schemeClr val="tx2"/>
                </a:solidFill>
              </a:rPr>
              <a:t> dans cet exemple). L’investisseur récupère alors le capital initialement investi diminué de l’intégralité de la baisse enregistrée par </a:t>
            </a:r>
            <a:r>
              <a:rPr lang="fr-FR" sz="800" b="1" dirty="0">
                <a:solidFill>
                  <a:schemeClr val="tx2"/>
                </a:solidFill>
              </a:rPr>
              <a:t>l'indice</a:t>
            </a:r>
            <a:r>
              <a:rPr lang="fr-FR" sz="800" dirty="0">
                <a:solidFill>
                  <a:schemeClr val="tx2"/>
                </a:solidFill>
              </a:rPr>
              <a:t>, soit </a:t>
            </a:r>
            <a:r>
              <a:rPr lang="fr-FR" sz="800" b="1" dirty="0">
                <a:solidFill>
                  <a:schemeClr val="tx2"/>
                </a:solidFill>
              </a:rPr>
              <a:t>30%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chemeClr val="tx2"/>
                </a:solidFill>
              </a:rPr>
              <a:t>Le Taux de Rendement Annuel net est alors similaire à celui d’un investissement direct dans </a:t>
            </a:r>
            <a:r>
              <a:rPr lang="fr-FR" sz="800" b="1" dirty="0">
                <a:solidFill>
                  <a:schemeClr val="tx2"/>
                </a:solidFill>
              </a:rPr>
              <a:t>l'indice</a:t>
            </a:r>
            <a:r>
              <a:rPr lang="fr-FR" sz="800" baseline="30000" dirty="0">
                <a:solidFill>
                  <a:schemeClr val="tx2"/>
                </a:solidFill>
              </a:rPr>
              <a:t>(3)</a:t>
            </a:r>
            <a:r>
              <a:rPr lang="fr-FR" sz="800" dirty="0">
                <a:solidFill>
                  <a:schemeClr val="tx2"/>
                </a:solidFill>
              </a:rPr>
              <a:t>, soit </a:t>
            </a:r>
            <a:r>
              <a:rPr lang="fr-FR" sz="800" b="1" dirty="0">
                <a:solidFill>
                  <a:schemeClr val="tx2"/>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2"/>
                </a:solidFill>
                <a:latin typeface="+mn-lt"/>
              </a:rPr>
              <a:t>l'indice </a:t>
            </a:r>
            <a:r>
              <a:rPr lang="fr-FR" b="0" dirty="0">
                <a:solidFill>
                  <a:schemeClr val="tx2"/>
                </a:solidFill>
                <a:latin typeface="+mn-lt"/>
              </a:rPr>
              <a:t>clôture à un </a:t>
            </a:r>
            <a:r>
              <a:rPr lang="fr-FR" dirty="0">
                <a:solidFill>
                  <a:schemeClr val="tx2"/>
                </a:solidFill>
                <a:latin typeface="+mn-lt"/>
              </a:rPr>
              <a:t>niveau </a:t>
            </a:r>
            <a:r>
              <a:rPr lang="fr-FR" b="0" dirty="0">
                <a:solidFill>
                  <a:schemeClr val="tx2"/>
                </a:solidFill>
                <a:highlight>
                  <a:srgbClr val="FF00FF"/>
                </a:highlight>
                <a:latin typeface="+mn-lt"/>
              </a:rPr>
              <a:t>strictement inférieur à </a:t>
            </a:r>
            <a:r>
              <a:rPr lang="fr-FR" dirty="0">
                <a:solidFill>
                  <a:schemeClr val="tx2"/>
                </a:solidFill>
                <a:highlight>
                  <a:srgbClr val="FF00FF"/>
                </a:highlight>
                <a:latin typeface="+mn-lt"/>
              </a:rPr>
              <a:t>50% </a:t>
            </a:r>
            <a:r>
              <a:rPr lang="fr-FR" b="0" dirty="0">
                <a:solidFill>
                  <a:schemeClr val="tx2"/>
                </a:solidFill>
                <a:highlight>
                  <a:srgbClr val="FF00FF"/>
                </a:highlight>
                <a:latin typeface="+mn-lt"/>
              </a:rPr>
              <a:t>mais </a:t>
            </a:r>
            <a:r>
              <a:rPr lang="fr-FR" b="0" dirty="0">
                <a:solidFill>
                  <a:schemeClr val="tx2"/>
                </a:solidFill>
                <a:latin typeface="+mn-lt"/>
              </a:rPr>
              <a:t>supérieur ou égal à </a:t>
            </a:r>
            <a:r>
              <a:rPr lang="fr-FR" dirty="0">
                <a:solidFill>
                  <a:schemeClr val="tx2"/>
                </a:solidFill>
                <a:latin typeface="+mn-lt"/>
              </a:rPr>
              <a:t>50% </a:t>
            </a:r>
            <a:r>
              <a:rPr lang="fr-FR" b="0" dirty="0">
                <a:solidFill>
                  <a:schemeClr val="tx2"/>
                </a:solidFill>
                <a:latin typeface="+mn-lt"/>
              </a:rPr>
              <a:t>de son </a:t>
            </a:r>
            <a:r>
              <a:rPr lang="fr-FR" dirty="0">
                <a:solidFill>
                  <a:schemeClr val="tx2"/>
                </a:solidFill>
                <a:latin typeface="+mn-lt"/>
              </a:rPr>
              <a:t>Niveau de Référence</a:t>
            </a:r>
          </a:p>
        </p:txBody>
      </p:sp>
      <p:sp>
        <p:nvSpPr>
          <p:cNvPr id="154" name="ZoneTexte 153"/>
          <p:cNvSpPr txBox="1"/>
          <p:nvPr/>
        </p:nvSpPr>
        <p:spPr>
          <a:xfrm>
            <a:off x="4116921" y="4565819"/>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latin typeface="+mn-lt"/>
              </a:rPr>
              <a:t>trimestrielle</a:t>
            </a:r>
            <a:r>
              <a:rPr lang="fr-FR" sz="800" baseline="30000" dirty="0">
                <a:latin typeface="+mn-lt"/>
              </a:rPr>
              <a:t>(1)</a:t>
            </a:r>
            <a:r>
              <a:rPr lang="fr-FR" sz="800" dirty="0">
                <a:latin typeface="+mn-lt"/>
              </a:rPr>
              <a:t> </a:t>
            </a:r>
            <a:r>
              <a:rPr kumimoji="0" lang="fr-FR" sz="800" b="0" i="0" u="none" strike="noStrike" kern="1200" cap="none" spc="0" normalizeH="0" baseline="0" noProof="0" dirty="0">
                <a:ln>
                  <a:noFill/>
                </a:ln>
                <a:effectLst/>
                <a:uLnTx/>
                <a:uFillTx/>
                <a:latin typeface="Proxima Nova Rg"/>
                <a:ea typeface="+mn-ea"/>
                <a:cs typeface="+mn-cs"/>
              </a:rPr>
              <a:t>du </a:t>
            </a:r>
            <a:r>
              <a:rPr kumimoji="0" lang="fr-FR" sz="800" b="1" i="0" u="none" strike="noStrike" kern="1200" cap="none" spc="0" normalizeH="0" baseline="0" noProof="0" dirty="0">
                <a:ln>
                  <a:noFill/>
                </a:ln>
                <a:effectLst/>
                <a:uLnTx/>
                <a:uFillTx/>
                <a:latin typeface="Proxima Nova Rg"/>
                <a:ea typeface="+mn-ea"/>
                <a:cs typeface="+mn-cs"/>
              </a:rPr>
              <a:t>06/09/2023 au 06/16/2022</a:t>
            </a:r>
            <a:r>
              <a:rPr lang="fr-FR" sz="800" dirty="0">
                <a:latin typeface="+mn-lt"/>
              </a:rPr>
              <a:t>, </a:t>
            </a:r>
            <a:r>
              <a:rPr lang="fr-FR" sz="800" b="1" dirty="0">
                <a:latin typeface="+mn-lt"/>
              </a:rPr>
              <a:t>l'indice </a:t>
            </a:r>
            <a:r>
              <a:rPr lang="fr-FR" sz="800" dirty="0">
                <a:latin typeface="+mn-lt"/>
              </a:rPr>
              <a:t>clôture à un </a:t>
            </a:r>
            <a:r>
              <a:rPr lang="fr-FR" sz="800" b="1" dirty="0">
                <a:latin typeface="+mn-lt"/>
              </a:rPr>
              <a:t>niveau </a:t>
            </a:r>
            <a:r>
              <a:rPr lang="fr-FR" sz="800" dirty="0">
                <a:latin typeface="+mn-lt"/>
              </a:rPr>
              <a:t>strictement inférieur à </a:t>
            </a:r>
            <a:r>
              <a:rPr lang="fr-FR" sz="800" b="1" dirty="0">
                <a:latin typeface="+mn-lt"/>
              </a:rPr>
              <a:t>la barrière dégressive de remboursement automatique anticipé </a:t>
            </a:r>
            <a:r>
              <a:rPr lang="fr-FR" sz="800" dirty="0">
                <a:highlight>
                  <a:srgbClr val="FF00FF"/>
                </a:highlight>
                <a:latin typeface="+mn-lt"/>
              </a:rPr>
              <a:t>de son </a:t>
            </a:r>
            <a:r>
              <a:rPr lang="fr-FR" sz="800" b="1" dirty="0">
                <a:highlight>
                  <a:srgbClr val="FF00FF"/>
                </a:highlight>
                <a:latin typeface="+mn-lt"/>
              </a:rPr>
              <a:t>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latin typeface="+mn-lt"/>
              </a:rPr>
              <a:t>(1)</a:t>
            </a:r>
            <a:r>
              <a:rPr lang="fr-FR" sz="800" dirty="0">
                <a:latin typeface="+mn-lt"/>
              </a:rPr>
              <a:t>, </a:t>
            </a:r>
            <a:r>
              <a:rPr lang="fr-FR" sz="800" b="1" dirty="0">
                <a:latin typeface="+mn-lt"/>
              </a:rPr>
              <a:t>l'indice </a:t>
            </a:r>
            <a:r>
              <a:rPr lang="fr-FR" sz="800" dirty="0">
                <a:latin typeface="+mn-lt"/>
              </a:rPr>
              <a:t>clôture à un </a:t>
            </a:r>
            <a:r>
              <a:rPr lang="fr-FR" sz="800" b="1" dirty="0">
                <a:latin typeface="+mn-lt"/>
              </a:rPr>
              <a:t>niveau </a:t>
            </a:r>
            <a:r>
              <a:rPr lang="fr-FR" sz="800" dirty="0">
                <a:latin typeface="+mn-lt"/>
              </a:rPr>
              <a:t>strictement inférieur à </a:t>
            </a:r>
            <a:r>
              <a:rPr lang="fr-FR" sz="800" b="1" dirty="0">
                <a:latin typeface="+mn-lt"/>
              </a:rPr>
              <a:t>50% </a:t>
            </a:r>
            <a:r>
              <a:rPr lang="fr-FR" sz="800" dirty="0">
                <a:latin typeface="+mn-lt"/>
              </a:rPr>
              <a:t>du </a:t>
            </a:r>
            <a:r>
              <a:rPr lang="fr-FR" sz="800" b="1" dirty="0">
                <a:latin typeface="+mn-lt"/>
              </a:rPr>
              <a:t>Niveau de Référence </a:t>
            </a:r>
            <a:r>
              <a:rPr lang="fr-FR" sz="800" dirty="0">
                <a:highlight>
                  <a:srgbClr val="FF00FF"/>
                </a:highlight>
                <a:latin typeface="+mn-lt"/>
              </a:rPr>
              <a:t>mais supérieur à </a:t>
            </a:r>
            <a:r>
              <a:rPr lang="fr-FR" sz="800" b="1" dirty="0">
                <a:highlight>
                  <a:srgbClr val="FF00FF"/>
                </a:highlight>
                <a:latin typeface="+mn-lt"/>
              </a:rPr>
              <a:t>50%</a:t>
            </a:r>
            <a:r>
              <a:rPr lang="fr-FR" sz="800" dirty="0">
                <a:highlight>
                  <a:srgbClr val="FF00FF"/>
                </a:highlight>
                <a:latin typeface="+mn-lt"/>
              </a:rPr>
              <a:t> de ce dernier (</a:t>
            </a:r>
            <a:r>
              <a:rPr lang="fr-FR" sz="800" b="1" dirty="0">
                <a:highlight>
                  <a:srgbClr val="FF00FF"/>
                </a:highlight>
                <a:latin typeface="+mn-lt"/>
              </a:rPr>
              <a:t>50</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latin typeface="+mn-lt"/>
              </a:rPr>
              <a:t>-1,00%</a:t>
            </a:r>
            <a:r>
              <a:rPr lang="fr-FR" sz="800" baseline="30000" dirty="0">
                <a:latin typeface="+mn-lt"/>
              </a:rPr>
              <a:t>(2)</a:t>
            </a:r>
            <a:r>
              <a:rPr lang="fr-FR" sz="800" dirty="0">
                <a:latin typeface="+mn-lt"/>
              </a:rPr>
              <a:t>, contre un Taux de Rendement Annuel net de </a:t>
            </a:r>
            <a:r>
              <a:rPr lang="fr-FR" sz="800" b="1" dirty="0">
                <a:latin typeface="+mn-lt"/>
              </a:rPr>
              <a:t>-5,91%</a:t>
            </a:r>
            <a:r>
              <a:rPr lang="fr-FR" sz="800" baseline="30000" dirty="0">
                <a:latin typeface="+mn-lt"/>
              </a:rPr>
              <a:t>(2)</a:t>
            </a:r>
            <a:r>
              <a:rPr lang="fr-FR" sz="800" dirty="0">
                <a:latin typeface="+mn-lt"/>
              </a:rPr>
              <a:t>, pour un investissement direct dans </a:t>
            </a:r>
            <a:r>
              <a:rPr lang="fr-FR" sz="800" b="1" dirty="0">
                <a:latin typeface="+mn-lt"/>
              </a:rPr>
              <a:t>l'indice</a:t>
            </a:r>
            <a:r>
              <a:rPr lang="fr-FR" sz="800" baseline="30000" dirty="0">
                <a:latin typeface="+mn-lt"/>
              </a:rPr>
              <a:t>(3)</a:t>
            </a:r>
            <a:r>
              <a:rPr lang="fr-FR" sz="800" dirty="0">
                <a:latin typeface="+mn-lt"/>
              </a:rPr>
              <a:t>,</a:t>
            </a:r>
            <a:r>
              <a:rPr lang="fr-FR" sz="800" baseline="30000" dirty="0">
                <a:latin typeface="+mn-lt"/>
              </a:rPr>
              <a:t> </a:t>
            </a:r>
            <a:r>
              <a:rPr lang="fr-FR" sz="800" dirty="0">
                <a:latin typeface="+mn-lt"/>
              </a:rPr>
              <a:t>du fait du </a:t>
            </a:r>
            <a:r>
              <a:rPr lang="fr-FR" sz="800" b="1" dirty="0">
                <a:latin typeface="+mn-lt"/>
              </a:rPr>
              <a:t>mécanisme de remboursement à l’échéance</a:t>
            </a:r>
            <a:r>
              <a:rPr lang="fr-FR" sz="800" b="1" baseline="30000" dirty="0">
                <a:latin typeface="+mn-lt"/>
              </a:rPr>
              <a:t>(1)</a:t>
            </a:r>
            <a:r>
              <a:rPr lang="fr-FR" sz="800" b="1" dirty="0">
                <a:latin typeface="+mn-lt"/>
              </a:rPr>
              <a:t> de « Uluwatu test ».</a:t>
            </a:r>
          </a:p>
        </p:txBody>
      </p:sp>
      <p:sp>
        <p:nvSpPr>
          <p:cNvPr id="302" name="ZoneTexte 301"/>
          <p:cNvSpPr txBox="1"/>
          <p:nvPr/>
        </p:nvSpPr>
        <p:spPr>
          <a:xfrm>
            <a:off x="653266" y="6796489"/>
            <a:ext cx="6546182" cy="3739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solidFill>
                  <a:schemeClr val="tx2"/>
                </a:solidFill>
              </a:rPr>
              <a:t>SCÉNARIO FAVORABLE AVEC MISE EN ÉVIDENCE DU PLAFONNEMENT DES GAINS : </a:t>
            </a:r>
            <a:r>
              <a:rPr lang="fr-FR" b="0" dirty="0">
                <a:solidFill>
                  <a:schemeClr val="tx2"/>
                </a:solidFill>
                <a:latin typeface="+mn-lt"/>
              </a:rPr>
              <a:t>Dès la première date de constatation du mécanisme de remboursement anticipé automatique</a:t>
            </a:r>
            <a:r>
              <a:rPr lang="fr-FR" b="0" baseline="30000" dirty="0">
                <a:solidFill>
                  <a:schemeClr val="tx2"/>
                </a:solidFill>
                <a:latin typeface="+mn-lt"/>
              </a:rPr>
              <a:t>(1)</a:t>
            </a:r>
            <a:r>
              <a:rPr lang="fr-FR" b="0" dirty="0">
                <a:solidFill>
                  <a:schemeClr val="tx2"/>
                </a:solidFill>
                <a:latin typeface="+mn-lt"/>
              </a:rPr>
              <a:t>, </a:t>
            </a:r>
            <a:r>
              <a:rPr lang="fr-FR" dirty="0">
                <a:solidFill>
                  <a:schemeClr val="tx2"/>
                </a:solidFill>
                <a:latin typeface="+mn-lt"/>
              </a:rPr>
              <a:t>l'indice </a:t>
            </a:r>
            <a:r>
              <a:rPr lang="fr-FR" b="0" dirty="0">
                <a:solidFill>
                  <a:schemeClr val="tx2"/>
                </a:solidFill>
                <a:latin typeface="+mn-lt"/>
              </a:rPr>
              <a:t>clôture à un </a:t>
            </a:r>
            <a:r>
              <a:rPr lang="fr-FR" dirty="0">
                <a:solidFill>
                  <a:schemeClr val="tx2"/>
                </a:solidFill>
                <a:latin typeface="+mn-lt"/>
              </a:rPr>
              <a:t>niveau </a:t>
            </a:r>
            <a:r>
              <a:rPr lang="fr-FR" b="0" dirty="0">
                <a:solidFill>
                  <a:schemeClr val="tx2"/>
                </a:solidFill>
                <a:latin typeface="+mn-lt"/>
              </a:rPr>
              <a:t>supérieur ou égal à </a:t>
            </a:r>
            <a:r>
              <a:rPr lang="fr-FR" dirty="0">
                <a:solidFill>
                  <a:schemeClr val="tx2"/>
                </a:solidFill>
                <a:latin typeface="+mn-lt"/>
              </a:rPr>
              <a:t>la barrière dégressive de remboursement automatique anticipé </a:t>
            </a:r>
            <a:r>
              <a:rPr lang="fr-FR" b="0" dirty="0">
                <a:solidFill>
                  <a:schemeClr val="tx2"/>
                </a:solidFill>
                <a:highlight>
                  <a:srgbClr val="FF00FF"/>
                </a:highlight>
                <a:latin typeface="+mn-lt"/>
              </a:rPr>
              <a:t>de son </a:t>
            </a:r>
            <a:r>
              <a:rPr lang="fr-FR" dirty="0">
                <a:solidFill>
                  <a:schemeClr val="tx2"/>
                </a:solidFill>
                <a:highlight>
                  <a:srgbClr val="FF00FF"/>
                </a:highlight>
                <a:latin typeface="+mn-lt"/>
              </a:rPr>
              <a:t>Niveau de Référence</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chemeClr val="tx2"/>
                </a:solidFill>
              </a:rPr>
              <a:t>(1)</a:t>
            </a:r>
            <a:r>
              <a:rPr lang="fr-FR" sz="800" dirty="0">
                <a:solidFill>
                  <a:schemeClr val="tx2"/>
                </a:solidFill>
              </a:rPr>
              <a:t> du mécanisme de remboursement anticipé automatique, </a:t>
            </a:r>
            <a:r>
              <a:rPr lang="it-IT" sz="800" dirty="0">
                <a:solidFill>
                  <a:schemeClr val="tx2"/>
                </a:solidFill>
              </a:rPr>
              <a:t>l'indice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niveau supérieur à </a:t>
            </a:r>
            <a:r>
              <a:rPr lang="fr-FR" sz="800" b="1" dirty="0">
                <a:solidFill>
                  <a:schemeClr val="tx2"/>
                </a:solidFill>
              </a:rPr>
              <a:t>50%</a:t>
            </a:r>
            <a:r>
              <a:rPr lang="fr-FR" sz="800" dirty="0">
                <a:solidFill>
                  <a:schemeClr val="tx2"/>
                </a:solidFill>
              </a:rPr>
              <a:t> de son Niveau de Référence (115% dans cet exemple). Le produit est automatiquement remboursé par anticipation. Il verse alors l’intégralité du capital initial majorée d’un gain de </a:t>
            </a:r>
            <a:r>
              <a:rPr lang="fr-FR" sz="800" b="1" dirty="0">
                <a:solidFill>
                  <a:schemeClr val="tx2"/>
                </a:solidFill>
              </a:rPr>
              <a:t>2.75%</a:t>
            </a:r>
            <a:r>
              <a:rPr lang="fr-FR" sz="800" dirty="0">
                <a:solidFill>
                  <a:schemeClr val="tx2"/>
                </a:solidFill>
              </a:rPr>
              <a:t> par </a:t>
            </a:r>
            <a:r>
              <a:rPr lang="fr-FR" sz="800" b="1" dirty="0">
                <a:solidFill>
                  <a:schemeClr val="tx2"/>
                </a:solidFill>
              </a:rPr>
              <a:t>trimestre</a:t>
            </a:r>
            <a:r>
              <a:rPr lang="fr-FR" sz="800" dirty="0">
                <a:solidFill>
                  <a:schemeClr val="tx2"/>
                </a:solidFill>
              </a:rPr>
              <a:t> celui-ci depuis la dernière date de constatation initiale du produit, soit un gain de 11.0% dans notre exemple.</a:t>
            </a:r>
          </a:p>
          <a:p>
            <a:pPr algn="just">
              <a:spcAft>
                <a:spcPts val="600"/>
              </a:spcAft>
            </a:pPr>
            <a:r>
              <a:rPr lang="fr-FR" sz="800" dirty="0">
                <a:solidFill>
                  <a:schemeClr val="tx2"/>
                </a:solidFill>
              </a:rPr>
              <a:t>Ce qui correspond à un Taux de Rendement Annuel net de 4,67%</a:t>
            </a:r>
            <a:r>
              <a:rPr lang="fr-FR" sz="800" baseline="30000" dirty="0">
                <a:solidFill>
                  <a:schemeClr val="tx2"/>
                </a:solidFill>
              </a:rPr>
              <a:t>(2)</a:t>
            </a:r>
            <a:r>
              <a:rPr lang="fr-FR" sz="800" dirty="0">
                <a:solidFill>
                  <a:schemeClr val="tx2"/>
                </a:solidFill>
              </a:rPr>
              <a:t>, contre un Taux de Rendement Annuel net de 13,14%</a:t>
            </a:r>
            <a:r>
              <a:rPr lang="fr-FR" sz="800" baseline="30000" dirty="0">
                <a:solidFill>
                  <a:schemeClr val="tx2"/>
                </a:solidFill>
              </a:rPr>
              <a:t>(2)</a:t>
            </a:r>
            <a:r>
              <a:rPr lang="fr-FR" sz="800" dirty="0">
                <a:solidFill>
                  <a:schemeClr val="tx2"/>
                </a:solidFill>
              </a:rPr>
              <a:t> pour un investissement direct dans </a:t>
            </a:r>
            <a:r>
              <a:rPr lang="it-IT" sz="800" dirty="0">
                <a:solidFill>
                  <a:schemeClr val="tx2"/>
                </a:solidFill>
              </a:rPr>
              <a:t>l'indice </a:t>
            </a:r>
            <a:r>
              <a:rPr lang="en-US" sz="800" dirty="0">
                <a:solidFill>
                  <a:schemeClr val="tx2"/>
                </a:solidFill>
              </a:rPr>
              <a:t>S&amp;P Euro 50 Equal Weight 50 Point Decrement Index (Series 2)</a:t>
            </a:r>
            <a:r>
              <a:rPr lang="fr-FR" sz="800" baseline="30000" dirty="0">
                <a:solidFill>
                  <a:schemeClr val="tx2"/>
                </a:solidFill>
              </a:rPr>
              <a:t>(3)</a:t>
            </a:r>
            <a:r>
              <a:rPr lang="fr-FR" sz="800" dirty="0">
                <a:solidFill>
                  <a:schemeClr val="tx2"/>
                </a:solidFill>
              </a:rPr>
              <a:t>, du fait du </a:t>
            </a:r>
            <a:r>
              <a:rPr lang="fr-FR" sz="800" b="1" dirty="0">
                <a:solidFill>
                  <a:schemeClr val="tx2"/>
                </a:solidFill>
              </a:rPr>
              <a:t>mécanisme de plafonnement des gains à 2.75% par trimestre celui-ci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chemeClr val="tx2"/>
                </a:solidFill>
                <a:latin typeface="Futura PT" panose="020B0902020204020203" pitchFamily="34" charset="0"/>
              </a:rPr>
              <a:t>SCÉNARIO DÉFAVORABLE </a:t>
            </a:r>
            <a:r>
              <a:rPr lang="fr-FR" sz="900" dirty="0">
                <a:solidFill>
                  <a:schemeClr val="tx2"/>
                </a:solidFill>
                <a:latin typeface="Proxima Nova Rg" panose="02000506030000020004" pitchFamily="2" charset="0"/>
              </a:rPr>
              <a:t>: À la date de constatation finale</a:t>
            </a:r>
            <a:r>
              <a:rPr lang="fr-FR" sz="900" baseline="30000" dirty="0">
                <a:solidFill>
                  <a:schemeClr val="tx2"/>
                </a:solidFill>
                <a:latin typeface="Proxima Nova Rg" panose="02000506030000020004" pitchFamily="2" charset="0"/>
              </a:rPr>
              <a:t>(1)</a:t>
            </a:r>
            <a:r>
              <a:rPr lang="fr-FR" sz="900" dirty="0">
                <a:solidFill>
                  <a:schemeClr val="tx2"/>
                </a:solidFill>
                <a:latin typeface="Proxima Nova Rg" panose="02000506030000020004" pitchFamily="2" charset="0"/>
              </a:rPr>
              <a:t>, </a:t>
            </a:r>
            <a:r>
              <a:rPr lang="fr-FR" sz="900" b="1" dirty="0">
                <a:solidFill>
                  <a:schemeClr val="tx2"/>
                </a:solidFill>
                <a:latin typeface="Proxima Nova Rg" panose="02000506030000020004" pitchFamily="2" charset="0"/>
              </a:rPr>
              <a:t>l'indice </a:t>
            </a:r>
            <a:r>
              <a:rPr lang="fr-FR" sz="900" dirty="0">
                <a:solidFill>
                  <a:schemeClr val="tx2"/>
                </a:solidFill>
                <a:latin typeface="Proxima Nova Rg" panose="02000506030000020004" pitchFamily="2" charset="0"/>
              </a:rPr>
              <a:t>clôture à un </a:t>
            </a:r>
            <a:r>
              <a:rPr lang="fr-FR" sz="900" b="1" dirty="0">
                <a:solidFill>
                  <a:schemeClr val="tx2"/>
                </a:solidFill>
                <a:latin typeface="Proxima Nova Rg" panose="02000506030000020004" pitchFamily="2" charset="0"/>
              </a:rPr>
              <a:t>niveau </a:t>
            </a:r>
            <a:r>
              <a:rPr lang="fr-FR" sz="900" dirty="0">
                <a:solidFill>
                  <a:schemeClr val="tx2"/>
                </a:solidFill>
                <a:latin typeface="Proxima Nova Rg" panose="02000506030000020004" pitchFamily="2" charset="0"/>
              </a:rPr>
              <a:t>strictement inférieur à </a:t>
            </a:r>
            <a:r>
              <a:rPr lang="fr-FR" sz="900" b="1" dirty="0">
                <a:solidFill>
                  <a:schemeClr val="tx2"/>
                </a:solidFill>
                <a:latin typeface="Proxima Nova Rg" panose="02000506030000020004" pitchFamily="2" charset="0"/>
              </a:rPr>
              <a:t>50%</a:t>
            </a:r>
            <a:r>
              <a:rPr lang="fr-FR" sz="900" dirty="0">
                <a:solidFill>
                  <a:schemeClr val="tx2"/>
                </a:solidFill>
                <a:latin typeface="Proxima Nova Rg" panose="02000506030000020004" pitchFamily="2" charset="0"/>
              </a:rPr>
              <a:t> de son </a:t>
            </a:r>
            <a:r>
              <a:rPr lang="fr-FR" sz="900" b="1" dirty="0">
                <a:solidFill>
                  <a:schemeClr val="tx2"/>
                </a:solidFill>
                <a:latin typeface="Proxima Nova Rg" panose="02000506030000020004" pitchFamily="2" charset="0"/>
              </a:rPr>
              <a:t>Niveau de Référence</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l'indice</a:t>
            </a: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chemeClr val="tx2"/>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chemeClr val="tx2"/>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chemeClr val="tx2"/>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chemeClr val="tx2"/>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gains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&lt;</a:t>
            </a:r>
            <a:r>
              <a:rPr lang="fr-FR" sz="700" b="1" dirty="0">
                <a:solidFill>
                  <a:schemeClr val="tx2"/>
                </a:solidFill>
                <a:latin typeface="Proxima Nova Rg" panose="02000506030000020004" pitchFamily="2" charset="0"/>
              </a:rPr>
              <a:t>CPN</a:t>
            </a:r>
            <a:r>
              <a:rPr lang="fr-FR" sz="700" b="1" dirty="0">
                <a:solidFill>
                  <a:srgbClr val="FF0000"/>
                </a:solidFill>
                <a:latin typeface="Proxima Nova Rg" panose="02000506030000020004" pitchFamily="2" charset="0"/>
              </a:rPr>
              <a:t>&gt;</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1011.0%</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niveau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chemeClr val="tx2"/>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chemeClr val="tx2"/>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solidFill>
                  <a:schemeClr val="tx2"/>
                </a:solidFill>
                <a:latin typeface="+mj-lt"/>
              </a:rPr>
              <a:t>l'indice</a:t>
            </a: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solidFill>
                  <a:schemeClr val="tx2"/>
                </a:solidFill>
                <a:latin typeface="+mj-lt"/>
              </a:rPr>
              <a:t>l'indice </a:t>
            </a:r>
            <a:r>
              <a:rPr lang="fr-FR" sz="1200" dirty="0">
                <a:solidFill>
                  <a:schemeClr val="tx2"/>
                </a:solidFill>
                <a:latin typeface="+mj-lt"/>
              </a:rPr>
              <a:t>ENTRE Le </a:t>
            </a:r>
            <a:r>
              <a:rPr lang="fr-FR" sz="1200" b="1" dirty="0">
                <a:solidFill>
                  <a:schemeClr val="tx2"/>
                </a:solidFill>
                <a:latin typeface="+mj-lt"/>
              </a:rPr>
              <a:t>&lt;DD/MM/AAAA&gt; </a:t>
            </a:r>
            <a:r>
              <a:rPr lang="fr-FR" sz="1200" dirty="0">
                <a:solidFill>
                  <a:schemeClr val="tx2"/>
                </a:solidFill>
                <a:latin typeface="+mj-lt"/>
              </a:rPr>
              <a:t>et le </a:t>
            </a:r>
            <a:r>
              <a:rPr lang="fr-FR" sz="1200" b="1" dirty="0">
                <a:solidFill>
                  <a:schemeClr val="tx2"/>
                </a:solidFill>
                <a:latin typeface="+mj-lt"/>
              </a:rPr>
              <a:t>&lt;DD/MM/AAAA&gt;</a:t>
            </a: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02/03/22</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l'indice</a:t>
            </a:r>
            <a:endParaRPr lang="fr-FR" sz="1200" b="1" dirty="0">
              <a:solidFill>
                <a:schemeClr val="tx2"/>
              </a:solidFill>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3485671743"/>
              </p:ext>
            </p:extLst>
          </p:nvPr>
        </p:nvGraphicFramePr>
        <p:xfrm>
          <a:off x="1363172" y="8745514"/>
          <a:ext cx="4867863" cy="95077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r>
                        <a:t>Performances cumulées au 02/03/22</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chemeClr val="tx2"/>
                </a:solidFill>
              </a:rPr>
              <a:t>Source : Bloomberg Finance L.P., le </a:t>
            </a:r>
            <a:r>
              <a:rPr lang="fr-FR" sz="800" b="1" i="1" u="sng" dirty="0">
                <a:solidFill>
                  <a:schemeClr val="tx2"/>
                </a:solidFill>
              </a:rPr>
              <a:t>02/03/22</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361622130"/>
              </p:ext>
            </p:extLst>
          </p:nvPr>
        </p:nvGraphicFramePr>
        <p:xfrm>
          <a:off x="653266" y="867586"/>
          <a:ext cx="6480000" cy="12479861"/>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l'indice S&amp;P Euro 50 Equal Weight 50 Point Decrement Index (Series 2) (calculé en réinvestissant les dividendes bruts détachés par les actions qui le composent et en retranchant un prélèvement forfaitaire constant de 50 points d'indice par an ; code Bloomberg : SPEZBDET Index ; sponsor : S&amp;P Dow Jones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03/17/2022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16/06/2034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Arbitrage S.N.C. paiera au distributeur une rémunération annuelle maximum équivalente à 1.0%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dirty="0"/>
                        <a:t>XS2061794066</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solidFill>
                  <a:schemeClr val="tx2"/>
                </a:solidFill>
              </a:rPr>
              <a:t>02/03/22</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2"/>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3"/>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anglais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l'indice.</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17/03/2022 au 09/06/2022 (inclus).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chemeClr val="tx2"/>
                </a:solidFill>
                <a:latin typeface="+mn-lt"/>
                <a:ea typeface="+mn-ea"/>
                <a:cs typeface="+mn-cs"/>
              </a:rPr>
              <a:t>Uluwatu test</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2"/>
                </a:solidFill>
                <a:latin typeface="+mn-lt"/>
                <a:ea typeface="+mn-ea"/>
                <a:cs typeface="+mn-cs"/>
              </a:rPr>
              <a:t>09/06/2022</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XS2061794066</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8CAA060-6BAB-4487-9F3D-01A06D393E4C}">
  <ds:schemaRefs>
    <ds:schemaRef ds:uri="http://schemas.microsoft.com/sharepoint/v3/contenttype/forms"/>
  </ds:schemaRefs>
</ds:datastoreItem>
</file>

<file path=customXml/itemProps2.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2435</TotalTime>
  <Words>7151</Words>
  <Application>Microsoft Office PowerPoint</Application>
  <PresentationFormat>Personnalisé</PresentationFormat>
  <Paragraphs>366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128</cp:revision>
  <cp:lastPrinted>2022-01-28T09:45:07Z</cp:lastPrinted>
  <dcterms:created xsi:type="dcterms:W3CDTF">2017-02-21T09:03:05Z</dcterms:created>
  <dcterms:modified xsi:type="dcterms:W3CDTF">2022-03-02T10:29:25Z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