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540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09/05/2022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09/05/2022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a:t>
            </a:r>
            <a:r>
              <a:rPr lang="fr-FR" sz="800" b="1" cap="none"/>
              <a:t>en cours de </a:t>
            </a:r>
            <a:r>
              <a:rPr lang="fr-FR" sz="800" b="1" cap="none" dirty="0"/>
              <a:t>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46221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&lt;DIVIDENDE&gt;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(2)</a:t>
            </a:r>
            <a:r>
              <a:rPr lang="fr-FR" sz="800" dirty="0"/>
              <a:t>, contre un Taux de Rendement Annuel net négatif de              -</a:t>
            </a:r>
            <a:r>
              <a:rPr lang="fr-FR" sz="800" dirty="0">
                <a:highlight>
                  <a:srgbClr val="FFFF00"/>
                </a:highlight>
              </a:rPr>
              <a:t>11,77</a:t>
            </a:r>
            <a:r>
              <a:rPr lang="fr-FR" sz="800" dirty="0"/>
              <a: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a:r>
              <a:rPr lang="fr-FR"/>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dirty="0">
                <a:solidFill>
                  <a:srgbClr val="B9A049"/>
                </a:solidFill>
                <a:latin typeface="+mj-lt"/>
              </a:rPr>
              <a:t>&lt;NOMSOUSJACENTP1&gt;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982990457"/>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Détermination du 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Offre au public exemptée de la publication d’un prospectus.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52 avenue André Morizet- 92100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Les Taux de Rendement Annuel sont nets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Ils sont calculés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04289" y="214929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rgbClr val="FF0000"/>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(2)</a:t>
            </a:r>
            <a:r>
              <a:rPr lang="fr-FR" sz="800" dirty="0"/>
              <a:t> et </a:t>
            </a:r>
            <a:r>
              <a:rPr lang="fr-FR" sz="800" dirty="0">
                <a:highlight>
                  <a:srgbClr val="FFFF00"/>
                </a:highlight>
              </a:rPr>
              <a:t>9,23</a:t>
            </a:r>
            <a:r>
              <a:rPr lang="fr-FR" sz="800" dirty="0"/>
              <a:t>%</a:t>
            </a:r>
            <a:r>
              <a:rPr lang="fr-FR" sz="800" baseline="30000" dirty="0"/>
              <a:t>(2)</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50116"/>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200" b="1" dirty="0">
                <a:solidFill>
                  <a:srgbClr val="B9A049"/>
                </a:solidFill>
              </a:rPr>
              <a:t>INCONVÉNIENTS</a:t>
            </a:r>
          </a:p>
          <a:p>
            <a:pPr marL="0" lvl="1"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de 9,23%(2)).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(1)</a:t>
            </a:r>
            <a:r>
              <a:rPr lang="fr-FR" sz="9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&lt;TRA.D.A&gt;</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&lt;BALISECMTRA&gt;</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&lt;TRA.M.SJ&gt;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a:t>
            </a:r>
            <a:r>
              <a:rPr lang="fr-FR" sz="800" dirty="0">
                <a:solidFill>
                  <a:schemeClr val="tx2"/>
                </a:solidFill>
                <a:highlight>
                  <a:srgbClr val="FFFF00"/>
                </a:highlight>
              </a:rPr>
              <a:t>&lt;GCA&gt;</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&lt;DDCI_MAJ&gt;.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19317</TotalTime>
  <Words>9565</Words>
  <Application>Microsoft Office PowerPoint</Application>
  <PresentationFormat>Personnalisé</PresentationFormat>
  <Paragraphs>307</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823</cp:revision>
  <cp:lastPrinted>2021-07-12T10:02:04Z</cp:lastPrinted>
  <dcterms:created xsi:type="dcterms:W3CDTF">2017-02-21T09:03:05Z</dcterms:created>
  <dcterms:modified xsi:type="dcterms:W3CDTF">2022-05-09T14:01:27Z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