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4A15F-AD96-4D28-9083-C85DE286D628}" v="6" dt="2022-04-25T13:14:26.13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00" d="100"/>
          <a:sy n="100" d="100"/>
        </p:scale>
        <p:origin x="1723" y="-98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4784A15F-AD96-4D28-9083-C85DE286D628}"/>
    <pc:docChg chg="undo custSel modSld">
      <pc:chgData name="Emilie CABROL" userId="f7bdfae0-4bdc-4014-acef-2bd557435658" providerId="ADAL" clId="{4784A15F-AD96-4D28-9083-C85DE286D628}" dt="2022-04-25T13:22:31.733" v="47" actId="947"/>
      <pc:docMkLst>
        <pc:docMk/>
      </pc:docMkLst>
      <pc:sldChg chg="modSp mod">
        <pc:chgData name="Emilie CABROL" userId="f7bdfae0-4bdc-4014-acef-2bd557435658" providerId="ADAL" clId="{4784A15F-AD96-4D28-9083-C85DE286D628}" dt="2022-04-25T13:14:28.939" v="1" actId="13926"/>
        <pc:sldMkLst>
          <pc:docMk/>
          <pc:sldMk cId="4283008219" sldId="284"/>
        </pc:sldMkLst>
        <pc:spChg chg="mod">
          <ac:chgData name="Emilie CABROL" userId="f7bdfae0-4bdc-4014-acef-2bd557435658" providerId="ADAL" clId="{4784A15F-AD96-4D28-9083-C85DE286D628}" dt="2022-04-25T13:14:28.939" v="1" actId="13926"/>
          <ac:spMkLst>
            <pc:docMk/>
            <pc:sldMk cId="4283008219" sldId="284"/>
            <ac:spMk id="16" creationId="{E676ECD3-0DEA-491E-887F-9613472B311F}"/>
          </ac:spMkLst>
        </pc:spChg>
      </pc:sldChg>
      <pc:sldChg chg="modSp mod">
        <pc:chgData name="Emilie CABROL" userId="f7bdfae0-4bdc-4014-acef-2bd557435658" providerId="ADAL" clId="{4784A15F-AD96-4D28-9083-C85DE286D628}" dt="2022-04-25T13:16:09.923" v="19" actId="20577"/>
        <pc:sldMkLst>
          <pc:docMk/>
          <pc:sldMk cId="1251430996" sldId="285"/>
        </pc:sldMkLst>
        <pc:spChg chg="mod">
          <ac:chgData name="Emilie CABROL" userId="f7bdfae0-4bdc-4014-acef-2bd557435658" providerId="ADAL" clId="{4784A15F-AD96-4D28-9083-C85DE286D628}" dt="2022-04-25T13:15:29.138" v="11" actId="20577"/>
          <ac:spMkLst>
            <pc:docMk/>
            <pc:sldMk cId="1251430996" sldId="285"/>
            <ac:spMk id="8" creationId="{45E62237-4DC9-4DD0-9918-340FCAD95D29}"/>
          </ac:spMkLst>
        </pc:spChg>
        <pc:spChg chg="mod">
          <ac:chgData name="Emilie CABROL" userId="f7bdfae0-4bdc-4014-acef-2bd557435658" providerId="ADAL" clId="{4784A15F-AD96-4D28-9083-C85DE286D628}" dt="2022-04-25T13:14:50.853" v="5" actId="6549"/>
          <ac:spMkLst>
            <pc:docMk/>
            <pc:sldMk cId="1251430996" sldId="285"/>
            <ac:spMk id="9" creationId="{BAD55BEF-E45A-4965-B14D-559B26896481}"/>
          </ac:spMkLst>
        </pc:spChg>
        <pc:spChg chg="mod">
          <ac:chgData name="Emilie CABROL" userId="f7bdfae0-4bdc-4014-acef-2bd557435658" providerId="ADAL" clId="{4784A15F-AD96-4D28-9083-C85DE286D628}" dt="2022-04-25T13:16:09.923" v="19" actId="20577"/>
          <ac:spMkLst>
            <pc:docMk/>
            <pc:sldMk cId="1251430996" sldId="285"/>
            <ac:spMk id="16" creationId="{BB8A8A7D-F6FF-4F58-AE88-928E127B96F7}"/>
          </ac:spMkLst>
        </pc:spChg>
      </pc:sldChg>
      <pc:sldChg chg="modSp mod">
        <pc:chgData name="Emilie CABROL" userId="f7bdfae0-4bdc-4014-acef-2bd557435658" providerId="ADAL" clId="{4784A15F-AD96-4D28-9083-C85DE286D628}" dt="2022-04-25T13:17:06.008" v="25" actId="13926"/>
        <pc:sldMkLst>
          <pc:docMk/>
          <pc:sldMk cId="2335663946" sldId="286"/>
        </pc:sldMkLst>
        <pc:spChg chg="mod">
          <ac:chgData name="Emilie CABROL" userId="f7bdfae0-4bdc-4014-acef-2bd557435658" providerId="ADAL" clId="{4784A15F-AD96-4D28-9083-C85DE286D628}" dt="2022-04-25T13:17:06.008" v="25" actId="13926"/>
          <ac:spMkLst>
            <pc:docMk/>
            <pc:sldMk cId="2335663946" sldId="286"/>
            <ac:spMk id="11" creationId="{FED2574D-6984-4E56-B512-D9093DAE028A}"/>
          </ac:spMkLst>
        </pc:spChg>
      </pc:sldChg>
      <pc:sldChg chg="modSp mod">
        <pc:chgData name="Emilie CABROL" userId="f7bdfae0-4bdc-4014-acef-2bd557435658" providerId="ADAL" clId="{4784A15F-AD96-4D28-9083-C85DE286D628}" dt="2022-04-25T13:22:31.733" v="47" actId="947"/>
        <pc:sldMkLst>
          <pc:docMk/>
          <pc:sldMk cId="131778213" sldId="287"/>
        </pc:sldMkLst>
        <pc:spChg chg="mod">
          <ac:chgData name="Emilie CABROL" userId="f7bdfae0-4bdc-4014-acef-2bd557435658" providerId="ADAL" clId="{4784A15F-AD96-4D28-9083-C85DE286D628}" dt="2022-04-25T13:22:31.733" v="47" actId="947"/>
          <ac:spMkLst>
            <pc:docMk/>
            <pc:sldMk cId="131778213" sldId="287"/>
            <ac:spMk id="39" creationId="{24D170D4-46F4-43FE-B0B4-2763010FA847}"/>
          </ac:spMkLst>
        </pc:spChg>
        <pc:spChg chg="mod">
          <ac:chgData name="Emilie CABROL" userId="f7bdfae0-4bdc-4014-acef-2bd557435658" providerId="ADAL" clId="{4784A15F-AD96-4D28-9083-C85DE286D628}" dt="2022-04-25T13:19:04.607" v="42" actId="20577"/>
          <ac:spMkLst>
            <pc:docMk/>
            <pc:sldMk cId="131778213" sldId="287"/>
            <ac:spMk id="41" creationId="{D9808083-2602-4381-B2C0-93B66238FCB8}"/>
          </ac:spMkLst>
        </pc:spChg>
        <pc:spChg chg="mod">
          <ac:chgData name="Emilie CABROL" userId="f7bdfae0-4bdc-4014-acef-2bd557435658" providerId="ADAL" clId="{4784A15F-AD96-4D28-9083-C85DE286D628}" dt="2022-04-25T13:17:28.561" v="29" actId="20577"/>
          <ac:spMkLst>
            <pc:docMk/>
            <pc:sldMk cId="131778213" sldId="287"/>
            <ac:spMk id="67" creationId="{54856FA3-20DE-4C1E-8670-977050ABC5CF}"/>
          </ac:spMkLst>
        </pc:spChg>
      </pc:sldChg>
      <pc:sldChg chg="modSp">
        <pc:chgData name="Emilie CABROL" userId="f7bdfae0-4bdc-4014-acef-2bd557435658" providerId="ADAL" clId="{4784A15F-AD96-4D28-9083-C85DE286D628}" dt="2022-04-25T13:14:26.131" v="0"/>
        <pc:sldMkLst>
          <pc:docMk/>
          <pc:sldMk cId="1502825947" sldId="291"/>
        </pc:sldMkLst>
        <pc:spChg chg="mod">
          <ac:chgData name="Emilie CABROL" userId="f7bdfae0-4bdc-4014-acef-2bd557435658" providerId="ADAL" clId="{4784A15F-AD96-4D28-9083-C85DE286D628}" dt="2022-04-25T13:14:26.131" v="0"/>
          <ac:spMkLst>
            <pc:docMk/>
            <pc:sldMk cId="1502825947" sldId="291"/>
            <ac:spMk id="16" creationId="{E676ECD3-0DEA-491E-887F-9613472B311F}"/>
          </ac:spMkLst>
        </pc:spChg>
      </pc:sldChg>
      <pc:sldChg chg="modSp">
        <pc:chgData name="Emilie CABROL" userId="f7bdfae0-4bdc-4014-acef-2bd557435658" providerId="ADAL" clId="{4784A15F-AD96-4D28-9083-C85DE286D628}" dt="2022-04-25T13:14:26.131" v="0"/>
        <pc:sldMkLst>
          <pc:docMk/>
          <pc:sldMk cId="3692740643" sldId="293"/>
        </pc:sldMkLst>
        <pc:spChg chg="mod">
          <ac:chgData name="Emilie CABROL" userId="f7bdfae0-4bdc-4014-acef-2bd557435658" providerId="ADAL" clId="{4784A15F-AD96-4D28-9083-C85DE286D628}" dt="2022-04-25T13:14:26.131" v="0"/>
          <ac:spMkLst>
            <pc:docMk/>
            <pc:sldMk cId="3692740643" sldId="293"/>
            <ac:spMk id="27" creationId="{A4CCB2D9-55D1-45E7-AAEC-BF4CDAF99BB8}"/>
          </ac:spMkLst>
        </pc:spChg>
      </pc:sldChg>
      <pc:sldChg chg="modSp">
        <pc:chgData name="Emilie CABROL" userId="f7bdfae0-4bdc-4014-acef-2bd557435658" providerId="ADAL" clId="{4784A15F-AD96-4D28-9083-C85DE286D628}" dt="2022-04-25T13:14:26.131" v="0"/>
        <pc:sldMkLst>
          <pc:docMk/>
          <pc:sldMk cId="2416999927" sldId="294"/>
        </pc:sldMkLst>
        <pc:spChg chg="mod">
          <ac:chgData name="Emilie CABROL" userId="f7bdfae0-4bdc-4014-acef-2bd557435658" providerId="ADAL" clId="{4784A15F-AD96-4D28-9083-C85DE286D628}" dt="2022-04-25T13:14:26.131" v="0"/>
          <ac:spMkLst>
            <pc:docMk/>
            <pc:sldMk cId="2416999927" sldId="294"/>
            <ac:spMk id="11" creationId="{FED2574D-6984-4E56-B512-D9093DAE028A}"/>
          </ac:spMkLst>
        </pc:spChg>
      </pc:sldChg>
      <pc:sldChg chg="modSp">
        <pc:chgData name="Emilie CABROL" userId="f7bdfae0-4bdc-4014-acef-2bd557435658" providerId="ADAL" clId="{4784A15F-AD96-4D28-9083-C85DE286D628}" dt="2022-04-25T13:14:26.131" v="0"/>
        <pc:sldMkLst>
          <pc:docMk/>
          <pc:sldMk cId="1551785400" sldId="295"/>
        </pc:sldMkLst>
        <pc:spChg chg="mod">
          <ac:chgData name="Emilie CABROL" userId="f7bdfae0-4bdc-4014-acef-2bd557435658" providerId="ADAL" clId="{4784A15F-AD96-4D28-9083-C85DE286D628}" dt="2022-04-25T13:14:26.131" v="0"/>
          <ac:spMkLst>
            <pc:docMk/>
            <pc:sldMk cId="1551785400" sldId="295"/>
            <ac:spMk id="41" creationId="{D9808083-2602-4381-B2C0-93B66238FC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13/05/2022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13/05/2022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&lt;DIC&gt;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(2)</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46221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a:solidFill>
                  <a:schemeClr val="tx2"/>
                </a:solidFill>
                <a:latin typeface="+mn-lt"/>
              </a:rPr>
              <a:t>) </a:t>
            </a:r>
            <a:r>
              <a:rPr lang="fr-FR" sz="650">
                <a:solidFill>
                  <a:schemeClr val="tx2"/>
                </a:solidFill>
                <a:latin typeface="+mn-lt"/>
              </a:rPr>
              <a:t>&lt;DIVIDENDE&gt;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749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highlight>
                  <a:srgbClr val="FFFF00"/>
                </a:highlight>
              </a:rPr>
              <a:t>11,65</a:t>
            </a:r>
            <a:r>
              <a:rPr lang="fr-FR" sz="800" dirty="0"/>
              <a:t>%</a:t>
            </a:r>
            <a:r>
              <a:rPr lang="fr-FR" sz="800" baseline="30000" dirty="0"/>
              <a:t>(2)</a:t>
            </a:r>
            <a:r>
              <a:rPr lang="fr-FR" sz="800" dirty="0"/>
              <a:t>, contre un Taux de Rendement Annuel net négatif de              -</a:t>
            </a:r>
            <a:r>
              <a:rPr lang="fr-FR" sz="800" dirty="0">
                <a:highlight>
                  <a:srgbClr val="FFFF00"/>
                </a:highlight>
              </a:rPr>
              <a:t>11,77</a:t>
            </a:r>
            <a:r>
              <a:rPr lang="fr-FR" sz="800" dirty="0"/>
              <a: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&lt;TRA.F.A&gt;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641366A7-4AA0-D631-4ACD-7C95F93BC6D5}"/>
              </a:ext>
            </a:extLst>
          </p:cNvPr>
          <p:cNvSpPr txBox="1"/>
          <p:nvPr/>
        </p:nvSpPr>
        <p:spPr>
          <a:xfrm>
            <a:off x="771525" y="4913448"/>
            <a:ext cx="4056380" cy="369332"/>
          </a:xfrm>
          <a:prstGeom prst="rect">
            <a:avLst/>
          </a:prstGeom>
          <a:noFill/>
        </p:spPr>
        <p:txBody>
          <a:bodyPr wrap="square">
            <a:spAutoFit/>
          </a:bodyPr>
          <a:lstStyle/>
          <a:p>
            <a:r>
              <a:rPr lang="fr-FR" dirty="0"/>
              <a:t>&lt;graph3&gt;</a:t>
            </a:r>
            <a:endParaRPr lang="en-US" dirty="0"/>
          </a:p>
        </p:txBody>
      </p:sp>
      <p:sp>
        <p:nvSpPr>
          <p:cNvPr id="19" name="ZoneTexte 18">
            <a:extLst>
              <a:ext uri="{FF2B5EF4-FFF2-40B4-BE49-F238E27FC236}">
                <a16:creationId xmlns:a16="http://schemas.microsoft.com/office/drawing/2014/main" id="{F2C22C14-4445-69DE-95BA-4651FEEFA06C}"/>
              </a:ext>
            </a:extLst>
          </p:cNvPr>
          <p:cNvSpPr txBox="1"/>
          <p:nvPr/>
        </p:nvSpPr>
        <p:spPr>
          <a:xfrm>
            <a:off x="771525" y="7907325"/>
            <a:ext cx="4056380" cy="369332"/>
          </a:xfrm>
          <a:prstGeom prst="rect">
            <a:avLst/>
          </a:prstGeom>
          <a:noFill/>
        </p:spPr>
        <p:txBody>
          <a:bodyPr wrap="square">
            <a:spAutoFit/>
          </a:bodyPr>
          <a:lstStyle/>
          <a:p>
            <a:r>
              <a:rPr lang="fr-FR"/>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&lt;NOMSOUSJACENTP1&gt;</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922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188875007"/>
              </p:ext>
            </p:extLst>
          </p:nvPr>
        </p:nvGraphicFramePr>
        <p:xfrm>
          <a:off x="499188" y="8288140"/>
          <a:ext cx="6343573" cy="558652"/>
        </p:xfrm>
        <a:graphic>
          <a:graphicData uri="http://schemas.openxmlformats.org/drawingml/2006/table">
            <a:tbl>
              <a:tblPr firstRow="1" bandRow="1"/>
              <a:tblGrid>
                <a:gridCol w="2304972">
                  <a:extLst>
                    <a:ext uri="{9D8B030D-6E8A-4147-A177-3AD203B41FA5}">
                      <a16:colId xmlns:a16="http://schemas.microsoft.com/office/drawing/2014/main" val="426783337"/>
                    </a:ext>
                  </a:extLst>
                </a:gridCol>
                <a:gridCol w="701040">
                  <a:extLst>
                    <a:ext uri="{9D8B030D-6E8A-4147-A177-3AD203B41FA5}">
                      <a16:colId xmlns:a16="http://schemas.microsoft.com/office/drawing/2014/main" val="1092029791"/>
                    </a:ext>
                  </a:extLst>
                </a:gridCol>
                <a:gridCol w="772160">
                  <a:extLst>
                    <a:ext uri="{9D8B030D-6E8A-4147-A177-3AD203B41FA5}">
                      <a16:colId xmlns:a16="http://schemas.microsoft.com/office/drawing/2014/main" val="2835768170"/>
                    </a:ext>
                  </a:extLst>
                </a:gridCol>
                <a:gridCol w="889000">
                  <a:extLst>
                    <a:ext uri="{9D8B030D-6E8A-4147-A177-3AD203B41FA5}">
                      <a16:colId xmlns:a16="http://schemas.microsoft.com/office/drawing/2014/main" val="2946066054"/>
                    </a:ext>
                  </a:extLst>
                </a:gridCol>
                <a:gridCol w="807720">
                  <a:extLst>
                    <a:ext uri="{9D8B030D-6E8A-4147-A177-3AD203B41FA5}">
                      <a16:colId xmlns:a16="http://schemas.microsoft.com/office/drawing/2014/main" val="2045902365"/>
                    </a:ext>
                  </a:extLst>
                </a:gridCol>
                <a:gridCol w="868681">
                  <a:extLst>
                    <a:ext uri="{9D8B030D-6E8A-4147-A177-3AD203B41FA5}">
                      <a16:colId xmlns:a16="http://schemas.microsoft.com/office/drawing/2014/main" val="4159666098"/>
                    </a:ext>
                  </a:extLst>
                </a:gridCol>
              </a:tblGrid>
              <a:tr h="312188">
                <a:tc>
                  <a:txBody>
                    <a:bodyPr/>
                    <a:lstStyle/>
                    <a:p>
                      <a:pPr algn="l" rtl="0" fontAlgn="ctr"/>
                      <a:r>
                        <a:rPr lang="fr-FR" sz="800" dirty="0"/>
                        <a:t>Performances au &lt;DDR&gt;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8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132815"/>
            <a:ext cx="7248779"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dirty="0">
                <a:solidFill>
                  <a:srgbClr val="B9A049"/>
                </a:solidFill>
                <a:latin typeface="+mj-lt"/>
              </a:rPr>
              <a:t>&lt;NOMSOUSJACENTP1&gt;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992867487"/>
              </p:ext>
            </p:extLst>
          </p:nvPr>
        </p:nvGraphicFramePr>
        <p:xfrm>
          <a:off x="361950" y="979297"/>
          <a:ext cx="6837886" cy="76105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p>
                      <a:pPr marL="0" marR="0" lvl="0" indent="0" algn="just" defTabSz="1042988" rtl="0" eaLnBrk="1" fontAlgn="base" latinLnBrk="0" hangingPunct="1">
                        <a:lnSpc>
                          <a:spcPct val="100000"/>
                        </a:lnSpc>
                        <a:spcBef>
                          <a:spcPct val="0"/>
                        </a:spcBef>
                        <a:spcAft>
                          <a:spcPct val="0"/>
                        </a:spcAft>
                        <a:buClrTx/>
                        <a:buSzTx/>
                        <a:buFontTx/>
                        <a:buNone/>
                        <a:tabLst/>
                        <a:defRPr/>
                      </a:pP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548003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Détermination du Niveau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Offre au public exemptée de la publication d’un prospectus.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52 avenue André Morizet- 92100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04367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Les Taux de Rendement Annuel sont nets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Ils sont calculés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&lt;GC&gt;s en cas de forte hausse &lt;SJR7&gt;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&lt;TRA.F.A&gt; </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( 2)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endParaRPr lang="fr-FR" sz="800" noProof="0" dirty="0">
              <a:solidFill>
                <a:schemeClr val="tx1"/>
              </a:solidFill>
              <a:latin typeface="Proxima Nova Rg"/>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&lt;TRA.F.A&gt;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&lt;GC&gt;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&lt;GC&gt;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04289" y="214929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11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871532"/>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74452"/>
            <a:ext cx="5025383" cy="39470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rgbClr val="FF0000"/>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FFFF00"/>
                </a:highlight>
              </a:rPr>
              <a:t>9,23</a:t>
            </a:r>
            <a:r>
              <a:rPr lang="fr-FR" sz="800" dirty="0"/>
              <a:t>%</a:t>
            </a:r>
            <a:r>
              <a:rPr lang="fr-FR" sz="800" baseline="30000" dirty="0"/>
              <a:t>(2)</a:t>
            </a:r>
            <a:r>
              <a:rPr lang="fr-FR" sz="800" dirty="0"/>
              <a:t> et </a:t>
            </a:r>
            <a:r>
              <a:rPr lang="fr-FR" sz="800" dirty="0">
                <a:highlight>
                  <a:srgbClr val="FFFF00"/>
                </a:highlight>
              </a:rPr>
              <a:t>9,23</a:t>
            </a:r>
            <a:r>
              <a:rPr lang="fr-FR" sz="800" dirty="0"/>
              <a:t>%</a:t>
            </a:r>
            <a:r>
              <a:rPr lang="fr-FR" sz="800" baseline="30000" dirty="0"/>
              <a:t>(2)</a:t>
            </a:r>
            <a:r>
              <a:rPr lang="fr-FR" sz="800" dirty="0"/>
              <a:t>)</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704388"/>
            <a:ext cx="52033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5,37%</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9,34</a:t>
            </a:r>
            <a:r>
              <a:rPr lang="fr-FR" sz="800" dirty="0"/>
              <a: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450116"/>
          </a:xfrm>
          <a:prstGeom prst="rect">
            <a:avLst/>
          </a:prstGeom>
          <a:noFill/>
        </p:spPr>
        <p:txBody>
          <a:bodyPr wrap="square">
            <a:spAutoFit/>
          </a:bodyPr>
          <a:lstStyle/>
          <a:p>
            <a:pPr algn="just">
              <a:lnSpc>
                <a:spcPct val="95000"/>
              </a:lnSpc>
              <a:spcBef>
                <a:spcPts val="600"/>
              </a:spcBef>
            </a:pPr>
            <a:r>
              <a:rPr lang="fr-FR" sz="1200" b="1" dirty="0">
                <a:solidFill>
                  <a:srgbClr val="B9A049"/>
                </a:solidFill>
              </a:rPr>
              <a:t>AVANTAGES</a:t>
            </a:r>
          </a:p>
          <a:p>
            <a:pPr algn="just">
              <a:lnSpc>
                <a:spcPct val="95000"/>
              </a:lnSpc>
              <a:spcBef>
                <a:spcPts val="600"/>
              </a:spcBef>
            </a:pPr>
            <a:endParaRPr lang="fr-FR" sz="5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200" b="1" dirty="0">
                <a:solidFill>
                  <a:srgbClr val="B9A049"/>
                </a:solidFill>
              </a:rPr>
              <a:t>INCONVÉNIENTS</a:t>
            </a:r>
          </a:p>
          <a:p>
            <a:pPr marL="0" lvl="1" algn="just">
              <a:lnSpc>
                <a:spcPct val="95000"/>
              </a:lnSpc>
              <a:spcBef>
                <a:spcPts val="600"/>
              </a:spcBef>
            </a:pPr>
            <a:endParaRPr lang="fr-FR" sz="500" b="1" dirty="0">
              <a:solidFill>
                <a:srgbClr val="B9A049"/>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200" b="1" dirty="0">
                <a:solidFill>
                  <a:srgbClr val="B9A049"/>
                </a:solidFill>
              </a:rPr>
              <a:t>PRINCIPAUX FACTEURS DE RISQUES</a:t>
            </a:r>
            <a:endParaRPr lang="fr-FR" sz="1000" b="1" i="1" dirty="0">
              <a:solidFill>
                <a:srgbClr val="B9A049"/>
              </a:solidFill>
            </a:endParaRPr>
          </a:p>
          <a:p>
            <a:pPr marL="0" lvl="1" indent="0" algn="just">
              <a:lnSpc>
                <a:spcPct val="95000"/>
              </a:lnSpc>
              <a:spcBef>
                <a:spcPts val="600"/>
              </a:spcBef>
              <a:spcAft>
                <a:spcPts val="200"/>
              </a:spcAft>
              <a:buNone/>
            </a:pPr>
            <a:r>
              <a:rPr lang="fr-FR" sz="800" i="1" dirty="0">
                <a:solidFill>
                  <a:srgbClr val="000000"/>
                </a:solidFill>
              </a:rPr>
              <a:t>Les investisseurs sont invités à lire attentivement la section « Facteurs de Risques » du Prospectus de base.</a:t>
            </a: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de 9,23%(2)).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&lt;ABAC2&gt; &lt;EBAC&gt; &lt;DESONNDR&gt; </a:t>
            </a:r>
            <a:r>
              <a:rPr lang="fr-FR" sz="800" b="1" dirty="0">
                <a:effectLst/>
                <a:ea typeface="Calibri" panose="020F0502020204030204" pitchFamily="34" charset="0"/>
              </a:rPr>
              <a:t>en cours de vie, et des seuils de &lt;BFP&gt;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38499"/>
          </a:xfrm>
          <a:prstGeom prst="rect">
            <a:avLst/>
          </a:prstGeom>
          <a:noFill/>
        </p:spPr>
        <p:txBody>
          <a:bodyPr wrap="square" lIns="0" tIns="0" rIns="0" bIns="0" rtlCol="0">
            <a:spAutoFit/>
          </a:bodyPr>
          <a:lstStyle/>
          <a:p>
            <a:pPr algn="just"/>
            <a:r>
              <a:rPr lang="fr-FR" sz="900" b="1" dirty="0">
                <a:solidFill>
                  <a:srgbClr val="B9A049"/>
                </a:solidFill>
                <a:latin typeface="+mj-lt"/>
              </a:rPr>
              <a:t>SCÉNARIO DÉFAVORABLE </a:t>
            </a:r>
            <a:r>
              <a:rPr lang="fr-FR" sz="900" dirty="0">
                <a:solidFill>
                  <a:srgbClr val="B9A049"/>
                </a:solidFill>
              </a:rPr>
              <a:t>: À la date de constatation finale</a:t>
            </a:r>
            <a:r>
              <a:rPr lang="fr-FR" sz="900" baseline="30000" dirty="0">
                <a:solidFill>
                  <a:srgbClr val="B9A049"/>
                </a:solidFill>
              </a:rPr>
              <a:t>(1)</a:t>
            </a:r>
            <a:r>
              <a:rPr lang="fr-FR" sz="9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a:t>
            </a:r>
            <a:r>
              <a:rPr lang="fr-FR" sz="800" dirty="0">
                <a:latin typeface="+mn-lt"/>
              </a:rPr>
              <a:t>: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a:t>
            </a:r>
            <a:r>
              <a:rPr lang="fr-FR" sz="800" dirty="0">
                <a:highlight>
                  <a:srgbClr val="FFFF00"/>
                </a:highlight>
              </a:rPr>
              <a:t>&lt;TRA.D.A&gt;</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&lt;BALISECMTRA&gt;</a:t>
            </a:r>
            <a:r>
              <a:rPr lang="fr-FR" sz="800" baseline="30000" dirty="0">
                <a:highlight>
                  <a:srgbClr val="FFFF00"/>
                </a:highlight>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&lt;TRA.M.SJ&gt;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a:t>
            </a:r>
            <a:r>
              <a:rPr lang="fr-FR" sz="800" dirty="0">
                <a:solidFill>
                  <a:schemeClr val="tx2"/>
                </a:solidFill>
                <a:highlight>
                  <a:srgbClr val="FFFF00"/>
                </a:highlight>
              </a:rPr>
              <a:t>&lt;GCA&gt;</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&lt;TRA.F.A&gt;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 &lt;F2&gt; depuis le &lt;DDCI_MAJ&gt;.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7" name="ZoneTexte 16">
            <a:extLst>
              <a:ext uri="{FF2B5EF4-FFF2-40B4-BE49-F238E27FC236}">
                <a16:creationId xmlns:a16="http://schemas.microsoft.com/office/drawing/2014/main" id="{6C6C129D-CB6A-B5A2-93D0-CB709078459F}"/>
              </a:ext>
            </a:extLst>
          </p:cNvPr>
          <p:cNvSpPr txBox="1"/>
          <p:nvPr/>
        </p:nvSpPr>
        <p:spPr>
          <a:xfrm>
            <a:off x="771525" y="4913448"/>
            <a:ext cx="4056380"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7AC81B8D-7EFC-E1A3-A147-8FC5ABFB9A37}"/>
              </a:ext>
            </a:extLst>
          </p:cNvPr>
          <p:cNvSpPr txBox="1"/>
          <p:nvPr/>
        </p:nvSpPr>
        <p:spPr>
          <a:xfrm>
            <a:off x="771017" y="7745720"/>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19381</TotalTime>
  <Words>9562</Words>
  <Application>Microsoft Office PowerPoint</Application>
  <PresentationFormat>Personnalisé</PresentationFormat>
  <Paragraphs>308</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844</cp:revision>
  <cp:lastPrinted>2021-07-12T10:02:04Z</cp:lastPrinted>
  <dcterms:created xsi:type="dcterms:W3CDTF">2017-02-21T09:03:05Z</dcterms:created>
  <dcterms:modified xsi:type="dcterms:W3CDTF">2022-05-13T08:36:05Z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