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83" r:id="rId5"/>
    <p:sldId id="284" r:id="rId6"/>
    <p:sldId id="285" r:id="rId7"/>
    <p:sldId id="286" r:id="rId8"/>
    <p:sldId id="287" r:id="rId9"/>
    <p:sldId id="288" r:id="rId10"/>
    <p:sldId id="289" r:id="rId11"/>
    <p:sldId id="290" r:id="rId12"/>
  </p:sldIdLst>
  <p:sldSz cx="7559675" cy="10691813"/>
  <p:notesSz cx="6797675" cy="9928225"/>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9F08E-1F5A-43A5-8846-C20C5F47D766}" v="59" dt="2022-03-16T15:13:38.7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varScale="1">
        <p:scale>
          <a:sx n="74" d="100"/>
          <a:sy n="74" d="100"/>
        </p:scale>
        <p:origin x="3474" y="96"/>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 Type="http://schemas.openxmlformats.org/officeDocument/2006/relationships/customXml" Target="../customXml/item2.xml"/><Relationship Id="rId20"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22/03/2022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22/03/2022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(1)</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11/02/2022 au 11/03/2022 (inclus). </a:t>
            </a:r>
            <a:r>
              <a:rPr lang="fr-FR" sz="800" cap="none" dirty="0"/>
              <a:t>Une fois le montant de l’enveloppe initiale atteint (30 000 000 EUR), la commercialisation de « Cap dix » peut cesser à tout moment sans préavis avant le 11/03/2022,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6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r>
              <a:rPr lang="fr-FR" sz="800" b="1" cap="none" baseline="30000" dirty="0">
                <a:solidFill>
                  <a:schemeClr val="tx2"/>
                </a:solidFill>
              </a:rPr>
              <a:t>(2)</a:t>
            </a:r>
            <a:r>
              <a:rPr lang="fr-FR" sz="800" b="1" cap="none" dirty="0">
                <a:solidFill>
                  <a:schemeClr val="tx2"/>
                </a:solidFill>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F100140085F1</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(3)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Cap dix</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900246"/>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(2) </a:t>
            </a:r>
            <a:r>
              <a:rPr lang="fr-FR" sz="650" dirty="0">
                <a:solidFill>
                  <a:schemeClr val="tx2"/>
                </a:solidFill>
              </a:rPr>
              <a:t>L’Assureur s’engage exclusivement sur le nombre d’unités de compte mais non sur leur valeur, qu’il ne garantit pas. Il est précisé que l’Assureur d’une part, l’Émetteur et le Garant de la formule d’autre part, sont des entités juridiques indépendantes. Ce document n’a pas été rédigé par l’Assureur. </a:t>
            </a:r>
          </a:p>
          <a:p>
            <a:pPr algn="just" defTabSz="914400"/>
            <a:r>
              <a:rPr lang="fr-FR" sz="650" baseline="30000" dirty="0">
                <a:solidFill>
                  <a:schemeClr val="tx2"/>
                </a:solidFill>
              </a:rPr>
              <a:t>(3)</a:t>
            </a:r>
            <a:r>
              <a:rPr lang="fr-FR" sz="650" dirty="0">
                <a:solidFill>
                  <a:schemeClr val="tx2"/>
                </a:solidFill>
              </a:rPr>
              <a:t> 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24/03/2022.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9488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Cap dix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11/03/2022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Cap dix », vous êtes exposé pour une durée de 4 à 24 trimestres à l’évolution des actions Carrefour SA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1"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 code Bloomberg :  ; place de cotation :  ; </a:t>
            </a:r>
            <a:r>
              <a:rPr kumimoji="0" lang="fr-FR" sz="800" b="0" i="0" u="sng" strike="noStrike" kern="1200" cap="none" spc="0" normalizeH="0" baseline="0" noProof="0" dirty="0">
                <a:ln>
                  <a:noFill/>
                </a:ln>
                <a:solidFill>
                  <a:srgbClr val="B9A049"/>
                </a:solidFill>
                <a:effectLst/>
                <a:uLnTx/>
                <a:uFillTx/>
                <a:latin typeface="Proxima Nova Rg" panose="02000506030000020004" pitchFamily="2" charset="0"/>
                <a:ea typeface="+mn-ea"/>
                <a:cs typeface="+mn-cs"/>
              </a:rPr>
              <a:t/>
            </a:r>
            <a:r>
              <a:rPr kumimoji="0" lang="fr-FR" sz="800" b="0" i="0" u="none" strike="noStrike" kern="1200" cap="none" spc="0" normalizeH="0" baseline="0" noProof="0" dirty="0">
                <a:ln>
                  <a:noFill/>
                </a:ln>
                <a:solidFill>
                  <a:schemeClr val="tx1"/>
                </a:solidFill>
                <a:effectLst/>
                <a:uLnTx/>
                <a:uFillTx/>
                <a:latin typeface="Proxima Nova Rg" panose="02000506030000020004" pitchFamily="2" charset="0"/>
                <a:ea typeface="+mn-ea"/>
                <a:cs typeface="+mn-cs"/>
              </a:rPr>
              <a: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2" indent="0" algn="just" defTabSz="755934"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la moins performante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23</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2,25% par trimestre écoulé depuis le 11/03/2022 (soit 9,00%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la moins performante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100% , ou si à la date de constatation finale(¹), l’action la moins performante clôture à un cours supérieur ou égal à 80% de son Cours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la moins performante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 la moins performante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Initial, l’investisseur accepte de limiter ses gains en cas de forte hausse de l'action la moins performante (Taux de Rendement Annuel net maximum de </a:t>
            </a:r>
            <a:r>
              <a:rPr kumimoji="0" lang="fr-FR" sz="800" b="0" i="0" u="none" strike="noStrike" kern="1200" cap="none" spc="0" normalizeH="0" baseline="0" noProof="0" dirty="0">
                <a:ln>
                  <a:noFill/>
                </a:ln>
                <a:solidFill>
                  <a:schemeClr val="tx1"/>
                </a:solidFill>
                <a:effectLst/>
                <a:highlight>
                  <a:srgbClr val="FFFF00"/>
                </a:highlight>
                <a:uLnTx/>
                <a:uFillTx/>
                <a:latin typeface="Proxima Nova Rg"/>
                <a:ea typeface="+mn-ea"/>
                <a:cs typeface="+mn-cs"/>
              </a:rPr>
              <a:t>11,37</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Cap dix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Cap dix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Cap dix » ne peut constituer l’intégralité d’un portefeuille d’investissement. L’investisseur est exposé pour une durée de 4 à 24 trimestres à l’action la moins performante, et ne bénéficie pas de la diversification offerte par les indices de marchés actions.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72200"/>
            <a:ext cx="6400800" cy="3500438"/>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a:t>
            </a:r>
            <a:r>
              <a:rPr lang="fr-FR" sz="650">
                <a:solidFill>
                  <a:srgbClr val="000000"/>
                </a:solidFill>
                <a:latin typeface="Proxima Nova Rg" panose="02000506030000020004" pitchFamily="2" charset="0"/>
              </a:rPr>
              <a:t>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endParaRPr lang="fr-FR" sz="650" dirty="0">
              <a:solidFill>
                <a:srgbClr val="000000"/>
              </a:solidFill>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5895643"/>
            <a:ext cx="502186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2,25% par trimestre écoulé depuis le 11/03/2022</a:t>
            </a:r>
          </a:p>
          <a:p>
            <a:pPr marL="0" indent="0" algn="ctr">
              <a:lnSpc>
                <a:spcPct val="100000"/>
              </a:lnSpc>
              <a:buNone/>
            </a:pPr>
            <a:r>
              <a:rPr lang="fr-FR" sz="800" dirty="0"/>
              <a:t>(soit un gain de 54% et un Taux de Rendement Annuel net de </a:t>
            </a:r>
            <a:r>
              <a:rPr lang="fr-FR" sz="800" dirty="0">
                <a:highlight>
                  <a:srgbClr val="FFFF00"/>
                </a:highlight>
              </a:rPr>
              <a:t>9,23</a:t>
            </a:r>
            <a:r>
              <a:rPr lang="fr-FR" sz="800" dirty="0"/>
              <a:t>%</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0990"/>
            <a:ext cx="5030802" cy="945625"/>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buNone/>
            </a:pPr>
            <a:r>
              <a:rPr lang="fr-FR" sz="800" dirty="0"/>
              <a:t>L’intégralité du capital initial</a:t>
            </a:r>
          </a:p>
          <a:p>
            <a:pPr marL="0" indent="0" algn="ctr">
              <a:lnSpc>
                <a:spcPct val="100000"/>
              </a:lnSpc>
              <a:buNone/>
            </a:pPr>
            <a:r>
              <a:rPr lang="fr-FR" sz="800" dirty="0"/>
              <a:t>+</a:t>
            </a:r>
          </a:p>
          <a:p>
            <a:pPr marL="0" indent="0" algn="ctr">
              <a:lnSpc>
                <a:spcPct val="100000"/>
              </a:lnSpc>
              <a:buNone/>
            </a:pPr>
            <a:r>
              <a:rPr lang="fr-FR" sz="800" dirty="0"/>
              <a:t>Un gain de 2,25% par trimestre écoulé depuis le 11/03/2022 </a:t>
            </a:r>
          </a:p>
          <a:p>
            <a:pPr marL="0" indent="0" algn="ctr">
              <a:lnSpc>
                <a:spcPct val="100000"/>
              </a:lnSpc>
              <a:buNone/>
            </a:pPr>
            <a:r>
              <a:rPr lang="fr-FR" sz="800" dirty="0"/>
              <a:t>(Soit un Taux de Rendement Annuel net compris entre </a:t>
            </a:r>
            <a:r>
              <a:rPr lang="fr-FR" sz="800" dirty="0">
                <a:highlight>
                  <a:srgbClr val="FFFF00"/>
                </a:highlight>
              </a:rPr>
              <a:t>9,34</a:t>
            </a:r>
            <a:r>
              <a:rPr lang="fr-FR" sz="800" dirty="0"/>
              <a:t>%</a:t>
            </a:r>
            <a:r>
              <a:rPr lang="fr-FR" sz="800" baseline="30000" dirty="0"/>
              <a:t>(2) </a:t>
            </a:r>
            <a:r>
              <a:rPr lang="fr-FR" sz="800" dirty="0"/>
              <a:t>et </a:t>
            </a:r>
            <a:r>
              <a:rPr lang="fr-FR" sz="800" dirty="0">
                <a:highlight>
                  <a:srgbClr val="FFFF00"/>
                </a:highlight>
              </a:rPr>
              <a:t>11,37</a:t>
            </a:r>
            <a:r>
              <a:rPr lang="fr-FR" sz="800" dirty="0"/>
              <a:t>%</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90255"/>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23, on observe le cours de clôture de l'action la moins performante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la moins performante </a:t>
            </a:r>
            <a:r>
              <a:rPr lang="fr-FR" sz="800" b="1" dirty="0">
                <a:solidFill>
                  <a:schemeClr val="tx2"/>
                </a:solidFill>
              </a:rPr>
              <a:t>clôture à un cours supérieur ou égal à 100%,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728226"/>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002169"/>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13/03/2028, en l’absence de remboursement anticipé automatique préalable, on compare le cours de clôture de l'action la moins performante</a:t>
            </a:r>
            <a:r>
              <a:rPr lang="en-US" sz="800" dirty="0">
                <a:solidFill>
                  <a:schemeClr val="tx2"/>
                </a:solidFill>
              </a:rPr>
              <a:t> </a:t>
            </a:r>
            <a:r>
              <a:rPr lang="fr-FR" sz="800" dirty="0">
                <a:solidFill>
                  <a:schemeClr val="tx2"/>
                </a:solidFill>
              </a:rPr>
              <a:t>à son Cours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510461"/>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supérieur ou égal à 80% de son Cours Initial, l’investisseur reçoit, le 27/03/2028</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265330"/>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la moins performante </a:t>
            </a:r>
            <a:r>
              <a:rPr lang="fr-FR" sz="800" b="1" dirty="0">
                <a:solidFill>
                  <a:schemeClr val="tx2"/>
                </a:solidFill>
              </a:rPr>
              <a:t>clôture à un cours strictement inférieur à 60% de son cours de Référence, l’investisseur reçoit, le 27/03/2028</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773619"/>
            <a:ext cx="5203302" cy="740441"/>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la moins performante entre le 11/03/2022 et le 13/03/2028</a:t>
            </a:r>
          </a:p>
          <a:p>
            <a:pPr marL="0" indent="0" algn="ctr">
              <a:lnSpc>
                <a:spcPct val="100000"/>
              </a:lnSpc>
              <a:spcBef>
                <a:spcPts val="0"/>
              </a:spcBef>
              <a:buNone/>
            </a:pPr>
            <a:r>
              <a:rPr lang="fr-FR" sz="800" dirty="0"/>
              <a:t>(Soit un Taux de Rendement Annuel net inférieur ou égal à </a:t>
            </a:r>
            <a:r>
              <a:rPr lang="fr-FR" sz="800" dirty="0">
                <a:highlight>
                  <a:srgbClr val="FFFF00"/>
                </a:highlight>
              </a:rPr>
              <a:t>-10,11</a:t>
            </a:r>
            <a:r>
              <a:rPr lang="fr-FR" sz="800" dirty="0"/>
              <a:t>%</a:t>
            </a:r>
            <a:r>
              <a:rPr lang="fr-FR" sz="800" baseline="30000" dirty="0"/>
              <a:t>(2)</a:t>
            </a:r>
            <a:r>
              <a:rPr lang="fr-FR" sz="800" dirty="0"/>
              <a:t>)</a:t>
            </a:r>
          </a:p>
          <a:p>
            <a:pPr marL="0" indent="0" algn="ctr">
              <a:lnSpc>
                <a:spcPct val="100000"/>
              </a:lnSpc>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440882"/>
            <a:ext cx="5021862" cy="268517"/>
          </a:xfrm>
          <a:prstGeom prst="rect">
            <a:avLst/>
          </a:prstGeom>
          <a:noFill/>
          <a:ln w="6350">
            <a:solidFill>
              <a:srgbClr val="B9A049"/>
            </a:solidFill>
          </a:ln>
        </p:spPr>
        <p:txBody>
          <a:bodyPr wrap="square"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Initial correspond au cours de clôture de l’action la moins performante le 11/03/2022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97147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611631"/>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103339"/>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la moins performante </a:t>
            </a:r>
            <a:r>
              <a:rPr lang="fr-FR" sz="800" b="1" dirty="0">
                <a:solidFill>
                  <a:srgbClr val="000000"/>
                </a:solidFill>
              </a:rPr>
              <a:t>clôture à un cours strictement inférieur à 80% mais supérieur ou égal à 60% de son Cours Initial, l’investisseur reçoit, le 27/03/2028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425767"/>
            <a:ext cx="5389252" cy="153888"/>
          </a:xfrm>
          <a:prstGeom prst="rect">
            <a:avLst/>
          </a:prstGeom>
          <a:noFill/>
        </p:spPr>
        <p:txBody>
          <a:bodyPr wrap="square" rtlCol="0">
            <a:spAutoFit/>
          </a:bodyPr>
          <a:lstStyle/>
          <a:p>
            <a:r>
              <a:rPr lang="fr-FR" sz="400" dirty="0"/>
              <a:t>La barrière de remboursement anticipé automatique est dégressive au fil du temps. 
        Elle est fixée à 100% du Cours Initial  en fin de trimestre 4, puis décroît de 0% chaque trimestre, 
        pour atteindre &lt;ADBAC&gt; du Cours Initial à la fin du trimestre 23.</a:t>
            </a:r>
            <a:endParaRPr lang="en-US" sz="400" dirty="0"/>
          </a:p>
        </p:txBody>
      </p:sp>
    </p:spTree>
    <p:extLst>
      <p:ext uri="{BB962C8B-B14F-4D97-AF65-F5344CB8AC3E}">
        <p14:creationId xmlns:p14="http://schemas.microsoft.com/office/powerpoint/2010/main" val="125143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23, si à l’une des dates de constatation trimestrielle correspondantes</a:t>
            </a:r>
            <a:r>
              <a:rPr lang="fr-FR" sz="800" baseline="30000" dirty="0">
                <a:solidFill>
                  <a:srgbClr val="000000"/>
                </a:solidFill>
              </a:rPr>
              <a:t>(1)</a:t>
            </a:r>
            <a:r>
              <a:rPr lang="fr-FR" sz="800" dirty="0">
                <a:solidFill>
                  <a:srgbClr val="000000"/>
                </a:solidFill>
              </a:rPr>
              <a:t> l’action la moins performante clôture à un cours supérieur ou égal à 100%,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2,25% par trimestre écoulé depuis le 11/03/2022 (soit 9,00%</a:t>
            </a:r>
            <a:r>
              <a:rPr lang="fr-FR" sz="800" i="1" dirty="0">
                <a:solidFill>
                  <a:srgbClr val="000000"/>
                </a:solidFill>
              </a:rPr>
              <a:t> </a:t>
            </a:r>
            <a:r>
              <a:rPr lang="fr-FR" sz="800" dirty="0">
                <a:solidFill>
                  <a:srgbClr val="000000"/>
                </a:solidFill>
              </a:rPr>
              <a:t>par année écoulée et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la moins performante clôture à un cours supérieur ou égal à 80% de son Cours Initial, l’investisseur récupère alors l’intégralité de son capital initial, majorée d’un gain de 2,25% par trimestre écoulé depuis le 11/03/2022</a:t>
            </a:r>
            <a:r>
              <a:rPr lang="fr-FR" sz="800" baseline="30000" dirty="0">
                <a:solidFill>
                  <a:srgbClr val="000000"/>
                </a:solidFill>
              </a:rPr>
              <a:t>  </a:t>
            </a:r>
            <a:r>
              <a:rPr lang="fr-FR" sz="800" dirty="0">
                <a:solidFill>
                  <a:srgbClr val="000000"/>
                </a:solidFill>
              </a:rPr>
              <a:t>(soit un gain de 54% et un Taux de Rendement Annuel net de </a:t>
            </a:r>
            <a:r>
              <a:rPr lang="fr-FR" sz="800" dirty="0">
                <a:solidFill>
                  <a:srgbClr val="000000"/>
                </a:solidFill>
                <a:highlight>
                  <a:srgbClr val="FFFF00"/>
                </a:highlight>
              </a:rPr>
              <a:t>9,23</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a:solidFill>
                  <a:srgbClr val="000000"/>
                </a:solidFill>
                <a:highlight>
                  <a:srgbClr val="00FFFF"/>
                </a:highlight>
              </a:rPr>
              <a:t>Sinon, si le mécanisme automatique de remboursement anticipé n’a pas été activé au préalable et si, à la date de constatation finale(1), l’action la moins performante clôture à un cours strictement inférieur à 80% de son Cours Initial mais supérieur ou égal à 60% de ce dernier, l’investisseur récupère l’intégralité de son capital initialement investi. Le capital n’est donc exposé à un risque de perte à l’échéance(1) que si l’action la moins performante clôture à un cours strictement inférieur à 60% de son Cours Initial à la date de constatation finale(1).</a:t>
            </a:r>
            <a:endParaRPr lang="fr-FR" sz="800" dirty="0">
              <a:solidFill>
                <a:srgbClr val="000000"/>
              </a:solidFill>
            </a:endParaRP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Cap dix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la moins performante enregistre une baisse supérieure à 40% de son Cours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(1)</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24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la moins performante, du fait du </a:t>
            </a:r>
            <a:r>
              <a:rPr lang="fr-FR" sz="800" b="1" dirty="0">
                <a:solidFill>
                  <a:srgbClr val="000000"/>
                </a:solidFill>
              </a:rPr>
              <a:t>mécanisme de plafonnement des gains à 2,25% par trimestre écoulé depuis le 11/03/2022 </a:t>
            </a:r>
            <a:r>
              <a:rPr lang="fr-FR" sz="800" dirty="0">
                <a:solidFill>
                  <a:srgbClr val="000000"/>
                </a:solidFill>
              </a:rPr>
              <a:t>(soit un Taux de Rendement Annuel net maximum de </a:t>
            </a:r>
            <a:r>
              <a:rPr lang="fr-FR" sz="800" dirty="0">
                <a:solidFill>
                  <a:srgbClr val="000000"/>
                </a:solidFill>
                <a:highlight>
                  <a:srgbClr val="FFFF00"/>
                </a:highlight>
              </a:rPr>
              <a:t>11,37</a:t>
            </a:r>
            <a:r>
              <a:rPr lang="fr-FR" sz="800" dirty="0">
                <a:solidFill>
                  <a:srgbClr val="000000"/>
                </a:solidFill>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Cap dix » est très sensible à une faible variation du cours de clôture de l'action la moins performante autour du seuil de </a:t>
            </a:r>
            <a:r>
              <a:rPr lang="fr-FR" sz="800" b="1" dirty="0">
                <a:solidFill>
                  <a:srgbClr val="000000"/>
                </a:solidFill>
                <a:effectLst/>
                <a:ea typeface="Calibri" panose="020F0502020204030204" pitchFamily="34" charset="0"/>
              </a:rPr>
              <a:t>100% et 100% de son Cours Initial </a:t>
            </a:r>
            <a:r>
              <a:rPr lang="fr-FR" sz="800" b="1" dirty="0">
                <a:effectLst/>
                <a:ea typeface="Calibri" panose="020F0502020204030204" pitchFamily="34" charset="0"/>
              </a:rPr>
              <a:t>en cours de vie, et des seuils de 80% et 60% de son Cours Initial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cours de l'action la moins performante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(1)</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(1)</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11/03/2022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la moins performante,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l’action la moins performante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l'action la moins performante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(1)</a:t>
            </a:r>
            <a:r>
              <a:rPr lang="fr-FR" sz="800" dirty="0">
                <a:solidFill>
                  <a:srgbClr val="B9A049"/>
                </a:solidFill>
              </a:rPr>
              <a:t>, l’action la moins performante clôture à un cours strictement inférieur à 60% de son Cours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l’action la moins performante clôture à un cours strictement inférieur à 80% mais supérieur ou égal à 60% de son Cours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l’action la moins performante clôture à un cours supérieur ou égal à 100%</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Cap dix » EST TRÈS SENSIBLE À UNE FAIBLE VARIATION DU cours DE CLÔTURE de l'action la moins performante AUTOUR DES SEUILS DE 80% ET DE 60% </a:t>
            </a:r>
            <a:r>
              <a:rPr lang="fr-FR" sz="800" cap="all" dirty="0">
                <a:solidFill>
                  <a:srgbClr val="B9A049"/>
                </a:solidFill>
                <a:latin typeface="+mn-lt"/>
              </a:rPr>
              <a:t>DE SON Cours Initial</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23</a:t>
            </a:r>
            <a:r>
              <a:rPr lang="fr-FR" sz="800" dirty="0"/>
              <a:t>, l’action la moins performante clôture à un cours strictement inférieur à 100%.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la moins performante clôture à un cours strictement inférieur à 60% de son Cours Initial (30% dans cet exemple). L’investisseur récupère alors le capital initialement investi diminué de l’intégralité de la baisse enregistrée par l’action la moins performante,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 la moins performante</a:t>
            </a:r>
            <a:r>
              <a:rPr lang="fr-FR" sz="800" baseline="30000" dirty="0"/>
              <a:t>(3)</a:t>
            </a:r>
            <a:r>
              <a:rPr lang="fr-FR" sz="800" dirty="0"/>
              <a:t>, soit </a:t>
            </a:r>
            <a:r>
              <a:rPr lang="fr-FR" sz="800" dirty="0">
                <a:highlight>
                  <a:srgbClr val="FFFF00"/>
                </a:highlight>
              </a:rPr>
              <a:t>-13,24%</a:t>
            </a:r>
            <a:r>
              <a:rPr lang="fr-FR" sz="800" baseline="30000" dirty="0">
                <a:highlight>
                  <a:srgbClr val="FFFF00"/>
                </a:highlight>
              </a:rPr>
              <a:t>(</a:t>
            </a:r>
            <a:r>
              <a:rPr lang="fr-FR" sz="800" baseline="30000" dirty="0"/>
              <a:t>2)</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23, l’action la moins performante clôture à </a:t>
            </a:r>
            <a:r>
              <a:rPr lang="fr-FR" sz="800" dirty="0">
                <a:solidFill>
                  <a:schemeClr val="tx2"/>
                </a:solidFill>
                <a:latin typeface="+mn-lt"/>
              </a:rPr>
              <a:t>un cours strictement inférieur à 100%</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l’action la moins performante clôture à un cours strictement inférieur à 80% de son Cours Initial (70% dans cet exemple). L’investisseur récupère alors l’intégralité de son capital initialement investi.
        </a:t>
            </a:r>
          </a:p>
          <a:p>
            <a:pPr lvl="0" defTabSz="1042988" fontAlgn="base">
              <a:spcBef>
                <a:spcPct val="0"/>
              </a:spcBef>
              <a:spcAft>
                <a:spcPts val="600"/>
              </a:spcAft>
            </a:pPr>
            <a:r>
              <a:rPr lang="fr-FR" sz="800" dirty="0">
                <a:latin typeface="+mn-lt"/>
              </a:rPr>
              <a:t>Ce qui correspond à un Taux de Rendement Annuel net de                    </a:t>
            </a:r>
            <a:r>
              <a:rPr lang="fr-FR" sz="800" dirty="0">
                <a:highlight>
                  <a:srgbClr val="FFFF00"/>
                </a:highlight>
                <a:latin typeface="+mn-lt"/>
              </a:rPr>
              <a:t>6,32</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4202E"/>
                </a:solidFill>
                <a:latin typeface="+mn-lt"/>
              </a:rPr>
              <a:t>-</a:t>
            </a:r>
            <a:r>
              <a:rPr lang="fr-FR" sz="800" dirty="0">
                <a:solidFill>
                  <a:srgbClr val="04202E"/>
                </a:solidFill>
                <a:highlight>
                  <a:srgbClr val="FFFF00"/>
                </a:highlight>
                <a:latin typeface="+mn-lt"/>
              </a:rPr>
              <a:t>6,67</a:t>
            </a:r>
            <a:r>
              <a:rPr lang="fr-FR" sz="800" dirty="0">
                <a:solidFill>
                  <a:srgbClr val="04202E"/>
                </a:solidFill>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 la moins performante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Cap dix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139803"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la moins performante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100% </a:t>
            </a:r>
            <a:r>
              <a:rPr lang="fr-FR" sz="800" dirty="0">
                <a:solidFill>
                  <a:schemeClr val="tx2"/>
                </a:solidFill>
              </a:rPr>
              <a:t>(115% dans cet exemple). Le produit est automatiquement remboursé par anticipation. Il verse alors l’intégralité du capital initial majorée d’un gain de 2,25% par trimestre écoulé depuis le 11/03/2022, soit un gain de </a:t>
            </a:r>
            <a:r>
              <a:rPr lang="fr-FR" sz="800" dirty="0">
                <a:solidFill>
                  <a:schemeClr val="tx2"/>
                </a:solidFill>
                <a:highlight>
                  <a:srgbClr val="FFFF00"/>
                </a:highlight>
              </a:rPr>
              <a:t>13,00%</a:t>
            </a:r>
            <a:r>
              <a:rPr lang="fr-FR" sz="800" dirty="0">
                <a:solidFill>
                  <a:schemeClr val="tx2"/>
                </a:solidFill>
              </a:rPr>
              <a:t> dans notre exemple.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FFFF00"/>
                </a:highlight>
              </a:rPr>
              <a:t>11,37</a:t>
            </a:r>
            <a:r>
              <a:rPr lang="fr-FR" sz="800" dirty="0">
                <a:solidFill>
                  <a:srgbClr val="04202E"/>
                </a:solidFill>
              </a:rPr>
              <a:t>%</a:t>
            </a:r>
            <a:r>
              <a:rPr lang="fr-FR" sz="800" baseline="30000" dirty="0">
                <a:solidFill>
                  <a:srgbClr val="04202E"/>
                </a:solidFill>
              </a:rPr>
              <a:t>(2)</a:t>
            </a:r>
            <a:r>
              <a:rPr lang="fr-FR" sz="800" dirty="0">
                <a:solidFill>
                  <a:srgbClr val="04202E"/>
                </a:solidFill>
              </a:rPr>
              <a:t>, contre un Taux de Rendement Annuel net de </a:t>
            </a:r>
            <a:r>
              <a:rPr lang="fr-FR" sz="800" dirty="0">
                <a:solidFill>
                  <a:schemeClr val="tx2"/>
                </a:solidFill>
                <a:highlight>
                  <a:srgbClr val="FFFF00"/>
                </a:highlight>
              </a:rPr>
              <a:t>13,18</a:t>
            </a:r>
            <a:r>
              <a:rPr lang="fr-FR" sz="800" dirty="0">
                <a:solidFill>
                  <a:srgbClr val="04202E"/>
                </a:solidFill>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 la moins performante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2,25% par trimestre écoulé depuis le 11/03/2022.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a:r>
              <a:t>&gt;</a:t>
            </a:r>
          </a:p>
        </p:txBody>
      </p:sp>
      <p:pic>
        <p:nvPicPr>
          <p:cNvPr id="68" name="Picture 67" descr="graph2.png"/>
          <p:cNvPicPr>
            <a:picLocks noChangeAspect="1"/>
          </p:cNvPicPr>
          <p:nvPr/>
        </p:nvPicPr>
        <p:blipFill>
          <a:blip r:embed="rId2"/>
          <a:stretch>
            <a:fillRect/>
          </a:stretch>
        </p:blipFill>
        <p:spPr>
          <a:xfrm>
            <a:off x="0" y="1828800"/>
            <a:ext cx="3886200" cy="1873704"/>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Carrefour SA</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42851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3254370239"/>
              </p:ext>
            </p:extLst>
          </p:nvPr>
        </p:nvGraphicFramePr>
        <p:xfrm>
          <a:off x="1482862" y="8326240"/>
          <a:ext cx="4898297" cy="558652"/>
        </p:xfrm>
        <a:graphic>
          <a:graphicData uri="http://schemas.openxmlformats.org/drawingml/2006/table">
            <a:tbl>
              <a:tblPr firstRow="1" bandRow="1"/>
              <a:tblGrid>
                <a:gridCol w="1529841">
                  <a:extLst>
                    <a:ext uri="{9D8B030D-6E8A-4147-A177-3AD203B41FA5}">
                      <a16:colId xmlns:a16="http://schemas.microsoft.com/office/drawing/2014/main" val="426783337"/>
                    </a:ext>
                  </a:extLst>
                </a:gridCol>
                <a:gridCol w="842114">
                  <a:extLst>
                    <a:ext uri="{9D8B030D-6E8A-4147-A177-3AD203B41FA5}">
                      <a16:colId xmlns:a16="http://schemas.microsoft.com/office/drawing/2014/main" val="1092029791"/>
                    </a:ext>
                  </a:extLst>
                </a:gridCol>
                <a:gridCol w="842114">
                  <a:extLst>
                    <a:ext uri="{9D8B030D-6E8A-4147-A177-3AD203B41FA5}">
                      <a16:colId xmlns:a16="http://schemas.microsoft.com/office/drawing/2014/main" val="2835768170"/>
                    </a:ext>
                  </a:extLst>
                </a:gridCol>
                <a:gridCol w="842114">
                  <a:extLst>
                    <a:ext uri="{9D8B030D-6E8A-4147-A177-3AD203B41FA5}">
                      <a16:colId xmlns:a16="http://schemas.microsoft.com/office/drawing/2014/main" val="2946066054"/>
                    </a:ext>
                  </a:extLst>
                </a:gridCol>
                <a:gridCol w="842114">
                  <a:extLst>
                    <a:ext uri="{9D8B030D-6E8A-4147-A177-3AD203B41FA5}">
                      <a16:colId xmlns:a16="http://schemas.microsoft.com/office/drawing/2014/main" val="2045902365"/>
                    </a:ext>
                  </a:extLst>
                </a:gridCol>
              </a:tblGrid>
              <a:tr h="312188">
                <a:tc>
                  <a:txBody>
                    <a:bodyPr/>
                    <a:lstStyle/>
                    <a:p>
                      <a:r>
                        <a:t>Performances au 24/03/2022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ctr" rtl="0" fontAlgn="ctr"/>
                      <a:r>
                        <a:rPr lang="fr-FR" sz="800" b="1" i="0" u="none" strike="noStrike" dirty="0">
                          <a:solidFill>
                            <a:srgbClr val="04202E"/>
                          </a:solidFill>
                          <a:effectLst/>
                          <a:latin typeface="Proxima Nova Rg" panose="02000506030000020004" pitchFamily="2" charset="0"/>
                        </a:rPr>
                        <a:t>7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r>
                        <a:t>Carrefour SA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166177"/>
            <a:ext cx="5332412" cy="200055"/>
          </a:xfrm>
          <a:prstGeom prst="rect">
            <a:avLst/>
          </a:prstGeom>
          <a:noFill/>
        </p:spPr>
        <p:txBody>
          <a:bodyPr wrap="square">
            <a:spAutoFit/>
          </a:bodyPr>
          <a:lstStyle/>
          <a:p>
            <a:pPr lvl="1" algn="just"/>
            <a:r>
              <a:rPr lang="fr-FR" sz="700" i="1">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382561"/>
            <a:ext cx="7248779" cy="276999"/>
          </a:xfrm>
          <a:prstGeom prst="rect">
            <a:avLst/>
          </a:prstGeom>
          <a:noFill/>
        </p:spPr>
        <p:txBody>
          <a:bodyPr wrap="square">
            <a:spAutoFit/>
          </a:bodyPr>
          <a:lstStyle/>
          <a:p>
            <a:r>
              <a:rPr lang="fr-FR" sz="1200" cap="none" dirty="0">
                <a:latin typeface="Futura PT" panose="020B0902020204020203" pitchFamily="34" charset="0"/>
              </a:rPr>
              <a:t>ÉVOLUTION des actions Carrefour SA ENTRE LE JJ/MM/AAAA ET LE JJ/MM/AAAA </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965549"/>
            <a:ext cx="4057650" cy="369332"/>
          </a:xfrm>
          <a:prstGeom prst="rect">
            <a:avLst/>
          </a:prstGeom>
          <a:noFill/>
        </p:spPr>
        <p:txBody>
          <a:bodyPr wrap="square">
            <a:spAutoFit/>
          </a:bodyPr>
          <a:lstStyle/>
          <a:p/>
        </p:txBody>
      </p:sp>
      <p:pic>
        <p:nvPicPr>
          <p:cNvPr id="18" name="Picture 17" descr="graph2.png"/>
          <p:cNvPicPr>
            <a:picLocks noChangeAspect="1"/>
          </p:cNvPicPr>
          <p:nvPr/>
        </p:nvPicPr>
        <p:blipFill>
          <a:blip r:embed="rId2"/>
          <a:stretch>
            <a:fillRect/>
          </a:stretch>
        </p:blipFill>
        <p:spPr>
          <a:xfrm>
            <a:off x="0" y="4800600"/>
            <a:ext cx="6400800" cy="308610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(1)</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24/03/2022, 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513991751"/>
              </p:ext>
            </p:extLst>
          </p:nvPr>
        </p:nvGraphicFramePr>
        <p:xfrm>
          <a:off x="361950" y="979297"/>
          <a:ext cx="6837886" cy="7496715"/>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SA(1), le produit présente un risque de perte en capital à hauteur de l’intégralité de la baisse enregistrée par l’action la moins performante.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a:t>
                      </a:r>
                      <a:r>
                        <a:rPr kumimoji="0" lang="fr-FR" sz="700" b="0" i="0" u="none" strike="noStrike" kern="1200" cap="none" spc="0" normalizeH="0" baseline="0" noProof="0" dirty="0" err="1">
                          <a:ln>
                            <a:noFill/>
                          </a:ln>
                          <a:solidFill>
                            <a:schemeClr val="tx1"/>
                          </a:solidFill>
                          <a:effectLst/>
                          <a:uLnTx/>
                          <a:uFillTx/>
                          <a:latin typeface="+mn-lt"/>
                          <a:ea typeface="+mn-ea"/>
                          <a:cs typeface="+mn-cs"/>
                        </a:rPr>
                        <a:t>Issuance</a:t>
                      </a:r>
                      <a:r>
                        <a:rPr kumimoji="0" lang="fr-FR" sz="700" b="0" i="0" u="none" strike="noStrike" kern="1200" cap="none" spc="0" normalizeH="0" baseline="0" noProof="0" dirty="0">
                          <a:ln>
                            <a:noFill/>
                          </a:ln>
                          <a:solidFill>
                            <a:schemeClr val="tx1"/>
                          </a:solidFill>
                          <a:effectLst/>
                          <a:uLnTx/>
                          <a:uFillTx/>
                          <a:latin typeface="+mn-lt"/>
                          <a:ea typeface="+mn-ea"/>
                          <a:cs typeface="+mn-cs"/>
                        </a:rPr>
                        <a:t> B.V.</a:t>
                      </a:r>
                      <a:r>
                        <a:rPr lang="fr-FR" sz="700" kern="1200" baseline="30000" dirty="0">
                          <a:solidFill>
                            <a:schemeClr val="tx1"/>
                          </a:solidFill>
                          <a:latin typeface="+mn-lt"/>
                          <a:ea typeface="+mn-ea"/>
                          <a:cs typeface="+mn-cs"/>
                        </a:rPr>
                        <a:t>(1)</a:t>
                      </a:r>
                      <a:r>
                        <a:rPr kumimoji="0" lang="fr-FR" sz="700" b="0" i="0" u="none" strike="noStrike" kern="1200" cap="none" spc="0" normalizeH="0" baseline="0" noProof="0" dirty="0">
                          <a:ln>
                            <a:noFill/>
                          </a:ln>
                          <a:solidFill>
                            <a:schemeClr val="tx1"/>
                          </a:solidFill>
                          <a:effectLst/>
                          <a:uLnTx/>
                          <a:uFillTx/>
                          <a:latin typeface="+mn-lt"/>
                          <a:ea typeface="+mn-ea"/>
                          <a:cs typeface="+mn-cs"/>
                        </a:rPr>
                        <a:t>(véhicule d’émission dédié de droit néerlandais)</a:t>
                      </a:r>
                      <a:endParaRPr kumimoji="0" lang="fr-FR" sz="700" b="0" i="0" u="none" strike="noStrike" kern="1200" cap="none" spc="0" normalizeH="0" baseline="30000" noProof="0" dirty="0">
                        <a:ln>
                          <a:noFill/>
                        </a:ln>
                        <a:solidFill>
                          <a:schemeClr val="tx1"/>
                        </a:solidFill>
                        <a:effectLst/>
                        <a:uLnTx/>
                        <a:uFillTx/>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a:pPr>
                      <a:r>
                        <a:rPr kumimoji="0" lang="fr-FR" sz="700" b="0" i="0" u="none" strike="noStrike" kern="1200" cap="none" spc="0" normalizeH="0" baseline="0" noProof="0" dirty="0">
                          <a:ln>
                            <a:noFill/>
                          </a:ln>
                          <a:solidFill>
                            <a:schemeClr val="tx1"/>
                          </a:solidFill>
                          <a:effectLst/>
                          <a:uLnTx/>
                          <a:uFillTx/>
                          <a:latin typeface="+mn-lt"/>
                          <a:ea typeface="+mn-ea"/>
                          <a:cs typeface="+mn-cs"/>
                        </a:rPr>
                        <a:t>BNP Paribas SA</a:t>
                      </a:r>
                      <a:r>
                        <a:rPr kumimoji="0" lang="fr-FR" sz="700" b="0" i="0" u="none" strike="noStrike" kern="1200" cap="none" spc="0" normalizeH="0" baseline="30000" noProof="0" dirty="0">
                          <a:ln>
                            <a:noFill/>
                          </a:ln>
                          <a:solidFill>
                            <a:schemeClr val="tx1"/>
                          </a:solidFill>
                          <a:effectLst/>
                          <a:uLnTx/>
                          <a:uFillTx/>
                          <a:latin typeface="+mn-lt"/>
                          <a:ea typeface="+mn-ea"/>
                          <a:cs typeface="+mn-cs"/>
                        </a:rPr>
                        <a:t>(1)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l’action la moins performante Carrefour SA ( ; code Bloomberg :  ; place de cotation :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11/02/2022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Du 11/02/2022 au 11/03/2022 (inclus). Une fois le montant de l’enveloppe initiale atteint (30 000 000 EUR), la commercialisation de « Cap dix » peut cesser à tout moment sans préavis avant le 11/03/2022,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Le Cours Initial correspond au cours de clôture de l’action la moins performante le 11/03/2022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13/03/2028</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27/03/2028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endParaRPr lang="fr-FR" sz="700" b="0" i="0" kern="1200" dirty="0">
                        <a:solidFill>
                          <a:schemeClr val="tx1"/>
                        </a:solidFill>
                        <a:latin typeface="+mn-lt"/>
                        <a:ea typeface="+mn-ea"/>
                        <a:cs typeface="+mn-cs"/>
                      </a:endParaRP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100%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80%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60% du Cours Initial de l'action la moins performante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dirty="0">
                          <a:solidFill>
                            <a:srgbClr val="B9A049"/>
                          </a:solidFill>
                          <a:latin typeface="+mn-lt"/>
                          <a:ea typeface="+mn-ea"/>
                          <a:cs typeface="+mn-cs"/>
                        </a:rPr>
                        <a:t>Triple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a:pPr>
                      <a:r>
                        <a:rPr lang="fr-FR" sz="700" b="0" i="0" kern="1200" dirty="0">
                          <a:solidFill>
                            <a:schemeClr val="tx1"/>
                          </a:solidFill>
                          <a:latin typeface="+mn-lt"/>
                          <a:ea typeface="+mn-ea"/>
                          <a:cs typeface="+mn-cs"/>
                        </a:rPr>
                        <a:t>Une triple valorisation sera établie tous les quinze (15) jours par les sociétés REFINITIV et FIS,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F100140085F1</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http://schemas.microsoft.com/office/2006/documentManagement/types"/>
    <ds:schemaRef ds:uri="ef624bc2-1644-4d69-8362-5c28ca496374"/>
    <ds:schemaRef ds:uri="http://purl.org/dc/terms/"/>
    <ds:schemaRef ds:uri="http://purl.org/dc/dcmitype/"/>
    <ds:schemaRef ds:uri="http://schemas.microsoft.com/office/infopath/2007/PartnerControls"/>
    <ds:schemaRef ds:uri="http://schemas.openxmlformats.org/package/2006/metadata/core-properties"/>
    <ds:schemaRef ds:uri="514a554b-82b0-4359-b247-fc84018a95f0"/>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18501</TotalTime>
  <Words>5334</Words>
  <Application>Microsoft Office PowerPoint</Application>
  <PresentationFormat>Personnalisé</PresentationFormat>
  <Paragraphs>192</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689</cp:revision>
  <cp:lastPrinted>2021-07-12T10:02:04Z</cp:lastPrinted>
  <dcterms:created xsi:type="dcterms:W3CDTF">2017-02-21T09:03:05Z</dcterms:created>
  <dcterms:modified xsi:type="dcterms:W3CDTF">2022-03-22T16:29:46Z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