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200" y="-3293"/>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14/04/2022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14/04/2022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17/03/2022 au 27/04/2022 (inclus). </a:t>
            </a:r>
            <a:r>
              <a:rPr lang="fr-FR" sz="800" cap="none" dirty="0"/>
              <a:t>Une fois le montant de l’enveloppe initiale atteint (30 000 000 EUR), la commercialisation de « Athena Lookback Veolia Saint-Gobain Air Liquide Mars 2027 » peut cesser à tout moment sans préavis avant le 27/04/2022,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5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⁽²⁾</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XS2355914487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ATHENA LOOKBACK VEOLIA SAINT-GOBAIN AIR LIQUIDE MARS 2027</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14/04/2022.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Lookback Veolia Saint-Gobain Air Liquide Mars 2027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27/04/2022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Lookback Veolia Saint-Gobain Air Liquide Mars 2027 », vous êtes exposé pour une durée de 4 à 20 trimestres à l’évolution des actions</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Veolia Environnement SA (; code Bloomberg : VIE FP Equity;  place de cotation : ; ) et Compagnie de Saint-Gobain (; code Bloomberg : SGO FP Equity;  place de cotation : ; ) et Air Liquide SA (; code Bloomberg : AI FP Equity;  place de cotation : ; ).</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19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1,8125% par trimestre écoulé depuis le 27/04/2022 (soit 7,25%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 ou si à la date de constatation finale(¹), l’action la moins performante clôture à un cours supérieur ou égal à 70% de son Cours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⁽²⁾</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Athena Lookback Veolia Saint-Gobain Air Liquide Mars 2027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Lookback Veolia Saint-Gobain Air Liquide Mars 2027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Athena Lookback Veolia Saint-Gobain Air Liquide Mars 2027 » ne peut constituer l’intégralité d’un portefeuille d’investissement. L’investisseur est exposé pour une durée de 4 à 20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422305"/>
            <a:ext cx="502186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1,8125% par trimestre écoulé depuis le 27/04/2022</a:t>
            </a:r>
          </a:p>
          <a:p>
            <a:pPr marL="0" indent="0" algn="ctr">
              <a:lnSpc>
                <a:spcPct val="100000"/>
              </a:lnSpc>
              <a:spcBef>
                <a:spcPts val="0"/>
              </a:spcBef>
              <a:buNone/>
            </a:pPr>
            <a:r>
              <a:rPr lang="fr-FR" sz="800" dirty="0"/>
              <a:t>(soit un gain de 36,25% et un Taux de Rendement Annuel net de </a:t>
            </a:r>
            <a:r>
              <a:rPr lang="fr-FR" sz="800" dirty="0">
                <a:highlight>
                  <a:srgbClr val="FFFF00"/>
                </a:highlight>
              </a:rPr>
              <a:t>9,23</a:t>
            </a:r>
            <a:r>
              <a:rPr lang="fr-FR" sz="800" dirty="0"/>
              <a:t>%</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438553"/>
            <a:ext cx="50308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1,8125% par trimestre écoulé depuis le 27/04/2022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⁽²⁾ </a:t>
            </a:r>
            <a:r>
              <a:rPr lang="fr-FR" sz="800" dirty="0"/>
              <a:t>et </a:t>
            </a:r>
            <a:r>
              <a:rPr lang="fr-FR" sz="800" dirty="0">
                <a:highlight>
                  <a:srgbClr val="FFFF00"/>
                </a:highlight>
              </a:rPr>
              <a:t>11,37</a:t>
            </a:r>
            <a:r>
              <a:rPr lang="fr-FR" sz="800" dirty="0"/>
              <a:t>%</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19,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27/04/2027,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70% de son Cours de Référence, l’investisseur reçoit, le 11/05/2027</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50% de son cours de Référence, l’investisseur reçoit, le 11/05/2027</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9030979"/>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27/04/2022 et le 27/04/2027</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au cours le plus bas observé aux dates suivantes : 03-03-2022, 10-03-2022, 17-03-2022, 24-03-2022, 31-03-2022, 07-04-2022, 14-04-2022, 21-04-2022, 27-04-2022.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70% mais supérieur ou égal à 50% de son Cours de Référence, l’investisseur reçoit, le 11/05/2027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1,875% chaque trimestre, pour atteindre 71,875% du Cours de Référence à la fin du trimestre 19.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19, si à l’une des dates de constatation trimestrielle correspondantes</a:t>
            </a:r>
            <a:r>
              <a:rPr lang="fr-FR" sz="800" baseline="30000" dirty="0">
                <a:solidFill>
                  <a:srgbClr val="000000"/>
                </a:solidFill>
              </a:rPr>
              <a:t>⁽¹⁾</a:t>
            </a:r>
            <a:r>
              <a:rPr lang="fr-FR" sz="800" dirty="0">
                <a:solidFill>
                  <a:srgbClr val="000000"/>
                </a:solidFill>
              </a:rPr>
              <a:t> l’action la moins performante clôture à un cours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1,8125% par trimestre écoulé depuis le 27/04/2022 (soit 7,25%</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l’action la moins performante clôture à un cours supérieur ou égal à 70% de son Cours de Référence, l’investisseur récupère alors l’intégralité de son capital initial, majorée d’un gain de 1,8125% par trimestre écoulé depuis le 27/04/2022  (soit un gain de 36,25% et un Taux de Rendement Annuel net de 9,23%⁽²⁾).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l’action la moins performante clôture à un cours strictement inférieur à 70% de son Cours de Référence mais supérieur ou égal à 50% de ce dernier, l’investisseur récupère l’intégralité de son capital initialement investi. Le capital n’est donc exposé à un risque de perte à l’échéance⁽¹⁾ que si l’action la moins performante clôture à un cours strictement inférieur à 50% de son Cours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Lookback Veolia Saint-Gobain Air Liquide Mars 2027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1,8125% par trimestre écoulé depuis le 27/04/2022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Lookback Veolia Saint-Gobain Air Liquide Mars 2027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la barrière dégressive de remboursement anticipé automatique  &lt;</a:t>
            </a:r>
            <a:r>
              <a:rPr lang="fr-FR" sz="800" b="1" dirty="0" err="1">
                <a:solidFill>
                  <a:srgbClr val="000000"/>
                </a:solidFill>
                <a:effectLst/>
                <a:ea typeface="Calibri" panose="020F0502020204030204" pitchFamily="34" charset="0"/>
              </a:rPr>
              <a:t>desonNDR</a:t>
            </a:r>
            <a:r>
              <a:rPr lang="fr-FR" sz="800" b="1" dirty="0">
                <a:solidFill>
                  <a:srgbClr val="000000"/>
                </a:solidFill>
                <a:effectLst/>
                <a:ea typeface="Calibri" panose="020F0502020204030204" pitchFamily="34" charset="0"/>
              </a:rPr>
              <a:t>&gt; </a:t>
            </a:r>
            <a:r>
              <a:rPr lang="fr-FR" sz="800" b="1" dirty="0">
                <a:effectLst/>
                <a:ea typeface="Calibri" panose="020F0502020204030204" pitchFamily="34" charset="0"/>
              </a:rPr>
              <a:t>en cours de vie, et des seuils de 70% et 50% de son Cours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27/04/2022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70%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Lookback Veolia Saint-Gobain Air Liquide Mars 2027 » EST TRÈS SENSIBLE À UNE FAIBLE VARIATION DU cours DE CLÔTURE de l'action la moins performante AUTOUR DES SEUILS DE 70% ET DE 50%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19</a:t>
            </a:r>
            <a:r>
              <a:rPr lang="fr-FR" sz="800" dirty="0"/>
              <a:t>, l’action la moins performante clôture à un cours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l’action la moins performante clôture à un cours strictement inférieur à 50% de son Cours de Référence (45% dans cet exemple). L’investisseur récupère alors le capital initialement investi diminué de l’intégralité de la baisse enregistrée par l’action la moins performante, soit 45%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19, l’action la moins performante clôture à </a:t>
            </a:r>
            <a:r>
              <a:rPr lang="fr-FR" sz="800" dirty="0">
                <a:solidFill>
                  <a:schemeClr val="tx2"/>
                </a:solidFill>
                <a:latin typeface="+mn-lt"/>
              </a:rPr>
              <a:t>un cours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70% de son Cours de Référence (60%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Athena Lookback Veolia Saint-Gobain Air Liquide Mars 2027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 la barrière dégressive de remboursement anticipé automatique </a:t>
            </a:r>
            <a:r>
              <a:rPr lang="fr-FR" sz="800" dirty="0">
                <a:solidFill>
                  <a:schemeClr val="tx2"/>
                </a:solidFill>
              </a:rPr>
              <a:t>(120% dans cet exemple). Le produit est automatiquement remboursé par anticipation. Il verse alors l’intégralité du capital initial majorée d’un gain de 1,8125% par trimestre écoulé depuis le 27/04/2022,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⁽²⁾</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⁽²⁾</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1,8125% par trimestre écoulé depuis le 27/04/2022.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t>&gt;</a:t>
            </a:r>
          </a:p>
        </p:txBody>
      </p:sp>
      <p:pic>
        <p:nvPicPr>
          <p:cNvPr id="68" name="Picture 67" descr="graph2.png"/>
          <p:cNvPicPr>
            <a:picLocks noChangeAspect="1"/>
          </p:cNvPicPr>
          <p:nvPr/>
        </p:nvPicPr>
        <p:blipFill>
          <a:blip r:embed="rId2"/>
          <a:stretch>
            <a:fillRect/>
          </a:stretch>
        </p:blipFill>
        <p:spPr>
          <a:xfrm>
            <a:off x="0" y="1828800"/>
            <a:ext cx="3886200" cy="1873704"/>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VEOLIA ENVIRONNEMENT SA ET COMPAGNIE DE SAINT-GOBAIN ET AIR LIQUIDE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14/04/2022 ( et  et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Veolia Environnement SA et Compagnie de Saint-Gobain et Air Liquide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a:t>
            </a:r>
            <a:r>
              <a:rPr lang="fr-FR" sz="1200" cap="none">
                <a:latin typeface="Futura PT" panose="020B0902020204020203" pitchFamily="34" charset="0"/>
              </a:rPr>
              <a:t>VEOLIA ENVIRONNEMENT SA ET COMPAGNIE DE SAINT-GOBAIN ET AIR LIQUIDE SA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2.png"/>
          <p:cNvPicPr>
            <a:picLocks noChangeAspect="1"/>
          </p:cNvPicPr>
          <p:nvPr/>
        </p:nvPicPr>
        <p:blipFill>
          <a:blip r:embed="rId2"/>
          <a:stretch>
            <a:fillRect/>
          </a:stretch>
        </p:blipFill>
        <p:spPr>
          <a:xfrm>
            <a:off x="0" y="4800600"/>
            <a:ext cx="6400800" cy="30861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14/04/2022,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927033946"/>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la moins performante entre Veolia Environnement SA et Compagnie de Saint-Gobain et Air Liquide SA ( et  et  ; code Bloomberg : VIE FP Equity et SGO FP Equity et AI FP Equity ; place de cotation : sponsor et  et  ;  et  et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17/03/2022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17/03/2022 au 27/04/2022 (inclus). Une fois le montant de l’enveloppe initiale atteint (30 000 000 EUR), la commercialisation de « Athena Lookback Veolia Saint-Gobain Air Liquide Mars 2027 » peut cesser à tout moment sans préavis avant le 27/04/2022,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de Référence correspond au cours le plus bas observé aux dates suivantes : 03-03-2022, 10-03-2022, 17-03-2022, 24-03-2022, 31-03-2022, 07-04-2022, 14-04-2022, 21-04-2022, 27-04-2022.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27/04/2027</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11/05/2027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70%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XS2355914487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18647</TotalTime>
  <Words>5314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715</cp:revision>
  <cp:lastPrinted>2021-07-12T10:02:04Z</cp:lastPrinted>
  <dcterms:created xsi:type="dcterms:W3CDTF">2017-02-21T09:03:05Z</dcterms:created>
  <dcterms:modified xsi:type="dcterms:W3CDTF">2022-04-14T14:36:36Z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