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83" r:id="rId5"/>
    <p:sldId id="284" r:id="rId6"/>
    <p:sldId id="285" r:id="rId7"/>
    <p:sldId id="286" r:id="rId8"/>
    <p:sldId id="287" r:id="rId9"/>
    <p:sldId id="288" r:id="rId10"/>
    <p:sldId id="289" r:id="rId11"/>
    <p:sldId id="290" r:id="rId12"/>
  </p:sldIdLst>
  <p:sldSz cx="7559675" cy="10691813"/>
  <p:notesSz cx="6797675" cy="9928225"/>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49F08E-1F5A-43A5-8846-C20C5F47D766}" v="59" dt="2022-03-16T15:13:38.772"/>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25" d="100"/>
          <a:sy n="125" d="100"/>
        </p:scale>
        <p:origin x="1200" y="-3293"/>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tags" Target="tags/tag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2" Type="http://schemas.openxmlformats.org/officeDocument/2006/relationships/customXml" Target="../customXml/item2.xml"/><Relationship Id="rId20"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14/04/2022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14/04/2022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anglais présentant un risque de perte en capital partielle ou totale en cours de vie</a:t>
            </a:r>
            <a:r>
              <a:rPr lang="fr-FR" sz="800" b="1" cap="none" baseline="30000" dirty="0"/>
              <a:t>⁽¹⁾</a:t>
            </a:r>
            <a:r>
              <a:rPr lang="fr-FR" sz="800" b="1" cap="none" dirty="0"/>
              <a:t> et à l’échéance,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17/03/2022 au 27/04/2022 (inclus). </a:t>
            </a:r>
            <a:r>
              <a:rPr lang="fr-FR" sz="800" cap="none" dirty="0"/>
              <a:t>Une fois le montant de l’enveloppe initiale atteint (30 000 000 EUR), la commercialisation de « Barrière Airbag » peut cesser à tout moment sans préavis avant le 27/04/2022,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chemeClr val="tx2"/>
                </a:solidFill>
              </a:rPr>
              <a:t>5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r>
              <a:rPr lang="fr-FR" sz="800" b="1" cap="none" baseline="30000" dirty="0">
                <a:solidFill>
                  <a:schemeClr val="tx2"/>
                </a:solidFill>
              </a:rPr>
              <a:t>⁽²⁾</a:t>
            </a:r>
            <a:r>
              <a:rPr lang="fr-FR" sz="800" b="1" cap="none" dirty="0">
                <a:solidFill>
                  <a:schemeClr val="tx2"/>
                </a:solidFill>
              </a:rPr>
              <a:t>.</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18521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XS2355914487</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BARRIÈRE AIRBAG</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900246"/>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⁽¹⁾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chemeClr val="tx2"/>
                </a:solidFill>
              </a:rPr>
              <a:t>⁽²⁾ </a:t>
            </a:r>
            <a:r>
              <a:rPr lang="fr-FR" sz="650" dirty="0">
                <a:solidFill>
                  <a:schemeClr val="tx2"/>
                </a:solidFill>
              </a:rPr>
              <a:t>L’Assureur s’engage exclusivement sur le nombre d’unités de compte mais non sur leur valeur, qu’il ne garantit pas. Il est précisé que l’Assureur d’une part, l’Émetteur et le Garant de la formule d’autre part, sont des entités juridiques indépendantes. Ce document n’a pas été rédigé par l’Assureur. </a:t>
            </a:r>
          </a:p>
          <a:p>
            <a:pPr algn="just" defTabSz="914400"/>
            <a:r>
              <a:rPr lang="fr-FR" sz="650" baseline="30000" dirty="0">
                <a:solidFill>
                  <a:schemeClr val="tx2"/>
                </a:solidFill>
              </a:rPr>
              <a:t>(3)</a:t>
            </a:r>
            <a:r>
              <a:rPr lang="fr-FR" sz="650" dirty="0">
                <a:solidFill>
                  <a:schemeClr val="tx2"/>
                </a:solidFill>
              </a:rPr>
              <a:t>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14/04/2022.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27/04/2022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353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Barrière Airbag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27/04/2022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Barrière Airbag », vous êtes exposé pour une durée de 4 à 20 trimestres à l’évolution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Veolia Environnement SA (; code Bloomberg : VIE FP Equity;  place de cotation : ; ) et Compagnie de Saint-Gobain (; code Bloomberg : SGO FP Equity;  place de cotation : ; ) et Air Liquide SA (; code Bloomberg : AI FP Equity;  place de cotation : ; ).</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50%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19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1,8125% par trimestre écoulé depuis le 27/04/2022 (soit 7,25%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 ou si à la date de constatation finale(¹), l’action la moins performante clôture à un cours supérieur ou égal à 60% de son Cours de Référence</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 la moins performante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Cours de Référence, l’investisseur accepte de limiter ses gains en cas de forte hausse de l'action la moins performante (Taux de Rendement Annuel net maximum de </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11,37</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⁽²⁾</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Barrière Airbag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Barrière Airbag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Barrière Airbag » ne peut constituer l’intégralité d’un portefeuille d’investissement. L’investisseur est exposé pour une durée de 4 à 20 trimestres à l’action la moins performante,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72200"/>
            <a:ext cx="6400800" cy="3500438"/>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27/04/2022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a:t>
            </a:r>
            <a:r>
              <a:rPr lang="fr-FR" sz="650">
                <a:solidFill>
                  <a:srgbClr val="000000"/>
                </a:solidFill>
                <a:latin typeface="Proxima Nova Rg" panose="02000506030000020004" pitchFamily="2" charset="0"/>
              </a:rPr>
              <a:t>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endParaRPr lang="fr-FR" sz="650" dirty="0">
              <a:solidFill>
                <a:srgbClr val="000000"/>
              </a:solidFill>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422305"/>
            <a:ext cx="5021862" cy="54864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1,8125% par trimestre écoulé depuis le 27/04/2022</a:t>
            </a:r>
          </a:p>
          <a:p>
            <a:pPr marL="0" indent="0" algn="ctr">
              <a:lnSpc>
                <a:spcPct val="100000"/>
              </a:lnSpc>
              <a:spcBef>
                <a:spcPts val="0"/>
              </a:spcBef>
              <a:buNone/>
            </a:pPr>
            <a:r>
              <a:rPr lang="fr-FR" sz="800" dirty="0"/>
              <a:t>(soit un gain de 36,25% et un Taux de Rendement Annuel net de </a:t>
            </a:r>
            <a:r>
              <a:rPr lang="fr-FR" sz="800" dirty="0">
                <a:highlight>
                  <a:srgbClr val="FFFF00"/>
                </a:highlight>
              </a:rPr>
              <a:t>9,23</a:t>
            </a:r>
            <a:r>
              <a:rPr lang="fr-FR" sz="800" dirty="0"/>
              <a:t>%</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438553"/>
            <a:ext cx="5030802" cy="54864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1,8125% par trimestre écoulé depuis le 27/04/2022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9,34</a:t>
            </a:r>
            <a:r>
              <a:rPr lang="fr-FR" sz="800" dirty="0"/>
              <a:t>%</a:t>
            </a:r>
            <a:r>
              <a:rPr lang="fr-FR" sz="800" baseline="30000" dirty="0"/>
              <a:t>⁽²⁾ </a:t>
            </a:r>
            <a:r>
              <a:rPr lang="fr-FR" sz="800" dirty="0"/>
              <a:t>et </a:t>
            </a:r>
            <a:r>
              <a:rPr lang="fr-FR" sz="800" dirty="0">
                <a:highlight>
                  <a:srgbClr val="FFFF00"/>
                </a:highlight>
              </a:rPr>
              <a:t>11,37</a:t>
            </a:r>
            <a:r>
              <a:rPr lang="fr-FR" sz="800" dirty="0"/>
              <a:t>%</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19, on observe le cours de clôture de l'action la moins performante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la barrière dégressive de remboursement anticipé automatique,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27/04/2027,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60% de son Cours de Référence, l’investisseur reçoit, le 11/05/2027</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50% de son cours de Référence, l’investisseur reçoit, le 11/05/2027</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9030979"/>
            <a:ext cx="5203302" cy="54864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le 27/04/2022 et le 27/04/2027</a:t>
            </a:r>
          </a:p>
          <a:p>
            <a:pPr marL="0" indent="0" algn="ctr">
              <a:lnSpc>
                <a:spcPct val="100000"/>
              </a:lnSpc>
              <a:spcBef>
                <a:spcPts val="0"/>
              </a:spcBef>
              <a:buNone/>
            </a:pPr>
            <a:r>
              <a:rPr lang="fr-FR" sz="800" dirty="0"/>
              <a:t>(Soit un Taux de Rendement Annuel net inférieur ou égal à </a:t>
            </a:r>
            <a:r>
              <a:rPr lang="fr-FR" sz="800" dirty="0">
                <a:highlight>
                  <a:srgbClr val="FFFF00"/>
                </a:highlight>
              </a:rPr>
              <a:t>-10,11</a:t>
            </a:r>
            <a:r>
              <a:rPr lang="fr-FR" sz="800" dirty="0"/>
              <a:t>%</a:t>
            </a:r>
            <a:r>
              <a:rPr lang="fr-FR" sz="800" baseline="30000" dirty="0"/>
              <a:t>⁽²⁾</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298007"/>
            <a:ext cx="5021862" cy="182880"/>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de Référence correspond au cours le plus bas observé aux dates suivantes : 03-03-2022, 10-03-2022, 17-03-2022, 24-03-2022, 31-03-2022, 07-04-2022, 14-04-2022, 21-04-2022, 27-04-2022.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la moins performante </a:t>
            </a:r>
            <a:r>
              <a:rPr lang="fr-FR" sz="800" b="1" dirty="0">
                <a:solidFill>
                  <a:srgbClr val="000000"/>
                </a:solidFill>
              </a:rPr>
              <a:t>clôture à un cours strictement inférieur à 60% mais supérieur ou égal à 50% de son Cours de Référence, l’investisseur reçoit, le 11/05/2027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100% du Cours de Référence  en fin de trimestre 4, puis décroît de 1,875% chaque trimestre, pour atteindre 100% du Cours de Référence à la fin du trimestre 19.</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27/04/2022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19, si à l’une des dates de constatation trimestrielle correspondantes</a:t>
            </a:r>
            <a:r>
              <a:rPr lang="fr-FR" sz="800" baseline="30000" dirty="0">
                <a:solidFill>
                  <a:srgbClr val="000000"/>
                </a:solidFill>
              </a:rPr>
              <a:t>⁽¹⁾</a:t>
            </a:r>
            <a:r>
              <a:rPr lang="fr-FR" sz="800" dirty="0">
                <a:solidFill>
                  <a:srgbClr val="000000"/>
                </a:solidFill>
              </a:rPr>
              <a:t> l’action la moins performante clôture à un cours supérieur ou égal à la barrière dégressive de remboursement anticipé automatique,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1,8125% par trimestre écoulé depuis le 27/04/2022 (soit 7,25%</a:t>
            </a:r>
            <a:r>
              <a:rPr lang="fr-FR" sz="800" i="1" dirty="0">
                <a:solidFill>
                  <a:srgbClr val="000000"/>
                </a:solidFill>
              </a:rPr>
              <a:t> </a:t>
            </a:r>
            <a:r>
              <a:rPr lang="fr-FR" sz="800" dirty="0">
                <a:solidFill>
                  <a:srgbClr val="000000"/>
                </a:solidFill>
              </a:rPr>
              <a:t>par année écoulée et un Taux de Rendement Annuel net maximum de </a:t>
            </a:r>
            <a:r>
              <a:rPr lang="fr-FR" sz="800" dirty="0">
                <a:solidFill>
                  <a:srgbClr val="000000"/>
                </a:solidFill>
                <a:highlight>
                  <a:srgbClr val="FFFF00"/>
                </a:highlight>
              </a:rPr>
              <a:t>11,37</a:t>
            </a:r>
            <a:r>
              <a:rPr lang="fr-FR" sz="800" dirty="0">
                <a:solidFill>
                  <a:srgbClr val="000000"/>
                </a:solidFill>
              </a:rPr>
              <a:t>%</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l’action la moins performante clôture à un cours supérieur ou égal à 60% de son Cours de Référence, l’investisseur récupère alors l’intégralité de son capital initial, majorée d’un gain de 1,8125% par trimestre écoulé depuis le 27/04/2022  (soit un gain de 36,25% et un Taux de Rendement Annuel net de 9,23%⁽²⁾).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l’action la moins performante clôture à un cours strictement inférieur à 60% de son Cours de Référence mais supérieur ou égal à 50% de ce dernier, l’investisseur récupère l’intégralité de son capital initialement investi. Le capital n’est donc exposé à un risque de perte à l’échéance⁽¹⁾ que si l’action la moins performante clôture à un cours strictement inférieur à 50% de son Cours de Référence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Barrière Airbag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la moins performante enregistre une baisse supérieure à 50% de son Cours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20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1,8125% par trimestre écoulé depuis le 27/04/2022 </a:t>
            </a:r>
            <a:r>
              <a:rPr lang="fr-FR" sz="800" dirty="0">
                <a:solidFill>
                  <a:srgbClr val="000000"/>
                </a:solidFill>
              </a:rPr>
              <a:t>(soit un Taux de Rendement Annuel net maximum de </a:t>
            </a:r>
            <a:r>
              <a:rPr lang="fr-FR" sz="800" dirty="0">
                <a:solidFill>
                  <a:srgbClr val="000000"/>
                </a:solidFill>
                <a:highlight>
                  <a:srgbClr val="FFFF00"/>
                </a:highlight>
              </a:rPr>
              <a:t>11,37</a:t>
            </a:r>
            <a:r>
              <a:rPr lang="fr-FR" sz="800" dirty="0">
                <a:solidFill>
                  <a:srgbClr val="000000"/>
                </a:solidFill>
              </a:rPr>
              <a:t>%</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Barrière Airbag » est très sensible à une faible variation du cours de clôture de l'action la moins performante autour du seuil de </a:t>
            </a:r>
            <a:r>
              <a:rPr lang="fr-FR" sz="800" b="1" dirty="0">
                <a:solidFill>
                  <a:srgbClr val="000000"/>
                </a:solidFill>
                <a:effectLst/>
                <a:ea typeface="Calibri" panose="020F0502020204030204" pitchFamily="34" charset="0"/>
              </a:rPr>
              <a:t>la barrière dégressive de remboursement anticipé automatique  &lt;</a:t>
            </a:r>
            <a:r>
              <a:rPr lang="fr-FR" sz="800" b="1" dirty="0" err="1">
                <a:solidFill>
                  <a:srgbClr val="000000"/>
                </a:solidFill>
                <a:effectLst/>
                <a:ea typeface="Calibri" panose="020F0502020204030204" pitchFamily="34" charset="0"/>
              </a:rPr>
              <a:t>desonNDR</a:t>
            </a:r>
            <a:r>
              <a:rPr lang="fr-FR" sz="800" b="1" dirty="0">
                <a:solidFill>
                  <a:srgbClr val="000000"/>
                </a:solidFill>
                <a:effectLst/>
                <a:ea typeface="Calibri" panose="020F0502020204030204" pitchFamily="34" charset="0"/>
              </a:rPr>
              <a:t>&gt; </a:t>
            </a:r>
            <a:r>
              <a:rPr lang="fr-FR" sz="800" b="1" dirty="0">
                <a:effectLst/>
                <a:ea typeface="Calibri" panose="020F0502020204030204" pitchFamily="34" charset="0"/>
              </a:rPr>
              <a:t>en cours de vie, et des seuils de 60% et 50% de son Cours de Référence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la moins performante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⁽¹⁾</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⁽¹⁾</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27/04/2022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l’action la moins performante</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la moins performante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la moins performante clôture à un cours strictement inférieur à 50% de son Cours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la moins performante clôture à un cours strictement inférieur à 60% mais supérieur ou égal à 50% de son Cours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la moins performante clôture à un cours supérieur ou égal à la barrière dégressive de remboursement anticipé automatique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Barrière Airbag » EST TRÈS SENSIBLE À UNE FAIBLE VARIATION DU cours DE CLÔTURE de l'action la moins performante AUTOUR DES SEUILS DE 60% ET DE 50% </a:t>
            </a:r>
            <a:r>
              <a:rPr lang="fr-FR" sz="800" cap="all" dirty="0">
                <a:solidFill>
                  <a:srgbClr val="B9A049"/>
                </a:solidFill>
                <a:latin typeface="+mn-lt"/>
              </a:rPr>
              <a:t>DE SON Cours de Référence</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⁽¹⁾ </a:t>
            </a:r>
            <a:r>
              <a:rPr lang="fr-FR" sz="800" dirty="0">
                <a:latin typeface="+mn-lt"/>
              </a:rPr>
              <a:t>des trimestres 4 à 19</a:t>
            </a:r>
            <a:r>
              <a:rPr lang="fr-FR" sz="800" dirty="0"/>
              <a:t>, l’action la moins performante clôture à un cours strictement inférieur à la barrière dégressive de remboursement anticipé automatique.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la moins performante clôture à un cours strictement inférieur à 50% de son Cours de Référence (45% dans cet exemple). L’investisseur récupère alors le capital initialement investi diminué de l’intégralité de la baisse enregistrée par l’action la moins performante, soit 45%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 la moins performante</a:t>
            </a:r>
            <a:r>
              <a:rPr lang="fr-FR" sz="800" baseline="30000" dirty="0"/>
              <a:t>(3)</a:t>
            </a:r>
            <a:r>
              <a:rPr lang="fr-FR" sz="800" dirty="0"/>
              <a:t>, soit </a:t>
            </a:r>
            <a:r>
              <a:rPr lang="fr-FR" sz="800" dirty="0">
                <a:highlight>
                  <a:srgbClr val="FFFF00"/>
                </a:highlight>
              </a:rPr>
              <a:t>-13,24%</a:t>
            </a:r>
            <a:r>
              <a:rPr lang="fr-FR" sz="800" baseline="30000" dirty="0">
                <a:highlight>
                  <a:srgbClr val="FFFF00"/>
                </a:highlight>
              </a:rPr>
              <a: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⁽¹⁾</a:t>
            </a:r>
            <a:r>
              <a:rPr lang="fr-FR" sz="800" dirty="0">
                <a:latin typeface="+mn-lt"/>
              </a:rPr>
              <a:t> des trimestres 4 à 19, l’action la moins performante clôture à </a:t>
            </a:r>
            <a:r>
              <a:rPr lang="fr-FR" sz="800" dirty="0">
                <a:solidFill>
                  <a:schemeClr val="tx2"/>
                </a:solidFill>
                <a:latin typeface="+mn-lt"/>
              </a:rPr>
              <a:t>un cours strictement inférieur à la barrière dégressive de remboursement anticipé automatique</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la moins performante clôture à un cours strictement inférieur à 60% de son Cours de Référence (60% dans cet exemple). L’investisseur récupère alors l’intégralité de son capital initialement investi.
        </a:t>
            </a:r>
          </a:p>
          <a:p>
            <a:pPr lvl="0" defTabSz="1042988" fontAlgn="base">
              <a:spcBef>
                <a:spcPct val="0"/>
              </a:spcBef>
              <a:spcAft>
                <a:spcPts val="600"/>
              </a:spcAft>
            </a:pPr>
            <a:r>
              <a:rPr lang="fr-FR" sz="800" dirty="0">
                <a:latin typeface="+mn-lt"/>
              </a:rPr>
              <a:t>Ce qui correspond à un Taux de Rendement Annuel net de                    </a:t>
            </a:r>
            <a:r>
              <a:rPr lang="fr-FR" sz="800" dirty="0">
                <a:highlight>
                  <a:srgbClr val="FFFF00"/>
                </a:highlight>
                <a:latin typeface="+mn-lt"/>
              </a:rPr>
              <a:t>6,32</a:t>
            </a:r>
            <a:r>
              <a:rPr lang="fr-FR" sz="800" dirty="0">
                <a:solidFill>
                  <a:srgbClr val="04202E"/>
                </a:solidFill>
                <a:latin typeface="+mn-lt"/>
              </a:rPr>
              <a:t>%</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4202E"/>
                </a:solidFill>
                <a:latin typeface="+mn-lt"/>
              </a:rPr>
              <a:t>-</a:t>
            </a:r>
            <a:r>
              <a:rPr lang="fr-FR" sz="800" dirty="0">
                <a:solidFill>
                  <a:srgbClr val="04202E"/>
                </a:solidFill>
                <a:highlight>
                  <a:srgbClr val="FFFF00"/>
                </a:highlight>
                <a:latin typeface="+mn-lt"/>
              </a:rPr>
              <a:t>6,67</a:t>
            </a:r>
            <a:r>
              <a:rPr lang="fr-FR" sz="800" dirty="0">
                <a:solidFill>
                  <a:srgbClr val="04202E"/>
                </a:solidFill>
                <a:latin typeface="+mn-lt"/>
              </a:rPr>
              <a:t>%</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pour un investissement direct dans l’action la moins performante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Barrière Airbag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l’action la moins performante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la barrière dégressive de remboursement anticipé automatique la barrière dégressive de remboursement anticipé automatique </a:t>
            </a:r>
            <a:r>
              <a:rPr lang="fr-FR" sz="800" dirty="0">
                <a:solidFill>
                  <a:schemeClr val="tx2"/>
                </a:solidFill>
              </a:rPr>
              <a:t>(120% dans cet exemple). Le produit est automatiquement remboursé par anticipation. Il verse alors l’intégralité du capital initial majorée d’un gain de 1,8125% par trimestre écoulé depuis le 27/04/2022, soit un gain de </a:t>
            </a:r>
            <a:r>
              <a:rPr lang="fr-FR" sz="800" dirty="0">
                <a:solidFill>
                  <a:schemeClr val="tx2"/>
                </a:solidFill>
                <a:highlight>
                  <a:srgbClr val="FFFF00"/>
                </a:highlight>
              </a:rPr>
              <a:t>13,00%</a:t>
            </a:r>
            <a:r>
              <a:rPr lang="fr-FR" sz="800" dirty="0">
                <a:solidFill>
                  <a:schemeClr val="tx2"/>
                </a:solidFill>
              </a:rPr>
              <a:t> dans notre exemple.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FFFF00"/>
                </a:highlight>
              </a:rPr>
              <a:t>11,37</a:t>
            </a:r>
            <a:r>
              <a:rPr lang="fr-FR" sz="800" dirty="0">
                <a:solidFill>
                  <a:srgbClr val="04202E"/>
                </a:solidFill>
              </a:rPr>
              <a:t>%</a:t>
            </a:r>
            <a:r>
              <a:rPr lang="fr-FR" sz="800" baseline="30000" dirty="0">
                <a:solidFill>
                  <a:srgbClr val="04202E"/>
                </a:solidFill>
              </a:rPr>
              <a:t>⁽²⁾</a:t>
            </a:r>
            <a:r>
              <a:rPr lang="fr-FR" sz="800" dirty="0">
                <a:solidFill>
                  <a:srgbClr val="04202E"/>
                </a:solidFill>
              </a:rPr>
              <a:t>, contre un Taux de Rendement Annuel net de </a:t>
            </a:r>
            <a:r>
              <a:rPr lang="fr-FR" sz="800" dirty="0">
                <a:solidFill>
                  <a:schemeClr val="tx2"/>
                </a:solidFill>
                <a:highlight>
                  <a:srgbClr val="FFFF00"/>
                </a:highlight>
              </a:rPr>
              <a:t>13,18</a:t>
            </a:r>
            <a:r>
              <a:rPr lang="fr-FR" sz="800" dirty="0">
                <a:solidFill>
                  <a:srgbClr val="04202E"/>
                </a:solidFill>
              </a:rPr>
              <a:t>%</a:t>
            </a:r>
            <a:r>
              <a:rPr lang="fr-FR" sz="800" baseline="30000" dirty="0">
                <a:solidFill>
                  <a:srgbClr val="04202E"/>
                </a:solidFill>
              </a:rPr>
              <a:t>⁽²⁾</a:t>
            </a:r>
            <a:r>
              <a:rPr lang="fr-FR" sz="800" dirty="0">
                <a:solidFill>
                  <a:srgbClr val="04202E"/>
                </a:solidFill>
              </a:rPr>
              <a:t> pour un investissement direct dans </a:t>
            </a:r>
            <a:r>
              <a:rPr lang="it-IT" sz="800" dirty="0">
                <a:solidFill>
                  <a:srgbClr val="04202E"/>
                </a:solidFill>
              </a:rPr>
              <a:t>l’action la moins performante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1,8125% par trimestre écoulé depuis le 27/04/2022.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t>&gt;</a:t>
            </a:r>
          </a:p>
        </p:txBody>
      </p:sp>
      <p:pic>
        <p:nvPicPr>
          <p:cNvPr id="68" name="Picture 67" descr="graph2.png"/>
          <p:cNvPicPr>
            <a:picLocks noChangeAspect="1"/>
          </p:cNvPicPr>
          <p:nvPr/>
        </p:nvPicPr>
        <p:blipFill>
          <a:blip r:embed="rId2"/>
          <a:stretch>
            <a:fillRect/>
          </a:stretch>
        </p:blipFill>
        <p:spPr>
          <a:xfrm>
            <a:off x="0" y="1828800"/>
            <a:ext cx="3886200" cy="1873704"/>
          </a:xfrm>
          <a:prstGeom prst="rect">
            <a:avLst/>
          </a:prstGeom>
        </p:spPr>
      </p:pic>
    </p:spTree>
    <p:extLst>
      <p:ext uri="{BB962C8B-B14F-4D97-AF65-F5344CB8AC3E}">
        <p14:creationId xmlns:p14="http://schemas.microsoft.com/office/powerpoint/2010/main" val="131778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VEOLIA ENVIRONNEMENT SA ET COMPAGNIE DE SAINT-GOBAIN ET AIR LIQUIDE SA</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42851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3254370239"/>
              </p:ext>
            </p:extLst>
          </p:nvPr>
        </p:nvGraphicFramePr>
        <p:xfrm>
          <a:off x="1482862" y="8326240"/>
          <a:ext cx="4898297" cy="558652"/>
        </p:xfrm>
        <a:graphic>
          <a:graphicData uri="http://schemas.openxmlformats.org/drawingml/2006/table">
            <a:tbl>
              <a:tblPr firstRow="1" bandRow="1"/>
              <a:tblGrid>
                <a:gridCol w="1529841">
                  <a:extLst>
                    <a:ext uri="{9D8B030D-6E8A-4147-A177-3AD203B41FA5}">
                      <a16:colId xmlns:a16="http://schemas.microsoft.com/office/drawing/2014/main" val="426783337"/>
                    </a:ext>
                  </a:extLst>
                </a:gridCol>
                <a:gridCol w="842114">
                  <a:extLst>
                    <a:ext uri="{9D8B030D-6E8A-4147-A177-3AD203B41FA5}">
                      <a16:colId xmlns:a16="http://schemas.microsoft.com/office/drawing/2014/main" val="1092029791"/>
                    </a:ext>
                  </a:extLst>
                </a:gridCol>
                <a:gridCol w="842114">
                  <a:extLst>
                    <a:ext uri="{9D8B030D-6E8A-4147-A177-3AD203B41FA5}">
                      <a16:colId xmlns:a16="http://schemas.microsoft.com/office/drawing/2014/main" val="2835768170"/>
                    </a:ext>
                  </a:extLst>
                </a:gridCol>
                <a:gridCol w="842114">
                  <a:extLst>
                    <a:ext uri="{9D8B030D-6E8A-4147-A177-3AD203B41FA5}">
                      <a16:colId xmlns:a16="http://schemas.microsoft.com/office/drawing/2014/main" val="2946066054"/>
                    </a:ext>
                  </a:extLst>
                </a:gridCol>
                <a:gridCol w="842114">
                  <a:extLst>
                    <a:ext uri="{9D8B030D-6E8A-4147-A177-3AD203B41FA5}">
                      <a16:colId xmlns:a16="http://schemas.microsoft.com/office/drawing/2014/main" val="2045902365"/>
                    </a:ext>
                  </a:extLst>
                </a:gridCol>
              </a:tblGrid>
              <a:tr h="312188">
                <a:tc>
                  <a:txBody>
                    <a:bodyPr/>
                    <a:lstStyle/>
                    <a:p>
                      <a:r>
                        <a:t>Performances au 14/04/2022 ( et  et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7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r>
                        <a:t>Veolia Environnement SA et Compagnie de Saint-Gobain et Air Liquide SA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166177"/>
            <a:ext cx="5332412" cy="200055"/>
          </a:xfrm>
          <a:prstGeom prst="rect">
            <a:avLst/>
          </a:prstGeom>
          <a:noFill/>
        </p:spPr>
        <p:txBody>
          <a:bodyPr wrap="square">
            <a:spAutoFit/>
          </a:bodyPr>
          <a:lstStyle/>
          <a:p>
            <a:pPr lvl="1" algn="just"/>
            <a:r>
              <a:rPr lang="fr-FR" sz="700" i="1">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382561"/>
            <a:ext cx="7248779" cy="276999"/>
          </a:xfrm>
          <a:prstGeom prst="rect">
            <a:avLst/>
          </a:prstGeom>
          <a:noFill/>
        </p:spPr>
        <p:txBody>
          <a:bodyPr wrap="square">
            <a:spAutoFit/>
          </a:bodyPr>
          <a:lstStyle/>
          <a:p>
            <a:r>
              <a:rPr lang="fr-FR" sz="1200" cap="none" dirty="0">
                <a:latin typeface="Futura PT" panose="020B0902020204020203" pitchFamily="34" charset="0"/>
              </a:rPr>
              <a:t>ÉVOLUTION DES ACTIONS </a:t>
            </a:r>
            <a:r>
              <a:rPr lang="fr-FR" sz="1200" cap="none">
                <a:latin typeface="Futura PT" panose="020B0902020204020203" pitchFamily="34" charset="0"/>
              </a:rPr>
              <a:t>VEOLIA ENVIRONNEMENT SA ET COMPAGNIE DE SAINT-GOBAIN ET AIR LIQUIDE SA </a:t>
            </a:r>
            <a:r>
              <a:rPr lang="fr-FR" sz="1200" cap="none" dirty="0">
                <a:latin typeface="Futura PT" panose="020B0902020204020203" pitchFamily="34" charset="0"/>
              </a:rPr>
              <a:t>ENTRE LE JJ/MM/AAAA ET LE JJ/MM/AAAA </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965549"/>
            <a:ext cx="4057650" cy="369332"/>
          </a:xfrm>
          <a:prstGeom prst="rect">
            <a:avLst/>
          </a:prstGeom>
          <a:noFill/>
        </p:spPr>
        <p:txBody>
          <a:bodyPr wrap="square">
            <a:spAutoFit/>
          </a:bodyPr>
          <a:lstStyle/>
          <a:p/>
        </p:txBody>
      </p:sp>
      <p:pic>
        <p:nvPicPr>
          <p:cNvPr id="18" name="Picture 17" descr="graph2.png"/>
          <p:cNvPicPr>
            <a:picLocks noChangeAspect="1"/>
          </p:cNvPicPr>
          <p:nvPr/>
        </p:nvPicPr>
        <p:blipFill>
          <a:blip r:embed="rId2"/>
          <a:stretch>
            <a:fillRect/>
          </a:stretch>
        </p:blipFill>
        <p:spPr>
          <a:xfrm>
            <a:off x="0" y="4800600"/>
            <a:ext cx="6400800" cy="308610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⁽¹⁾</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14/04/2022, 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1927033946"/>
              </p:ext>
            </p:extLst>
          </p:nvPr>
        </p:nvGraphicFramePr>
        <p:xfrm>
          <a:off x="361950" y="979297"/>
          <a:ext cx="6837886" cy="7496715"/>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SA⁽¹⁾, le produit présente un risque de perte en capital à hauteur de l’intégralité de la baisse enregistrée par l’action la moins performante.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Issuance B.V.⁽¹⁾(véhicule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SA⁽¹⁾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l’action la moins performante entre Veolia Environnement SA et Compagnie de Saint-Gobain et Air Liquide SA ( et  et  ; code Bloomberg : VIE FP Equity et SGO FP Equity et AI FP Equity ; place de cotation : sponsor et  et  ;  et  et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17/03/2022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Du 17/03/2022 au 27/04/2022 (inclus). Une fois le montant de l’enveloppe initiale atteint (30 000 000 EUR), la commercialisation de « Barrière Airbag » peut cesser à tout moment sans préavis avant le 27/04/2022,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Le Cours de Référence correspond au cours le plus bas observé aux dates suivantes : 03-03-2022, 10-03-2022, 17-03-2022, 24-03-2022, 31-03-2022, 07-04-2022, 14-04-2022, 21-04-2022, 27-04-2022.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27/04/2027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11/05/2027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100% du Cours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60% du Cours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50% du Cours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Triple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triple valorisation sera établie tous les quinze (15) jours par les sociétés REFINITIV et FIS,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XS2355914487</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Props1.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5DE574B-2CD2-4078-9BEA-2A14717D9698}">
  <ds:schemaRefs>
    <ds:schemaRef ds:uri="http://schemas.microsoft.com/office/2006/documentManagement/types"/>
    <ds:schemaRef ds:uri="ef624bc2-1644-4d69-8362-5c28ca496374"/>
    <ds:schemaRef ds:uri="http://purl.org/dc/terms/"/>
    <ds:schemaRef ds:uri="http://purl.org/dc/dcmitype/"/>
    <ds:schemaRef ds:uri="http://schemas.microsoft.com/office/infopath/2007/PartnerControls"/>
    <ds:schemaRef ds:uri="http://schemas.openxmlformats.org/package/2006/metadata/core-properties"/>
    <ds:schemaRef ds:uri="514a554b-82b0-4359-b247-fc84018a95f0"/>
    <ds:schemaRef ds:uri="http://schemas.microsoft.com/office/2006/metadata/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18647</TotalTime>
  <Words>5314</Words>
  <Application>Microsoft Office PowerPoint</Application>
  <PresentationFormat>Personnalisé</PresentationFormat>
  <Paragraphs>192</Paragraphs>
  <Slides>8</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8</vt:i4>
      </vt:variant>
    </vt:vector>
  </HeadingPairs>
  <TitlesOfParts>
    <vt:vector size="15"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715</cp:revision>
  <cp:lastPrinted>2021-07-12T10:02:04Z</cp:lastPrinted>
  <dcterms:created xsi:type="dcterms:W3CDTF">2017-02-21T09:03:05Z</dcterms:created>
  <dcterms:modified xsi:type="dcterms:W3CDTF">2022-04-14T14:36:36Z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