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8" dt="2022-03-07T15:59:43.0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662" y="-508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650" dirty="0">
                <a:solidFill>
                  <a:srgbClr val="000000"/>
                </a:solidFill>
                <a:latin typeface="Proxima Nova Rg" panose="02000506030000020004" pitchFamily="2" charset="0"/>
              </a:rPr>
              <a:t>&lt;SJR1&gt;</a:t>
            </a:r>
            <a:r>
              <a:rPr lang="fr-FR" sz="65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de &lt;SJR1&gt;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&lt;F0&gt; &lt;1PR&gt; jusqu'à la fin du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écoulé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 de son &lt;NDR&gt;.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de &lt;SJR1&gt;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 &lt;F0s&gt; à &lt;SJR1&gt;,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a:t>
            </a:r>
          </a:p>
          <a:p>
            <a:pPr marL="0" indent="0" algn="ctr">
              <a:lnSpc>
                <a:spcPct val="100000"/>
              </a:lnSpc>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du &lt;F0&gt; &lt;1PR&gt; et jusqu’à la fin du &lt;F0&gt; &lt;ADPR&gt;, on observe le &lt;SJR3&gt; de clôture de </a:t>
            </a:r>
            <a:r>
              <a:rPr lang="en-US" sz="800" dirty="0">
                <a:solidFill>
                  <a:schemeClr val="tx2"/>
                </a:solidFill>
              </a:rPr>
              <a:t>&lt;SJR1&gt;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de son &lt;NDR&gt;,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59868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endParaRPr lang="fr-FR" sz="900" b="1" dirty="0">
              <a:solidFill>
                <a:srgbClr val="B9A049"/>
              </a:solidFill>
            </a:endParaRP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de </a:t>
            </a:r>
            <a:r>
              <a:rPr lang="en-US" sz="800" dirty="0">
                <a:solidFill>
                  <a:schemeClr val="tx2"/>
                </a:solidFill>
              </a:rPr>
              <a:t>&lt;SJR1&gt;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60% de son &lt;SJR3&gt;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7140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&lt;F0&gt; &lt;1PR&gt; jusqu'à la fin du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de son &lt;NDR&gt;,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a:t>
            </a:r>
            <a:r>
              <a:rPr lang="fr-FR" sz="800" baseline="30000" dirty="0">
                <a:solidFill>
                  <a:srgbClr val="000000"/>
                </a:solidFill>
              </a:rPr>
              <a:t>  </a:t>
            </a:r>
            <a:r>
              <a:rPr lang="fr-FR" sz="800" dirty="0">
                <a:solidFill>
                  <a:srgbClr val="000000"/>
                </a:solidFill>
              </a:rPr>
              <a:t>(soit un &lt;GC&gt; de &lt;GCE&gt;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a:t>
            </a:r>
            <a:r>
              <a:rPr lang="fr-FR" sz="800" baseline="30000" dirty="0">
                <a:solidFill>
                  <a:srgbClr val="000000"/>
                </a:solidFill>
              </a:rPr>
              <a:t>(1)</a:t>
            </a:r>
            <a:r>
              <a:rPr lang="fr-FR" sz="800" dirty="0">
                <a:solidFill>
                  <a:srgbClr val="000000"/>
                </a:solidFill>
              </a:rPr>
              <a:t>, &lt;SJR1&gt; clôture à un &lt;SJR3&gt; strictement inférieur à &lt;DBAC&gt; de son &lt;NDR&gt; mais supérieur ou égal à &lt;PDI&gt; de ce dernier, l’investisseur récupère l’intégralité de son capital initialement investi. Le capital n’est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&lt;NDR&gt;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a:t>
            </a:r>
            <a:r>
              <a:rPr lang="it-IT" sz="800" dirty="0">
                <a:solidFill>
                  <a:srgbClr val="000000"/>
                </a:solidFill>
              </a:rPr>
              <a:t>&lt;SJR1&gt;</a:t>
            </a:r>
            <a:r>
              <a:rPr lang="fr-FR" sz="800" dirty="0">
                <a:solidFill>
                  <a:srgbClr val="000000"/>
                </a:solidFill>
              </a:rPr>
              <a: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de &lt;SJR1&gt; autour du seuil de </a:t>
            </a:r>
            <a:r>
              <a:rPr lang="fr-FR" sz="800" b="1" dirty="0">
                <a:solidFill>
                  <a:srgbClr val="000000"/>
                </a:solidFill>
                <a:effectLst/>
                <a:ea typeface="Calibri" panose="020F0502020204030204" pitchFamily="34" charset="0"/>
              </a:rPr>
              <a:t>&lt;ABAC&gt; &lt;EBAC&gt; de son </a:t>
            </a:r>
            <a:r>
              <a:rPr lang="fr-FR" sz="800" b="1" dirty="0">
                <a:solidFill>
                  <a:srgbClr val="000000"/>
                </a:solidFill>
              </a:rPr>
              <a:t>&lt;NDR&gt;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 </a:t>
            </a:r>
            <a:r>
              <a:rPr lang="fr-FR" sz="800" dirty="0">
                <a:solidFill>
                  <a:srgbClr val="000000"/>
                </a:solidFill>
                <a:highlight>
                  <a:srgbClr val="FFFF00"/>
                </a:highlight>
              </a:rPr>
              <a:t>L’investisseur ne bénéficie pas des dividendes éventuellement détachés par &lt;SJR1&gt;. </a:t>
            </a:r>
            <a:r>
              <a:rPr lang="fr-FR" sz="800" b="1" dirty="0">
                <a:solidFill>
                  <a:srgbClr val="000000"/>
                </a:solidFill>
                <a:highlight>
                  <a:srgbClr val="FFFF00"/>
                </a:highlight>
              </a:rPr>
              <a:t>Les performances des &lt;SJR1&gt; sont en effet calculées sans réinvestissement des dividendes distribués, ce qui est moins favorable à l’investisseur.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highlight>
                  <a:srgbClr val="FFFF00"/>
                </a:highlight>
              </a:rPr>
              <a:t>L’investisseur ne bénéficie pas de la diversification du risque offerte par des sous-jacents tels que les indices de marchés actions.</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de &lt;SJR1&gt;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a:t>
            </a:r>
            <a:r>
              <a:rPr lang="fr-FR" sz="800" b="0" baseline="30000" dirty="0">
                <a:latin typeface="+mn-lt"/>
              </a:rPr>
              <a:t>(1)</a:t>
            </a:r>
            <a:r>
              <a:rPr lang="fr-FR" sz="800" b="0" dirty="0">
                <a:latin typeface="+mn-lt"/>
              </a:rPr>
              <a:t>, &lt;SJR1&gt; clôture à un &lt;SJR3&gt; strictement inférieur à &lt;DBAC&gt; mais supérieur ou égal à &lt;PDI&gt; de son &lt;NDR&gt;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 de son &lt;NDR&gt;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a:t>
            </a:r>
            <a:r>
              <a:rPr lang="fr-FR" sz="800">
                <a:solidFill>
                  <a:srgbClr val="B9A049"/>
                </a:solidFill>
                <a:latin typeface="+mn-lt"/>
              </a:rPr>
              <a:t>« &lt;NOM&gt; </a:t>
            </a:r>
            <a:r>
              <a:rPr lang="fr-FR" sz="800" dirty="0">
                <a:solidFill>
                  <a:srgbClr val="B9A049"/>
                </a:solidFill>
                <a:latin typeface="+mn-lt"/>
              </a:rPr>
              <a:t>» EST TRÈS SENSIBLE À UNE FAIBLE VARIATION DU &lt;SJR3&gt; DE CLÔTURE DE &lt;SJR1&gt;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 &lt;1PR&gt; à &lt;ADPR&gt;</a:t>
            </a:r>
            <a:r>
              <a:rPr lang="fr-FR" sz="800" dirty="0"/>
              <a:t>, &lt;SJR1&gt; clôture à un &lt;SJR3&gt; strictement inférieur à &lt;ABAC&gt;  de son &lt;NDR&gt;.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800493"/>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 &lt;1PR&gt; à &lt;ADPR&gt;, &lt;SJR1&gt; clôture à </a:t>
            </a:r>
            <a:r>
              <a:rPr lang="fr-FR" sz="800" dirty="0">
                <a:solidFill>
                  <a:schemeClr val="tx2"/>
                </a:solidFill>
                <a:latin typeface="+mn-lt"/>
              </a:rPr>
              <a:t>un &lt;SJR3&gt; strictement inférieur à &lt;ABAC&gt; de son &lt;NDR&gt;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&lt;SJR1&gt; clôture à un &lt;SJR3&gt; strictement inférieur à &lt;DBAC&gt; de son &lt;NDR&gt; (&lt;NSM&gt; dans cet exemple). L’investisseur récupère alors l’intégralité de son capital initialement investi majorée d’un &lt;GC&gt; de &lt;CPN&gt; par &lt;F0&gt; écoulé depuis le &lt;DDCI&gt;.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écoulé depuis le &lt;DDCI&gt;,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écoulé depuis le &lt;DCI&gt;.</a:t>
            </a:r>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412230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ÉVOLUTION DE/DES &lt;SJR1&gt; </a:t>
            </a:r>
            <a:r>
              <a:rPr lang="fr-FR" sz="1200" cap="none" dirty="0">
                <a:solidFill>
                  <a:srgbClr val="B9A049"/>
                </a:solidFill>
                <a:latin typeface="Futura PT" panose="020B0902020204020203" pitchFamily="34" charset="0"/>
              </a:rPr>
              <a:t>&lt;NOMSOUSJACENT&gt; </a:t>
            </a:r>
            <a:r>
              <a:rPr lang="fr-FR" sz="1200" cap="none" dirty="0">
                <a:latin typeface="Futura PT" panose="020B0902020204020203" pitchFamily="34" charset="0"/>
              </a:rPr>
              <a:t>ENTRE LE JJ/MM/AAAA ET LE JJ/MM/AAAA </a:t>
            </a: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3253600"/>
              </p:ext>
            </p:extLst>
          </p:nvPr>
        </p:nvGraphicFramePr>
        <p:xfrm>
          <a:off x="361950" y="979297"/>
          <a:ext cx="6837886" cy="740095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et seuil du versement du gain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18218</TotalTime>
  <Words>5695</Words>
  <Application>Microsoft Office PowerPoint</Application>
  <PresentationFormat>Personnalisé</PresentationFormat>
  <Paragraphs>188</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623</cp:revision>
  <cp:lastPrinted>2021-07-12T10:02:04Z</cp:lastPrinted>
  <dcterms:created xsi:type="dcterms:W3CDTF">2017-02-21T09:03:05Z</dcterms:created>
  <dcterms:modified xsi:type="dcterms:W3CDTF">2022-03-16T09:03:15Z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