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8" dt="2022-03-07T15:59:43.00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662" y="-508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16/03/2022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16/03/2022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25/03/2022 au 03/06/2022 (inclus). </a:t>
            </a:r>
            <a:r>
              <a:rPr lang="fr-FR" sz="800" cap="none" dirty="0"/>
              <a:t>Une fois le montant de l’enveloppe initiale atteint (30 000 000 EUR), la commercialisation de « LOKT BNP JUIN 2022 » peut cesser à tout moment sans préavis avant le 03/06/2022,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TBD</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LOKT BNP JUIN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16/03/2022.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a:t>
            </a:r>
            <a:r>
              <a:rPr lang="it-IT" sz="650" dirty="0">
                <a:solidFill>
                  <a:srgbClr val="000000"/>
                </a:solidFill>
                <a:latin typeface="Proxima Nova Rg" panose="02000506030000020004" pitchFamily="2" charset="0"/>
              </a:rPr>
              <a:t>l’action</a:t>
            </a:r>
            <a:r>
              <a:rPr lang="fr-FR" sz="65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LOKT BNP JUIN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03/06/2022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LOKT BNP JUIN 2022 », vous êtes exposé pour une durée de 12 à 60 mois à l’évolution de l’action Carrefour SA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 place de cotation :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mois 12 jusqu'à la fin du mois 59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0,70% par mois écoulé depuis le 03/06/2022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mensuelle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95%</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 de son Cours de Référence. </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 l’action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LOKT BNP JUIN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LOKT BNP JUIN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LOKT BNP JUIN 2022 » ne peut constituer l’intégralité d’un portefeuille d’investissement. L’investisseur est exposé pour une durée de 12 à 60 mois  à l’action, et ne bénéficie pas de la diversification offerte par les indices de marchés actions. Vous êtes sur le point d’acheter un produit qui n’est pas simple et qui peut être difficile à comprendre.</a:t>
            </a: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00000"/>
                </a:solidFill>
              </a:rPr>
              <a:t>(1) </a:t>
            </a:r>
            <a:r>
              <a:rPr lang="fr-FR" sz="65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rgbClr val="000000"/>
                </a:solidFill>
              </a:rPr>
              <a:t>(2) </a:t>
            </a:r>
            <a:r>
              <a:rPr lang="fr-FR" sz="65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rgbClr val="000000"/>
                </a:solidFill>
              </a:rPr>
              <a:t>(3)</a:t>
            </a:r>
            <a:r>
              <a:rPr lang="fr-FR" sz="650" dirty="0">
                <a:solidFill>
                  <a:srgbClr val="000000"/>
                </a:solidFill>
              </a:rPr>
              <a:t> BNP Paribas </a:t>
            </a:r>
            <a:r>
              <a:rPr lang="fr-FR" sz="650" dirty="0" err="1">
                <a:solidFill>
                  <a:srgbClr val="000000"/>
                </a:solidFill>
              </a:rPr>
              <a:t>Issuance</a:t>
            </a:r>
            <a:r>
              <a:rPr lang="fr-FR" sz="650" dirty="0">
                <a:solidFill>
                  <a:srgbClr val="000000"/>
                </a:solidFill>
              </a:rPr>
              <a:t> B.V. : Standard &amp; Poor’s : A+. BNP Paribas S.A. : Standard &amp; Poor’s : A+ / Moody’s : Aa3 / Fitch : AA-. Notations en vigueur au moment de la rédaction de la présente brochure, le 11 février 2022. Ces notations peuvent être révisées à tout moment et ne sont pas une garantie de solvabilité de l’Émetteur ni du Garant de la formule. Elles ne sauraient constituer un argument de souscription au produit.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0,70% par mois écoulé depuis le 03/06/2022</a:t>
            </a:r>
          </a:p>
          <a:p>
            <a:pPr marL="0" indent="0" algn="ctr">
              <a:lnSpc>
                <a:spcPct val="100000"/>
              </a:lnSpc>
              <a:buNone/>
            </a:pPr>
            <a:r>
              <a:rPr lang="fr-FR" sz="800" dirty="0"/>
              <a:t>(soit un gain de 42%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0,70% par mois écoulé depuis le 03/06/2022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mensuelle</a:t>
            </a:r>
            <a:r>
              <a:rPr lang="fr-FR" sz="800" baseline="30000" dirty="0">
                <a:solidFill>
                  <a:schemeClr val="tx2"/>
                </a:solidFill>
              </a:rPr>
              <a:t>(1) </a:t>
            </a:r>
            <a:r>
              <a:rPr lang="fr-FR" sz="800" dirty="0">
                <a:solidFill>
                  <a:schemeClr val="tx2"/>
                </a:solidFill>
              </a:rPr>
              <a:t>à partir de la fin du mois 12 et jusqu’à la fin du mois 59, on observe le cours de clôture de </a:t>
            </a:r>
            <a:r>
              <a:rPr lang="en-US" sz="800" dirty="0">
                <a:solidFill>
                  <a:schemeClr val="tx2"/>
                </a:solidFill>
              </a:rPr>
              <a:t>l’action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mensuelle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95% de son Cours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59868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endParaRPr lang="fr-FR" sz="900" b="1" dirty="0">
              <a:solidFill>
                <a:srgbClr val="B9A049"/>
              </a:solidFill>
            </a:endParaRP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03/06/2027, en l’absence de remboursement anticipé automatique préalable, on compare le cours de clôture de </a:t>
            </a:r>
            <a:r>
              <a:rPr lang="en-US" sz="800" dirty="0">
                <a:solidFill>
                  <a:schemeClr val="tx2"/>
                </a:solidFill>
              </a:rPr>
              <a:t>l’action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95% de son Cours de Référence, l’investisseur reçoit, le 17/06/2027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60% de son cours de Référence, l’investisseur reçoit, le 28 juillet 2027</a:t>
            </a:r>
            <a:r>
              <a:rPr lang="fr-FR" sz="800" b="1" baseline="30000" dirty="0">
                <a:solidFill>
                  <a:schemeClr val="tx2"/>
                </a:solidFill>
              </a:rPr>
              <a:t> </a:t>
            </a:r>
            <a:r>
              <a:rPr lang="fr-FR" sz="800" b="1" dirty="0">
                <a:solidFill>
                  <a:schemeClr val="tx2"/>
                </a:solidFill>
              </a:rPr>
              <a: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03/06/2022 et le 03/06/2027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cours de clôture de l’action du 03/06/2022 au 2022-03-04</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95% mais supérieur ou égal à 60% de son Cours de Référence, l’investisseur reçoit, le 17/06/2027 : </a:t>
            </a:r>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a:t>
            </a:r>
            <a:r>
              <a:rPr lang="it-IT" sz="650" dirty="0">
                <a:solidFill>
                  <a:schemeClr val="tx2"/>
                </a:solidFill>
                <a:latin typeface="+mn-lt"/>
              </a:rPr>
              <a:t>l’action</a:t>
            </a:r>
            <a:r>
              <a:rPr lang="fr-FR" sz="650" dirty="0">
                <a:solidFill>
                  <a:schemeClr val="tx2"/>
                </a:solidFill>
                <a:latin typeface="+mn-lt"/>
              </a:rPr>
              <a: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7140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mois 12 jusqu'à la fin du mois 59, si à l’une des dates de constatation mensuelle correspondantes</a:t>
            </a:r>
            <a:r>
              <a:rPr lang="fr-FR" sz="800" baseline="30000" dirty="0">
                <a:solidFill>
                  <a:srgbClr val="000000"/>
                </a:solidFill>
              </a:rPr>
              <a:t>(1)</a:t>
            </a:r>
            <a:r>
              <a:rPr lang="fr-FR" sz="800" dirty="0">
                <a:solidFill>
                  <a:srgbClr val="000000"/>
                </a:solidFill>
              </a:rPr>
              <a:t> l’action clôture à un cours supérieur ou égal à 95%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0,70% par mois écoulé depuis le 03/06/2022 (soit 8,40%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95% de son Cours de Référence, l’investisseur récupère alors l’intégralité de son capital initial, majorée d’un gain de 0,70% par mois écoulé depuis le 03/06/2022</a:t>
            </a:r>
            <a:r>
              <a:rPr lang="fr-FR" sz="800" baseline="30000" dirty="0">
                <a:solidFill>
                  <a:srgbClr val="000000"/>
                </a:solidFill>
              </a:rPr>
              <a:t>  </a:t>
            </a:r>
            <a:r>
              <a:rPr lang="fr-FR" sz="800" dirty="0">
                <a:solidFill>
                  <a:srgbClr val="000000"/>
                </a:solidFill>
              </a:rPr>
              <a:t>(soit un gain de 42%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a:t>
            </a:r>
            <a:r>
              <a:rPr lang="fr-FR" sz="800" baseline="30000" dirty="0">
                <a:solidFill>
                  <a:srgbClr val="000000"/>
                </a:solidFill>
              </a:rPr>
              <a:t>(1)</a:t>
            </a:r>
            <a:r>
              <a:rPr lang="fr-FR" sz="800" dirty="0">
                <a:solidFill>
                  <a:srgbClr val="000000"/>
                </a:solidFill>
              </a:rPr>
              <a:t>, l’action clôture à un cours strictement inférieur à 95% de son Cours de Référence mais supérieur ou égal à 60% de ce dernier, l’investisseur récupère l’intégralité de son capital initialement investi. Le capital n’est donc exposé à un risque de perte à l’échéance</a:t>
            </a:r>
            <a:r>
              <a:rPr lang="fr-FR" sz="800" baseline="30000" dirty="0">
                <a:solidFill>
                  <a:srgbClr val="000000"/>
                </a:solidFill>
              </a:rPr>
              <a:t>(1)</a:t>
            </a:r>
            <a:r>
              <a:rPr lang="fr-FR" sz="800" dirty="0">
                <a:solidFill>
                  <a:srgbClr val="000000"/>
                </a:solidFill>
              </a:rPr>
              <a:t> que si l’action clôture à un cours strictement inférieur à 60% de son Cours de Référence à la date de constatation finale</a:t>
            </a:r>
            <a:r>
              <a:rPr lang="fr-FR" sz="800" baseline="30000" dirty="0">
                <a:solidFill>
                  <a:srgbClr val="000000"/>
                </a:solidFill>
              </a:rPr>
              <a:t>(1)</a:t>
            </a:r>
            <a:r>
              <a:rPr lang="fr-FR" sz="800" dirty="0">
                <a:solidFill>
                  <a:srgbClr val="000000"/>
                </a:solidFill>
              </a:rPr>
              <a: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LOKT BNP JUIN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12 à 60 mois.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a:t>
            </a:r>
            <a:r>
              <a:rPr lang="it-IT" sz="800" dirty="0">
                <a:solidFill>
                  <a:srgbClr val="000000"/>
                </a:solidFill>
              </a:rPr>
              <a:t>l’action</a:t>
            </a:r>
            <a:r>
              <a:rPr lang="fr-FR" sz="800" dirty="0">
                <a:solidFill>
                  <a:srgbClr val="000000"/>
                </a:solidFill>
              </a:rPr>
              <a:t>, du fait du </a:t>
            </a:r>
            <a:r>
              <a:rPr lang="fr-FR" sz="800" b="1" dirty="0">
                <a:solidFill>
                  <a:srgbClr val="000000"/>
                </a:solidFill>
              </a:rPr>
              <a:t>mécanisme de plafonnement des gains à 0,70% par mois écoulé depuis le 03/06/2022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LOKT BNP JUIN 2022 » est très sensible à une faible variation du cours de clôture de l’action autour du seuil de </a:t>
            </a:r>
            <a:r>
              <a:rPr lang="fr-FR" sz="800" b="1" dirty="0">
                <a:solidFill>
                  <a:srgbClr val="000000"/>
                </a:solidFill>
                <a:effectLst/>
                <a:ea typeface="Calibri" panose="020F0502020204030204" pitchFamily="34" charset="0"/>
              </a:rPr>
              <a:t>95%  de son </a:t>
            </a:r>
            <a:r>
              <a:rPr lang="fr-FR" sz="800" b="1" dirty="0">
                <a:solidFill>
                  <a:srgbClr val="000000"/>
                </a:solidFill>
              </a:rPr>
              <a:t>Cours de Référence </a:t>
            </a:r>
            <a:r>
              <a:rPr lang="fr-FR" sz="800" b="1" dirty="0">
                <a:effectLst/>
                <a:ea typeface="Calibri" panose="020F0502020204030204" pitchFamily="34" charset="0"/>
              </a:rPr>
              <a:t>en cours de vie, et des seuils de 95%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 </a:t>
            </a:r>
            <a:r>
              <a:rPr lang="fr-FR" sz="800" dirty="0">
                <a:solidFill>
                  <a:srgbClr val="000000"/>
                </a:solidFill>
                <a:highlight>
                  <a:srgbClr val="FFFF00"/>
                </a:highlight>
              </a:rPr>
              <a:t>L’investisseur ne bénéficie pas des dividendes éventuellement détachés par l’action. </a:t>
            </a:r>
            <a:r>
              <a:rPr lang="fr-FR" sz="800" b="1" dirty="0">
                <a:solidFill>
                  <a:srgbClr val="000000"/>
                </a:solidFill>
                <a:highlight>
                  <a:srgbClr val="FFFF00"/>
                </a:highlight>
              </a:rPr>
              <a:t>Les performances des l’action sont en effet calculées sans réinvestissement des dividendes distribués, ce qui est moins favorable à l’investisseur.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highlight>
                  <a:srgbClr val="FFFF00"/>
                </a:highlight>
              </a:rPr>
              <a:t>L’investisseur ne bénéficie pas de la diversification du risque offerte par des sous-jacents tels que les indices de marchés actions.</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03/06/2022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a:t>
            </a:r>
            <a:r>
              <a:rPr lang="it-IT" sz="650" dirty="0">
                <a:solidFill>
                  <a:schemeClr val="tx2"/>
                </a:solidFill>
                <a:latin typeface="+mn-lt"/>
              </a:rPr>
              <a:t>l’action</a:t>
            </a:r>
            <a:r>
              <a:rPr lang="fr-FR" sz="650" dirty="0">
                <a:solidFill>
                  <a:schemeClr val="tx2"/>
                </a:solidFill>
                <a:latin typeface="+mn-lt"/>
              </a:rPr>
              <a: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a:t>
            </a:r>
            <a:r>
              <a:rPr lang="fr-FR" sz="800" b="0" baseline="30000" dirty="0">
                <a:latin typeface="+mn-lt"/>
              </a:rPr>
              <a:t>(1)</a:t>
            </a:r>
            <a:r>
              <a:rPr lang="fr-FR" sz="800" b="0" dirty="0">
                <a:latin typeface="+mn-lt"/>
              </a:rPr>
              <a:t>, l’action clôture à un cours strictement inférieur à 95%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95%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a:t>
            </a:r>
            <a:r>
              <a:rPr lang="fr-FR" sz="800">
                <a:solidFill>
                  <a:srgbClr val="B9A049"/>
                </a:solidFill>
                <a:latin typeface="+mn-lt"/>
              </a:rPr>
              <a:t>« LOKT BNP JUIN 2022 </a:t>
            </a:r>
            <a:r>
              <a:rPr lang="fr-FR" sz="800" dirty="0">
                <a:solidFill>
                  <a:srgbClr val="B9A049"/>
                </a:solidFill>
                <a:latin typeface="+mn-lt"/>
              </a:rPr>
              <a:t>» EST TRÈS SENSIBLE À UNE FAIBLE VARIATION DU cours DE CLÔTURE DE l’action AUTOUR DES SEUILS DE 95%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mensuelle</a:t>
            </a:r>
            <a:r>
              <a:rPr lang="fr-FR" sz="800" baseline="30000" dirty="0"/>
              <a:t>(1) </a:t>
            </a:r>
            <a:r>
              <a:rPr lang="fr-FR" sz="800" dirty="0">
                <a:latin typeface="+mn-lt"/>
              </a:rPr>
              <a:t>des mois 12 à 59</a:t>
            </a:r>
            <a:r>
              <a:rPr lang="fr-FR" sz="800" dirty="0"/>
              <a:t>, l’action clôture à un cours strictement inférieur à 95%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60%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800493"/>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mensuelle</a:t>
            </a:r>
            <a:r>
              <a:rPr lang="fr-FR" sz="800" baseline="30000" dirty="0">
                <a:solidFill>
                  <a:srgbClr val="04202E"/>
                </a:solidFill>
                <a:latin typeface="+mn-lt"/>
              </a:rPr>
              <a:t>(1)</a:t>
            </a:r>
            <a:r>
              <a:rPr lang="fr-FR" sz="800" dirty="0">
                <a:latin typeface="+mn-lt"/>
              </a:rPr>
              <a:t> des mois 12 à 59, l’action clôture à </a:t>
            </a:r>
            <a:r>
              <a:rPr lang="fr-FR" sz="800" dirty="0">
                <a:solidFill>
                  <a:schemeClr val="tx2"/>
                </a:solidFill>
                <a:latin typeface="+mn-lt"/>
              </a:rPr>
              <a:t>un cours strictement inférieur à 95%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a:t>
            </a:r>
            <a:r>
              <a:rPr lang="fr-FR" sz="800" baseline="30000" dirty="0">
                <a:solidFill>
                  <a:srgbClr val="04202E"/>
                </a:solidFill>
                <a:latin typeface="+mn-lt"/>
              </a:rPr>
              <a:t>(1)</a:t>
            </a:r>
            <a:r>
              <a:rPr lang="fr-FR" sz="800" dirty="0">
                <a:latin typeface="+mn-lt"/>
              </a:rPr>
              <a:t>, l’action clôture à un cours strictement inférieur à 95% de son Cours de Référence (70% dans cet exemple). L’investisseur récupère alors l’intégralité de son capital initialement investi majorée d’un gain de 0,70% par mois écoulé depuis le 03/06/2022.</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LOKT BNP JUIN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mensuelle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95% </a:t>
            </a:r>
            <a:r>
              <a:rPr lang="fr-FR" sz="800" dirty="0">
                <a:solidFill>
                  <a:schemeClr val="tx2"/>
                </a:solidFill>
              </a:rPr>
              <a:t>(120% dans cet exemple). Le produit est automatiquement remboursé par anticipation. Il verse alors l’intégralité du capital initial majorée d’un gain de 0,70% par mois écoulé depuis le 03/06/2022,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0,70% par mois écoulé depuis le 04-03-2022, 03-06-2022.</a:t>
            </a:r>
          </a:p>
        </p:txBody>
      </p:sp>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Carrefour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412230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ÉVOLUTION DE/DES l’action </a:t>
            </a:r>
            <a:r>
              <a:rPr lang="fr-FR" sz="1200" cap="none" dirty="0">
                <a:solidFill>
                  <a:srgbClr val="B9A049"/>
                </a:solidFill>
                <a:latin typeface="Futura PT" panose="020B0902020204020203" pitchFamily="34" charset="0"/>
              </a:rPr>
              <a:t>Carrefour SA </a:t>
            </a:r>
            <a:r>
              <a:rPr lang="fr-FR" sz="1200" cap="none" dirty="0">
                <a:latin typeface="Futura PT" panose="020B0902020204020203" pitchFamily="34" charset="0"/>
              </a:rPr>
              <a:t>ENTRE LE JJ/MM/AAAA ET LE JJ/MM/AAAA </a:t>
            </a:r>
          </a:p>
        </p:txBody>
      </p:sp>
      <p:sp>
        <p:nvSpPr>
          <p:cNvPr id="11" name="Rectangle">
            <a:extLst>
              <a:ext uri="{FF2B5EF4-FFF2-40B4-BE49-F238E27FC236}">
                <a16:creationId xmlns:a16="http://schemas.microsoft.com/office/drawing/2014/main" id="{BD9EC21A-7027-4EB5-A14E-721BF1217AA8}"/>
              </a:ext>
            </a:extLst>
          </p:cNvPr>
          <p:cNvSpPr/>
          <p:nvPr/>
        </p:nvSpPr>
        <p:spPr>
          <a:xfrm>
            <a:off x="361950" y="41555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16/03/2022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16/03/2022,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83253600"/>
              </p:ext>
            </p:extLst>
          </p:nvPr>
        </p:nvGraphicFramePr>
        <p:xfrm>
          <a:off x="361950" y="979297"/>
          <a:ext cx="6837886" cy="7400956"/>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25/03/2022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25/03/2022 au 03/06/2022 (inclus). Une fois le montant de l’enveloppe initiale atteint (30 000 000 EUR), la commercialisation de « LOKT BNP JUIN 2022 » peut cesser à tout moment sans préavis avant le 03/06/2022,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de Référence correspond à la moyenne arithmétique des cours de clôture de l’action du 03/06/2022 au 2022-03-04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03/06/2027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17/06/2027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mensuelle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95%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et seuil du versement du gain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18218</TotalTime>
  <Words>5695</Words>
  <Application>Microsoft Office PowerPoint</Application>
  <PresentationFormat>Personnalisé</PresentationFormat>
  <Paragraphs>188</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623</cp:revision>
  <cp:lastPrinted>2021-07-12T10:02:04Z</cp:lastPrinted>
  <dcterms:created xsi:type="dcterms:W3CDTF">2017-02-21T09:03:05Z</dcterms:created>
  <dcterms:modified xsi:type="dcterms:W3CDTF">2022-03-16T09:03:15Z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