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90" r:id="rId6"/>
    <p:sldId id="291" r:id="rId7"/>
    <p:sldId id="292" r:id="rId8"/>
    <p:sldId id="289" r:id="rId9"/>
    <p:sldId id="296" r:id="rId10"/>
    <p:sldId id="294" r:id="rId11"/>
    <p:sldId id="295"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9A049"/>
    <a:srgbClr val="0F4496"/>
    <a:srgbClr val="FF9900"/>
    <a:srgbClr val="EB75EE"/>
    <a:srgbClr val="699797"/>
    <a:srgbClr val="004F74"/>
    <a:srgbClr val="4F69B4"/>
    <a:srgbClr val="04202E"/>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412" y="-1380"/>
      </p:cViewPr>
      <p:guideLst>
        <p:guide orient="horz" pos="3367"/>
        <p:guide pos="2381"/>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tags" Target="tags/tag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1"/>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6" y="1"/>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03/03/2022</a:t>
            </a:fld>
            <a:endParaRPr lang="fr-FR"/>
          </a:p>
        </p:txBody>
      </p:sp>
      <p:sp>
        <p:nvSpPr>
          <p:cNvPr id="4" name="Espace réservé du pied de page 3"/>
          <p:cNvSpPr>
            <a:spLocks noGrp="1"/>
          </p:cNvSpPr>
          <p:nvPr>
            <p:ph type="ftr" sz="quarter" idx="2"/>
          </p:nvPr>
        </p:nvSpPr>
        <p:spPr>
          <a:xfrm>
            <a:off x="2"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6"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6"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03/03/2022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2" y="9430094"/>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6" y="9430094"/>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5FDD912-8261-4B73-8183-A5C086F01018}" type="slidenum">
              <a:rPr lang="fr-FR" smtClean="0"/>
              <a:t>2</a:t>
            </a:fld>
            <a:endParaRPr lang="fr-FR"/>
          </a:p>
        </p:txBody>
      </p:sp>
    </p:spTree>
    <p:extLst>
      <p:ext uri="{BB962C8B-B14F-4D97-AF65-F5344CB8AC3E}">
        <p14:creationId xmlns:p14="http://schemas.microsoft.com/office/powerpoint/2010/main" val="139877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5FDD912-8261-4B73-8183-A5C086F01018}" type="slidenum">
              <a:rPr lang="fr-FR" smtClean="0"/>
              <a:t>5</a:t>
            </a:fld>
            <a:endParaRPr lang="fr-FR"/>
          </a:p>
        </p:txBody>
      </p:sp>
    </p:spTree>
    <p:extLst>
      <p:ext uri="{BB962C8B-B14F-4D97-AF65-F5344CB8AC3E}">
        <p14:creationId xmlns:p14="http://schemas.microsoft.com/office/powerpoint/2010/main" val="26524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5FDD912-8261-4B73-8183-A5C086F01018}" type="slidenum">
              <a:rPr lang="fr-FR" smtClean="0"/>
              <a:t>6</a:t>
            </a:fld>
            <a:endParaRPr lang="fr-FR"/>
          </a:p>
        </p:txBody>
      </p:sp>
    </p:spTree>
    <p:extLst>
      <p:ext uri="{BB962C8B-B14F-4D97-AF65-F5344CB8AC3E}">
        <p14:creationId xmlns:p14="http://schemas.microsoft.com/office/powerpoint/2010/main" val="3784338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7559675" cy="5346000"/>
          </a:xfrm>
          <a:prstGeom prst="rect">
            <a:avLst/>
          </a:prstGeom>
          <a:solidFill>
            <a:schemeClr val="bg1">
              <a:lumMod val="95000"/>
            </a:schemeClr>
          </a:solidFill>
        </p:spPr>
        <p:txBody>
          <a:bodyPr lIns="0" tIns="0" rIns="0" bIns="0" anchor="ctr">
            <a:noAutofit/>
          </a:bodyPr>
          <a:lstStyle>
            <a:lvl1pPr marL="0" indent="0" algn="ctr">
              <a:buNone/>
              <a:defRPr sz="1400"/>
            </a:lvl1pPr>
          </a:lstStyle>
          <a:p>
            <a:endParaRPr lang="fr-FR"/>
          </a:p>
        </p:txBody>
      </p:sp>
      <p:sp>
        <p:nvSpPr>
          <p:cNvPr id="5" name="Footer Placeholder 4"/>
          <p:cNvSpPr>
            <a:spLocks noGrp="1"/>
          </p:cNvSpPr>
          <p:nvPr>
            <p:ph type="ftr" sz="quarter" idx="11"/>
          </p:nvPr>
        </p:nvSpPr>
        <p:spPr>
          <a:xfrm>
            <a:off x="1119600" y="5058000"/>
            <a:ext cx="2904350" cy="252462"/>
          </a:xfrm>
          <a:prstGeom prst="rect">
            <a:avLst/>
          </a:prstGeom>
        </p:spPr>
        <p:txBody>
          <a:bodyPr lIns="0" tIns="0" rIns="0" bIns="0" anchor="ctr">
            <a:noAutofit/>
          </a:bodyPr>
          <a:lstStyle>
            <a:lvl1pPr algn="ctr">
              <a:defRPr sz="1200" cap="small" spc="100" baseline="0">
                <a:solidFill>
                  <a:schemeClr val="bg1"/>
                </a:solidFill>
                <a:latin typeface="Ciutadella Light" panose="02000000000000000000" pitchFamily="50" charset="0"/>
              </a:defRPr>
            </a:lvl1pPr>
          </a:lstStyle>
          <a:p>
            <a:r>
              <a:rPr lang="fr-FR"/>
              <a:t>Brochure commerciale - Mars 2017</a:t>
            </a:r>
          </a:p>
        </p:txBody>
      </p:sp>
      <p:sp>
        <p:nvSpPr>
          <p:cNvPr id="9" name="Rectangle 8"/>
          <p:cNvSpPr/>
          <p:nvPr userDrawn="1"/>
        </p:nvSpPr>
        <p:spPr>
          <a:xfrm>
            <a:off x="0" y="5342469"/>
            <a:ext cx="7560000" cy="53493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1078551" y="5516475"/>
            <a:ext cx="6121447" cy="1080000"/>
          </a:xfrm>
          <a:prstGeom prst="rect">
            <a:avLst/>
          </a:prstGeom>
        </p:spPr>
        <p:txBody>
          <a:bodyPr lIns="0" tIns="0" rIns="0" bIns="0" anchor="b">
            <a:noAutofit/>
          </a:bodyPr>
          <a:lstStyle>
            <a:lvl1pPr>
              <a:lnSpc>
                <a:spcPct val="78000"/>
              </a:lnSpc>
              <a:defRPr sz="3630" cap="all" baseline="0">
                <a:solidFill>
                  <a:schemeClr val="bg1"/>
                </a:solidFill>
              </a:defRPr>
            </a:lvl1pPr>
          </a:lstStyle>
          <a:p>
            <a:r>
              <a:rPr lang="fr-FR"/>
              <a:t>Modifiez le style du titre</a:t>
            </a:r>
            <a:endParaRPr lang="en-US"/>
          </a:p>
        </p:txBody>
      </p:sp>
      <p:sp>
        <p:nvSpPr>
          <p:cNvPr id="3" name="Content Placeholder 2"/>
          <p:cNvSpPr>
            <a:spLocks noGrp="1"/>
          </p:cNvSpPr>
          <p:nvPr>
            <p:ph idx="1"/>
          </p:nvPr>
        </p:nvSpPr>
        <p:spPr>
          <a:xfrm>
            <a:off x="1080000" y="6962925"/>
            <a:ext cx="3060000" cy="252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bg1"/>
                </a:solidFill>
              </a:defRPr>
            </a:lvl2pPr>
            <a:lvl3pPr marL="0" indent="0">
              <a:lnSpc>
                <a:spcPct val="100000"/>
              </a:lnSpc>
              <a:spcBef>
                <a:spcPts val="0"/>
              </a:spcBef>
              <a:buNone/>
              <a:defRPr sz="1050">
                <a:solidFill>
                  <a:schemeClr val="bg1"/>
                </a:solidFill>
              </a:defRPr>
            </a:lvl3pPr>
            <a:lvl4pPr marL="0" indent="0">
              <a:lnSpc>
                <a:spcPct val="100000"/>
              </a:lnSpc>
              <a:spcBef>
                <a:spcPts val="0"/>
              </a:spcBef>
              <a:buNone/>
              <a:defRPr sz="1000">
                <a:solidFill>
                  <a:schemeClr val="bg1"/>
                </a:solidFill>
              </a:defRPr>
            </a:lvl4pPr>
            <a:lvl5pPr marL="0" indent="0">
              <a:lnSpc>
                <a:spcPct val="100000"/>
              </a:lnSpc>
              <a:spcBef>
                <a:spcPts val="0"/>
              </a:spcBef>
              <a:buNone/>
              <a:defRPr sz="900">
                <a:solidFill>
                  <a:schemeClr val="bg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5" name="Espace réservé du texte 14"/>
          <p:cNvSpPr>
            <a:spLocks noGrp="1"/>
          </p:cNvSpPr>
          <p:nvPr>
            <p:ph type="body" sz="quarter" idx="14"/>
          </p:nvPr>
        </p:nvSpPr>
        <p:spPr>
          <a:xfrm>
            <a:off x="1079999" y="9900445"/>
            <a:ext cx="6120000" cy="360000"/>
          </a:xfrm>
          <a:prstGeom prst="rect">
            <a:avLst/>
          </a:prstGeom>
        </p:spPr>
        <p:txBody>
          <a:bodyPr lIns="0" tIns="0" rIns="0" bIns="0">
            <a:noAutofit/>
          </a:bodyPr>
          <a:lstStyle>
            <a:lvl1pPr marL="0" indent="0">
              <a:lnSpc>
                <a:spcPct val="100000"/>
              </a:lnSpc>
              <a:spcBef>
                <a:spcPts val="0"/>
              </a:spcBef>
              <a:buNone/>
              <a:defRPr sz="600">
                <a:solidFill>
                  <a:schemeClr val="bg1"/>
                </a:solidFill>
                <a:latin typeface="Akkurat-Light" panose="02000303000000000000" pitchFamily="50" charset="0"/>
              </a:defRPr>
            </a:lvl1pPr>
            <a:lvl2pPr marL="377967" indent="0">
              <a:buNone/>
              <a:defRPr/>
            </a:lvl2pPr>
            <a:lvl3pPr marL="755934" indent="0">
              <a:buNone/>
              <a:defRPr/>
            </a:lvl3pPr>
            <a:lvl4pPr marL="1133901" indent="0">
              <a:buNone/>
              <a:defRPr/>
            </a:lvl4pPr>
            <a:lvl5pPr marL="1511869" indent="0">
              <a:buNone/>
              <a:defRPr/>
            </a:lvl5pPr>
          </a:lstStyle>
          <a:p>
            <a:pPr lvl="0"/>
            <a:r>
              <a:rPr lang="fr-FR"/>
              <a:t>Modifier les styles du texte du masque</a:t>
            </a:r>
          </a:p>
        </p:txBody>
      </p:sp>
      <p:pic>
        <p:nvPicPr>
          <p:cNvPr id="14" name="Imag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20481" y="6008885"/>
            <a:ext cx="2006600" cy="541845"/>
          </a:xfrm>
          <a:prstGeom prst="rect">
            <a:avLst/>
          </a:prstGeom>
        </p:spPr>
      </p:pic>
      <p:sp>
        <p:nvSpPr>
          <p:cNvPr id="12" name="Content Placeholder 2">
            <a:extLst>
              <a:ext uri="{FF2B5EF4-FFF2-40B4-BE49-F238E27FC236}">
                <a16:creationId xmlns:a16="http://schemas.microsoft.com/office/drawing/2014/main" id="{D6D74B8B-2F5E-4E19-9969-59E987BC2BF9}"/>
              </a:ext>
            </a:extLst>
          </p:cNvPr>
          <p:cNvSpPr>
            <a:spLocks noGrp="1"/>
          </p:cNvSpPr>
          <p:nvPr>
            <p:ph idx="15"/>
          </p:nvPr>
        </p:nvSpPr>
        <p:spPr>
          <a:xfrm>
            <a:off x="4320000" y="6962925"/>
            <a:ext cx="2879998" cy="252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bg1"/>
                </a:solidFill>
              </a:defRPr>
            </a:lvl2pPr>
            <a:lvl3pPr marL="0" indent="0">
              <a:lnSpc>
                <a:spcPct val="100000"/>
              </a:lnSpc>
              <a:spcBef>
                <a:spcPts val="0"/>
              </a:spcBef>
              <a:buNone/>
              <a:defRPr sz="1050">
                <a:solidFill>
                  <a:schemeClr val="bg1"/>
                </a:solidFill>
              </a:defRPr>
            </a:lvl3pPr>
            <a:lvl4pPr marL="0" indent="0">
              <a:lnSpc>
                <a:spcPct val="100000"/>
              </a:lnSpc>
              <a:spcBef>
                <a:spcPts val="0"/>
              </a:spcBef>
              <a:buNone/>
              <a:defRPr sz="1000">
                <a:solidFill>
                  <a:schemeClr val="bg1"/>
                </a:solidFill>
              </a:defRPr>
            </a:lvl4pPr>
            <a:lvl5pPr marL="0" indent="0">
              <a:lnSpc>
                <a:spcPct val="100000"/>
              </a:lnSpc>
              <a:spcBef>
                <a:spcPts val="0"/>
              </a:spcBef>
              <a:buNone/>
              <a:defRPr sz="900">
                <a:solidFill>
                  <a:schemeClr val="bg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67860356"/>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verture + Fond blanc">
    <p:spTree>
      <p:nvGrpSpPr>
        <p:cNvPr id="1" name=""/>
        <p:cNvGrpSpPr/>
        <p:nvPr/>
      </p:nvGrpSpPr>
      <p:grpSpPr>
        <a:xfrm>
          <a:off x="0" y="0"/>
          <a:ext cx="0" cy="0"/>
          <a:chOff x="0" y="0"/>
          <a:chExt cx="0" cy="0"/>
        </a:xfrm>
      </p:grpSpPr>
      <p:sp>
        <p:nvSpPr>
          <p:cNvPr id="2" name="Title 1"/>
          <p:cNvSpPr>
            <a:spLocks noGrp="1"/>
          </p:cNvSpPr>
          <p:nvPr>
            <p:ph type="title"/>
          </p:nvPr>
        </p:nvSpPr>
        <p:spPr>
          <a:xfrm>
            <a:off x="1078551" y="5516475"/>
            <a:ext cx="6121447" cy="1080000"/>
          </a:xfrm>
          <a:prstGeom prst="rect">
            <a:avLst/>
          </a:prstGeom>
        </p:spPr>
        <p:txBody>
          <a:bodyPr lIns="0" tIns="0" rIns="0" bIns="0" anchor="b">
            <a:noAutofit/>
          </a:bodyPr>
          <a:lstStyle>
            <a:lvl1pPr>
              <a:lnSpc>
                <a:spcPct val="78000"/>
              </a:lnSpc>
              <a:defRPr sz="3630" cap="all" baseline="0">
                <a:solidFill>
                  <a:schemeClr val="tx1"/>
                </a:solidFill>
              </a:defRPr>
            </a:lvl1pPr>
          </a:lstStyle>
          <a:p>
            <a:r>
              <a:rPr lang="fr-FR"/>
              <a:t>Modifiez le style du titre</a:t>
            </a:r>
            <a:endParaRPr lang="en-US"/>
          </a:p>
        </p:txBody>
      </p:sp>
      <p:sp>
        <p:nvSpPr>
          <p:cNvPr id="8" name="Espace réservé pour une image  7"/>
          <p:cNvSpPr>
            <a:spLocks noGrp="1"/>
          </p:cNvSpPr>
          <p:nvPr>
            <p:ph type="pic" sz="quarter" idx="13"/>
          </p:nvPr>
        </p:nvSpPr>
        <p:spPr>
          <a:xfrm>
            <a:off x="0" y="0"/>
            <a:ext cx="7559675" cy="5346000"/>
          </a:xfrm>
          <a:prstGeom prst="rect">
            <a:avLst/>
          </a:prstGeom>
          <a:solidFill>
            <a:schemeClr val="bg1">
              <a:lumMod val="95000"/>
            </a:schemeClr>
          </a:solidFill>
        </p:spPr>
        <p:txBody>
          <a:bodyPr lIns="0" tIns="0" rIns="0" bIns="0" anchor="ctr">
            <a:noAutofit/>
          </a:bodyPr>
          <a:lstStyle>
            <a:lvl1pPr marL="0" indent="0" algn="ctr">
              <a:buNone/>
              <a:defRPr sz="1400"/>
            </a:lvl1pPr>
          </a:lstStyle>
          <a:p>
            <a:endParaRPr lang="fr-FR"/>
          </a:p>
        </p:txBody>
      </p:sp>
      <p:sp>
        <p:nvSpPr>
          <p:cNvPr id="3" name="Content Placeholder 2"/>
          <p:cNvSpPr>
            <a:spLocks noGrp="1"/>
          </p:cNvSpPr>
          <p:nvPr>
            <p:ph idx="1"/>
          </p:nvPr>
        </p:nvSpPr>
        <p:spPr>
          <a:xfrm>
            <a:off x="1080000" y="6962925"/>
            <a:ext cx="6120000" cy="2160000"/>
          </a:xfrm>
          <a:prstGeom prst="rect">
            <a:avLst/>
          </a:prstGeom>
        </p:spPr>
        <p:txBody>
          <a:bodyPr lIns="0" tIns="0" rIns="0" bIns="0">
            <a:noAutofit/>
          </a:bodyPr>
          <a:lstStyle>
            <a:lvl1pPr marL="0" indent="0">
              <a:lnSpc>
                <a:spcPct val="100000"/>
              </a:lnSpc>
              <a:spcBef>
                <a:spcPts val="600"/>
              </a:spcBef>
              <a:buSzPct val="130000"/>
              <a:buFontTx/>
              <a:buBlip>
                <a:blip r:embed="rId2"/>
              </a:buBlip>
              <a:defRPr sz="1100" cap="all" baseline="0">
                <a:solidFill>
                  <a:schemeClr val="tx1"/>
                </a:solidFill>
                <a:latin typeface="+mj-lt"/>
              </a:defRPr>
            </a:lvl1pPr>
            <a:lvl2pPr marL="0" indent="0">
              <a:lnSpc>
                <a:spcPct val="100000"/>
              </a:lnSpc>
              <a:spcBef>
                <a:spcPts val="300"/>
              </a:spcBef>
              <a:buNone/>
              <a:defRPr sz="1100">
                <a:solidFill>
                  <a:schemeClr val="tx2"/>
                </a:solidFill>
              </a:defRPr>
            </a:lvl2pPr>
            <a:lvl3pPr marL="0" indent="0">
              <a:lnSpc>
                <a:spcPct val="100000"/>
              </a:lnSpc>
              <a:spcBef>
                <a:spcPts val="0"/>
              </a:spcBef>
              <a:buNone/>
              <a:defRPr sz="1050">
                <a:solidFill>
                  <a:schemeClr val="tx2"/>
                </a:solidFill>
              </a:defRPr>
            </a:lvl3pPr>
            <a:lvl4pPr marL="0" indent="0">
              <a:lnSpc>
                <a:spcPct val="100000"/>
              </a:lnSpc>
              <a:spcBef>
                <a:spcPts val="0"/>
              </a:spcBef>
              <a:buNone/>
              <a:defRPr sz="1000">
                <a:solidFill>
                  <a:schemeClr val="tx2"/>
                </a:solidFill>
              </a:defRPr>
            </a:lvl4pPr>
            <a:lvl5pPr marL="0" indent="0">
              <a:lnSpc>
                <a:spcPct val="100000"/>
              </a:lnSpc>
              <a:spcBef>
                <a:spcPts val="0"/>
              </a:spcBef>
              <a:buNone/>
              <a:defRPr sz="90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a:xfrm>
            <a:off x="1119600" y="5058000"/>
            <a:ext cx="2904350" cy="252462"/>
          </a:xfrm>
          <a:prstGeom prst="rect">
            <a:avLst/>
          </a:prstGeom>
        </p:spPr>
        <p:txBody>
          <a:bodyPr lIns="0" tIns="0" rIns="0" bIns="0" anchor="ctr">
            <a:noAutofit/>
          </a:bodyPr>
          <a:lstStyle>
            <a:lvl1pPr algn="ctr">
              <a:defRPr sz="1200" cap="small" spc="100" baseline="0">
                <a:solidFill>
                  <a:schemeClr val="bg1"/>
                </a:solidFill>
                <a:latin typeface="Ciutadella Light" panose="02000000000000000000" pitchFamily="50" charset="0"/>
              </a:defRPr>
            </a:lvl1pPr>
          </a:lstStyle>
          <a:p>
            <a:r>
              <a:rPr lang="fr-FR"/>
              <a:t>Brochure commerciale - Mars 2017</a:t>
            </a:r>
          </a:p>
        </p:txBody>
      </p:sp>
      <p:sp>
        <p:nvSpPr>
          <p:cNvPr id="15" name="Espace réservé du texte 14"/>
          <p:cNvSpPr>
            <a:spLocks noGrp="1"/>
          </p:cNvSpPr>
          <p:nvPr>
            <p:ph type="body" sz="quarter" idx="14"/>
          </p:nvPr>
        </p:nvSpPr>
        <p:spPr>
          <a:xfrm>
            <a:off x="1079999" y="9900445"/>
            <a:ext cx="6120000" cy="360000"/>
          </a:xfrm>
          <a:prstGeom prst="rect">
            <a:avLst/>
          </a:prstGeom>
        </p:spPr>
        <p:txBody>
          <a:bodyPr lIns="0" tIns="0" rIns="0" bIns="0">
            <a:noAutofit/>
          </a:bodyPr>
          <a:lstStyle>
            <a:lvl1pPr marL="0" indent="0">
              <a:lnSpc>
                <a:spcPct val="100000"/>
              </a:lnSpc>
              <a:spcBef>
                <a:spcPts val="0"/>
              </a:spcBef>
              <a:buNone/>
              <a:defRPr sz="600">
                <a:solidFill>
                  <a:schemeClr val="tx2"/>
                </a:solidFill>
                <a:latin typeface="Akkurat-Light" panose="02000303000000000000" pitchFamily="50" charset="0"/>
              </a:defRPr>
            </a:lvl1pPr>
            <a:lvl2pPr marL="377967" indent="0">
              <a:buNone/>
              <a:defRPr/>
            </a:lvl2pPr>
            <a:lvl3pPr marL="755934" indent="0">
              <a:buNone/>
              <a:defRPr/>
            </a:lvl3pPr>
            <a:lvl4pPr marL="1133901" indent="0">
              <a:buNone/>
              <a:defRPr/>
            </a:lvl4pPr>
            <a:lvl5pPr marL="1511869" indent="0">
              <a:buNone/>
              <a:defRPr/>
            </a:lvl5pPr>
          </a:lstStyle>
          <a:p>
            <a:pPr lvl="0"/>
            <a:r>
              <a:rPr lang="fr-FR"/>
              <a:t>Modifier les styles du texte du masque</a:t>
            </a: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699518968"/>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1368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0" indent="0" algn="ctr">
              <a:lnSpc>
                <a:spcPct val="100000"/>
              </a:lnSpc>
              <a:spcBef>
                <a:spcPts val="1000"/>
              </a:spcBef>
              <a:spcAft>
                <a:spcPts val="1000"/>
              </a:spcAft>
              <a:buNone/>
              <a:defRPr sz="900" u="none">
                <a:solidFill>
                  <a:schemeClr val="tx2"/>
                </a:solidFill>
                <a:latin typeface="Ciutadella Light" panose="02000000000000000000" pitchFamily="50" charset="0"/>
              </a:defRPr>
            </a:lvl4pPr>
            <a:lvl5pPr marL="179388" indent="0">
              <a:lnSpc>
                <a:spcPct val="100000"/>
              </a:lnSpc>
              <a:spcBef>
                <a:spcPts val="600"/>
              </a:spcBef>
              <a:buNone/>
              <a:defRPr sz="90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5" name="Espace réservé du texte 22"/>
          <p:cNvSpPr>
            <a:spLocks noGrp="1"/>
          </p:cNvSpPr>
          <p:nvPr>
            <p:ph type="body" sz="quarter" idx="20"/>
          </p:nvPr>
        </p:nvSpPr>
        <p:spPr>
          <a:xfrm>
            <a:off x="2070000" y="3428972"/>
            <a:ext cx="4140000" cy="270056"/>
          </a:xfrm>
          <a:prstGeom prst="rect">
            <a:avLst/>
          </a:prstGeom>
          <a:solidFill>
            <a:schemeClr val="bg1">
              <a:lumMod val="85000"/>
            </a:schemeClr>
          </a:solidFill>
        </p:spPr>
        <p:txBody>
          <a:bodyPr lIns="108000" tIns="72000" rIns="108000" bIns="72000" anchor="ctr">
            <a:spAutoFit/>
          </a:bodyPr>
          <a:lstStyle>
            <a:lvl1pPr marL="0" indent="0" algn="ctr">
              <a:spcBef>
                <a:spcPts val="0"/>
              </a:spcBef>
              <a:buNone/>
              <a:defRPr sz="900" b="0" cap="none" baseline="0">
                <a:solidFill>
                  <a:schemeClr val="tx2"/>
                </a:solidFill>
                <a:latin typeface="Ciutadella Light" panose="02000000000000000000"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179388" indent="0">
              <a:lnSpc>
                <a:spcPct val="100000"/>
              </a:lnSpc>
              <a:spcBef>
                <a:spcPts val="600"/>
              </a:spcBef>
              <a:buNone/>
              <a:defRPr sz="900" u="sng">
                <a:solidFill>
                  <a:schemeClr val="tx2"/>
                </a:solidFill>
                <a:latin typeface="+mn-lt"/>
              </a:defRPr>
            </a:lvl4pPr>
            <a:lvl5pPr marL="179388"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6" name="Espace réservé du texte 22"/>
          <p:cNvSpPr>
            <a:spLocks noGrp="1"/>
          </p:cNvSpPr>
          <p:nvPr>
            <p:ph type="body" sz="quarter" idx="21"/>
          </p:nvPr>
        </p:nvSpPr>
        <p:spPr>
          <a:xfrm>
            <a:off x="1080000" y="4500000"/>
            <a:ext cx="6120000" cy="360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447675" indent="-268288">
              <a:lnSpc>
                <a:spcPct val="100000"/>
              </a:lnSpc>
              <a:spcBef>
                <a:spcPts val="300"/>
              </a:spcBef>
              <a:buFont typeface="Arial" panose="020B0604020202020204" pitchFamily="34" charset="0"/>
              <a:buChar char="•"/>
              <a:defRPr sz="900">
                <a:solidFill>
                  <a:schemeClr val="tx2"/>
                </a:solidFill>
                <a:latin typeface="+mn-lt"/>
              </a:defRPr>
            </a:lvl3pPr>
            <a:lvl4pPr marL="179388" indent="0">
              <a:lnSpc>
                <a:spcPct val="100000"/>
              </a:lnSpc>
              <a:spcBef>
                <a:spcPts val="600"/>
              </a:spcBef>
              <a:buNone/>
              <a:defRPr sz="900" u="none">
                <a:solidFill>
                  <a:schemeClr val="tx2"/>
                </a:solidFill>
                <a:latin typeface="+mn-lt"/>
              </a:defRPr>
            </a:lvl4pPr>
            <a:lvl5pPr marL="179388"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7"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8"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9"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1703885488"/>
      </p:ext>
    </p:extLst>
  </p:cSld>
  <p:clrMapOvr>
    <a:masterClrMapping/>
  </p:clrMapOvr>
  <p:extLst>
    <p:ext uri="{DCECCB84-F9BA-43D5-87BE-67443E8EF086}">
      <p15:sldGuideLst xmlns:p15="http://schemas.microsoft.com/office/powerpoint/2012/main">
        <p15:guide id="1" orient="horz" pos="3367">
          <p15:clr>
            <a:srgbClr val="FBAE40"/>
          </p15:clr>
        </p15:guide>
        <p15:guide id="2" pos="238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e Scenario">
    <p:spTree>
      <p:nvGrpSpPr>
        <p:cNvPr id="1" name=""/>
        <p:cNvGrpSpPr/>
        <p:nvPr/>
      </p:nvGrpSpPr>
      <p:grpSpPr>
        <a:xfrm>
          <a:off x="0" y="0"/>
          <a:ext cx="0" cy="0"/>
          <a:chOff x="0" y="0"/>
          <a:chExt cx="0" cy="0"/>
        </a:xfrm>
      </p:grpSpPr>
      <p:sp>
        <p:nvSpPr>
          <p:cNvPr id="8"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2"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080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
        <p:nvSpPr>
          <p:cNvPr id="14" name="Espace réservé du texte 22"/>
          <p:cNvSpPr>
            <a:spLocks noGrp="1"/>
          </p:cNvSpPr>
          <p:nvPr>
            <p:ph type="body" sz="quarter" idx="17"/>
          </p:nvPr>
        </p:nvSpPr>
        <p:spPr>
          <a:xfrm>
            <a:off x="1080000" y="4122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7" name="Espace réservé du texte 22"/>
          <p:cNvSpPr>
            <a:spLocks noGrp="1"/>
          </p:cNvSpPr>
          <p:nvPr>
            <p:ph type="body" sz="quarter" idx="18"/>
          </p:nvPr>
        </p:nvSpPr>
        <p:spPr>
          <a:xfrm>
            <a:off x="1080000" y="7164000"/>
            <a:ext cx="6300000" cy="1440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08000" indent="0">
              <a:lnSpc>
                <a:spcPct val="100000"/>
              </a:lnSpc>
              <a:spcBef>
                <a:spcPts val="600"/>
              </a:spcBef>
              <a:buNone/>
              <a:defRPr sz="700" b="0" i="0" cap="none" baseline="0">
                <a:solidFill>
                  <a:schemeClr val="tx2"/>
                </a:solidFill>
                <a:latin typeface="Ciutadella Regular Italic" panose="01000000000000000000" pitchFamily="50" charset="0"/>
                <a:cs typeface="Gotham Medium" pitchFamily="50" charset="0"/>
              </a:defRPr>
            </a:lvl2pPr>
            <a:lvl3pPr marL="108000" indent="0">
              <a:lnSpc>
                <a:spcPct val="100000"/>
              </a:lnSpc>
              <a:spcBef>
                <a:spcPts val="1000"/>
              </a:spcBef>
              <a:spcAft>
                <a:spcPts val="1000"/>
              </a:spcAft>
              <a:buNone/>
              <a:defRPr sz="1000" b="0" i="0" cap="all" baseline="0">
                <a:solidFill>
                  <a:schemeClr val="tx1"/>
                </a:solidFill>
                <a:latin typeface="Gotham Medium" pitchFamily="50" charset="0"/>
                <a:cs typeface="Gotham Medium" pitchFamily="50" charset="0"/>
              </a:defRPr>
            </a:lvl3pPr>
            <a:lvl4pPr marL="2340000" indent="0" algn="l">
              <a:lnSpc>
                <a:spcPct val="100000"/>
              </a:lnSpc>
              <a:spcBef>
                <a:spcPts val="300"/>
              </a:spcBef>
              <a:spcAft>
                <a:spcPts val="0"/>
              </a:spcAft>
              <a:buNone/>
              <a:defRPr sz="850" u="none">
                <a:solidFill>
                  <a:schemeClr val="tx2"/>
                </a:solidFill>
                <a:latin typeface="Ciutadella Light" panose="02000000000000000000" pitchFamily="50" charset="0"/>
              </a:defRPr>
            </a:lvl4pPr>
            <a:lvl5pPr marL="2340000" indent="0" algn="l">
              <a:lnSpc>
                <a:spcPct val="100000"/>
              </a:lnSpc>
              <a:spcBef>
                <a:spcPts val="300"/>
              </a:spcBef>
              <a:buNone/>
              <a:defRPr sz="850">
                <a:solidFill>
                  <a:schemeClr val="tx2"/>
                </a:solidFill>
                <a:latin typeface="Ciutadella Medium"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8" name="Espace réservé du graphique 25"/>
          <p:cNvSpPr>
            <a:spLocks noGrp="1"/>
          </p:cNvSpPr>
          <p:nvPr>
            <p:ph type="chart" sz="quarter" idx="19" hasCustomPrompt="1"/>
          </p:nvPr>
        </p:nvSpPr>
        <p:spPr>
          <a:xfrm>
            <a:off x="252000" y="1868775"/>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graphique 25"/>
          <p:cNvSpPr>
            <a:spLocks noGrp="1"/>
          </p:cNvSpPr>
          <p:nvPr>
            <p:ph type="chart" sz="quarter" idx="20" hasCustomPrompt="1"/>
          </p:nvPr>
        </p:nvSpPr>
        <p:spPr>
          <a:xfrm>
            <a:off x="252000" y="4909631"/>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20" name="Espace réservé du graphique 25"/>
          <p:cNvSpPr>
            <a:spLocks noGrp="1"/>
          </p:cNvSpPr>
          <p:nvPr>
            <p:ph type="chart" sz="quarter" idx="21" hasCustomPrompt="1"/>
          </p:nvPr>
        </p:nvSpPr>
        <p:spPr>
          <a:xfrm>
            <a:off x="252000" y="7955249"/>
            <a:ext cx="3060000" cy="180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Tree>
    <p:extLst>
      <p:ext uri="{BB962C8B-B14F-4D97-AF65-F5344CB8AC3E}">
        <p14:creationId xmlns:p14="http://schemas.microsoft.com/office/powerpoint/2010/main" val="234544809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e + Tableau">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Gotham Bold" pitchFamily="50" charset="0"/>
                <a:cs typeface="Gotham Bold" pitchFamily="50" charset="0"/>
              </a:defRPr>
            </a:lvl1pPr>
            <a:lvl2pPr marL="179388" indent="0">
              <a:lnSpc>
                <a:spcPct val="100000"/>
              </a:lnSpc>
              <a:spcBef>
                <a:spcPts val="900"/>
              </a:spcBef>
              <a:buNone/>
              <a:defRPr sz="1200" cap="all" baseline="0">
                <a:solidFill>
                  <a:schemeClr val="tx1"/>
                </a:solidFill>
                <a:latin typeface="Gotham Medium" pitchFamily="50" charset="0"/>
                <a:cs typeface="Gotham Medium" pitchFamily="50" charset="0"/>
              </a:defRPr>
            </a:lvl2pPr>
            <a:lvl3pPr marL="179388" indent="0">
              <a:lnSpc>
                <a:spcPct val="100000"/>
              </a:lnSpc>
              <a:spcBef>
                <a:spcPts val="600"/>
              </a:spcBef>
              <a:buNone/>
              <a:defRPr sz="900">
                <a:solidFill>
                  <a:schemeClr val="tx2"/>
                </a:solidFill>
              </a:defRPr>
            </a:lvl3pPr>
            <a:lvl4pPr marL="179388" indent="0">
              <a:lnSpc>
                <a:spcPct val="100000"/>
              </a:lnSpc>
              <a:spcBef>
                <a:spcPts val="600"/>
              </a:spcBef>
              <a:buNone/>
              <a:defRPr sz="900" u="sng">
                <a:solidFill>
                  <a:schemeClr val="tx2"/>
                </a:solidFill>
                <a:latin typeface="+mn-lt"/>
              </a:defRPr>
            </a:lvl4pPr>
            <a:lvl5pPr marL="179388"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4" name="Espace réservé du tableau 3"/>
          <p:cNvSpPr>
            <a:spLocks noGrp="1"/>
          </p:cNvSpPr>
          <p:nvPr>
            <p:ph type="tbl" sz="quarter" idx="17" hasCustomPrompt="1"/>
          </p:nvPr>
        </p:nvSpPr>
        <p:spPr>
          <a:xfrm>
            <a:off x="1080000" y="1657350"/>
            <a:ext cx="6120000" cy="7204682"/>
          </a:xfrm>
          <a:prstGeom prst="rect">
            <a:avLst/>
          </a:prstGeom>
          <a:solidFill>
            <a:schemeClr val="bg1">
              <a:lumMod val="95000"/>
            </a:schemeClr>
          </a:solidFill>
        </p:spPr>
        <p:txBody>
          <a:bodyPr anchor="ctr">
            <a:noAutofit/>
          </a:bodyPr>
          <a:lstStyle>
            <a:lvl1pPr marL="0" indent="0">
              <a:buNone/>
              <a:defRPr lang="fr-FR" sz="800">
                <a:solidFill>
                  <a:srgbClr val="000000"/>
                </a:solidFill>
              </a:defRPr>
            </a:lvl1pPr>
          </a:lstStyle>
          <a:p>
            <a:pPr marL="188984" lvl="0" indent="-188984" algn="ctr"/>
            <a:r>
              <a:rPr lang="fr-FR" dirty="0"/>
              <a:t>Tableau</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3787086697"/>
      </p:ext>
    </p:extLst>
  </p:cSld>
  <p:clrMapOvr>
    <a:masterClrMapping/>
  </p:clrMapOvr>
  <p:extLst>
    <p:ext uri="{DCECCB84-F9BA-43D5-87BE-67443E8EF086}">
      <p15:sldGuideLst xmlns:p15="http://schemas.microsoft.com/office/powerpoint/2012/main">
        <p15:guide id="1" orient="horz" pos="3367">
          <p15:clr>
            <a:srgbClr val="FBAE40"/>
          </p15:clr>
        </p15:guide>
        <p15:guide id="2" pos="238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b="1">
                <a:solidFill>
                  <a:srgbClr val="B9A049"/>
                </a:solidFill>
              </a:defRPr>
            </a:lvl1pPr>
          </a:lstStyle>
          <a:p>
            <a:fld id="{21A58941-C02C-41B5-9643-2C1F36B7BEEB}" type="slidenum">
              <a:rPr lang="fr-FR" smtClean="0"/>
              <a:pPr/>
              <a:t>‹N°›</a:t>
            </a:fld>
            <a:endParaRPr lang="fr-FR"/>
          </a:p>
        </p:txBody>
      </p:sp>
    </p:spTree>
    <p:extLst>
      <p:ext uri="{BB962C8B-B14F-4D97-AF65-F5344CB8AC3E}">
        <p14:creationId xmlns:p14="http://schemas.microsoft.com/office/powerpoint/2010/main" val="136625851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839888" y="10170000"/>
            <a:ext cx="360000" cy="216000"/>
          </a:xfrm>
          <a:prstGeom prst="rect">
            <a:avLst/>
          </a:prstGeom>
        </p:spPr>
        <p:txBody>
          <a:bodyPr vert="horz" lIns="0" tIns="0" rIns="0" bIns="0" rtlCol="0" anchor="ctr">
            <a:noAutofit/>
          </a:bodyPr>
          <a:lstStyle>
            <a:lvl1pPr algn="ctr">
              <a:defRPr sz="900">
                <a:solidFill>
                  <a:schemeClr val="tx2"/>
                </a:solidFill>
                <a:latin typeface="+mn-lt"/>
              </a:defRPr>
            </a:lvl1pPr>
          </a:lstStyle>
          <a:p>
            <a:fld id="{21A58941-C02C-41B5-9643-2C1F36B7BEEB}" type="slidenum">
              <a:rPr lang="fr-FR" smtClean="0"/>
              <a:pPr/>
              <a:t>‹N°›</a:t>
            </a:fld>
            <a:endParaRPr lang="fr-FR"/>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8" r:id="rId1"/>
    <p:sldLayoutId id="2147483677" r:id="rId2"/>
    <p:sldLayoutId id="2147483681" r:id="rId3"/>
    <p:sldLayoutId id="2147483682" r:id="rId4"/>
    <p:sldLayoutId id="2147483679" r:id="rId5"/>
    <p:sldLayoutId id="2147483683" r:id="rId6"/>
    <p:sldLayoutId id="2147483667" r:id="rId7"/>
  </p:sldLayoutIdLst>
  <p:hf hdr="0" dt="0"/>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spglobal.com/spdji/en/indices/equity/sp-euro-50-equal-weight-50-point-decrement-index-series-2/#overview" TargetMode="Externa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hyperlink" Target="http://kid.bnpparibas.com/FR00140083W1-FR.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angle photo of curtain wall building">
            <a:extLst>
              <a:ext uri="{FF2B5EF4-FFF2-40B4-BE49-F238E27FC236}">
                <a16:creationId xmlns:a16="http://schemas.microsoft.com/office/drawing/2014/main" id="{178155CD-E5E4-4C11-AA6B-98CD942BD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824" y="710616"/>
            <a:ext cx="6474149" cy="4343744"/>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2">
            <a:extLst>
              <a:ext uri="{FF2B5EF4-FFF2-40B4-BE49-F238E27FC236}">
                <a16:creationId xmlns:a16="http://schemas.microsoft.com/office/drawing/2014/main" id="{73290CB2-9528-4943-8AD5-6AB50C5D02E9}"/>
              </a:ext>
            </a:extLst>
          </p:cNvPr>
          <p:cNvSpPr txBox="1">
            <a:spLocks noChangeArrowheads="1"/>
          </p:cNvSpPr>
          <p:nvPr/>
        </p:nvSpPr>
        <p:spPr bwMode="auto">
          <a:xfrm>
            <a:off x="469449" y="9688989"/>
            <a:ext cx="6712912" cy="1002824"/>
          </a:xfrm>
          <a:prstGeom prst="rect">
            <a:avLst/>
          </a:prstGeom>
          <a:noFill/>
          <a:ln w="9525">
            <a:noFill/>
            <a:miter lim="800000"/>
            <a:headEnd/>
            <a:tailEnd/>
          </a:ln>
        </p:spPr>
        <p:txBody>
          <a:bodyPr lIns="104306" tIns="52153" rIns="104306" bIns="52153" anchor="ctr" anchorCtr="0"/>
          <a:lstStyle/>
          <a:p>
            <a:pPr algn="just" defTabSz="914400"/>
            <a:r>
              <a:rPr lang="fr-FR" sz="700" baseline="30000" dirty="0">
                <a:solidFill>
                  <a:srgbClr val="000000"/>
                </a:solidFill>
              </a:rPr>
              <a:t>(1) </a:t>
            </a:r>
            <a:r>
              <a:rPr lang="fr-FR" sz="700" dirty="0">
                <a:solidFill>
                  <a:srgbClr val="000000"/>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mise en résolution du Garant de la formule. Pour les autres risques de perte en capital, voir pages suivantes. </a:t>
            </a:r>
          </a:p>
          <a:p>
            <a:pPr algn="just" defTabSz="914400"/>
            <a:r>
              <a:rPr lang="fr-FR" sz="700" baseline="30000" dirty="0">
                <a:solidFill>
                  <a:srgbClr val="000000"/>
                </a:solidFill>
              </a:rPr>
              <a:t>(2) </a:t>
            </a:r>
            <a:r>
              <a:rPr lang="fr-FR" sz="700" dirty="0">
                <a:solidFill>
                  <a:srgbClr val="000000"/>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700" baseline="30000" dirty="0">
                <a:solidFill>
                  <a:srgbClr val="000000"/>
                </a:solidFill>
              </a:rPr>
              <a:t>(3)</a:t>
            </a:r>
            <a:r>
              <a:rPr lang="fr-FR" sz="700" dirty="0">
                <a:solidFill>
                  <a:srgbClr val="000000"/>
                </a:solidFill>
              </a:rPr>
              <a:t> BNP Paribas </a:t>
            </a:r>
            <a:r>
              <a:rPr lang="fr-FR" sz="700" dirty="0" err="1">
                <a:solidFill>
                  <a:srgbClr val="000000"/>
                </a:solidFill>
              </a:rPr>
              <a:t>Issuance</a:t>
            </a:r>
            <a:r>
              <a:rPr lang="fr-FR" sz="700" dirty="0">
                <a:solidFill>
                  <a:srgbClr val="000000"/>
                </a:solidFill>
              </a:rPr>
              <a:t> B.V. : Standard &amp; </a:t>
            </a:r>
            <a:r>
              <a:rPr lang="fr-FR" sz="700" dirty="0" err="1">
                <a:solidFill>
                  <a:srgbClr val="000000"/>
                </a:solidFill>
              </a:rPr>
              <a:t>Poor’s</a:t>
            </a:r>
            <a:r>
              <a:rPr lang="fr-FR" sz="700" dirty="0">
                <a:solidFill>
                  <a:srgbClr val="000000"/>
                </a:solidFill>
              </a:rPr>
              <a:t> : A+. BNP Paribas S.A. : Standard &amp; </a:t>
            </a:r>
            <a:r>
              <a:rPr lang="fr-FR" sz="700" dirty="0" err="1">
                <a:solidFill>
                  <a:srgbClr val="000000"/>
                </a:solidFill>
              </a:rPr>
              <a:t>Poor’s</a:t>
            </a:r>
            <a:r>
              <a:rPr lang="fr-FR" sz="700" dirty="0">
                <a:solidFill>
                  <a:srgbClr val="000000"/>
                </a:solidFill>
              </a:rPr>
              <a:t> : A+ / Moody’s : Aa3 / Fitch : AA-. Notations en vigueur au moment de la rédaction de la présente brochure, le 03/03/22. Ces notations peuvent être révisées à tout moment et ne sont pas une garantie de solvabilité de l’Émetteur ni du Garant de la formule. Elles ne sauraient constituer un argument de souscription au produit.</a:t>
            </a:r>
          </a:p>
        </p:txBody>
      </p:sp>
      <p:sp>
        <p:nvSpPr>
          <p:cNvPr id="12" name="Rectangle">
            <a:extLst>
              <a:ext uri="{FF2B5EF4-FFF2-40B4-BE49-F238E27FC236}">
                <a16:creationId xmlns:a16="http://schemas.microsoft.com/office/drawing/2014/main" id="{08443EF9-2D46-47E5-AF76-F6C9915D712D}"/>
              </a:ext>
            </a:extLst>
          </p:cNvPr>
          <p:cNvSpPr/>
          <p:nvPr/>
        </p:nvSpPr>
        <p:spPr>
          <a:xfrm>
            <a:off x="538824" y="4833582"/>
            <a:ext cx="3843573" cy="220777"/>
          </a:xfrm>
          <a:prstGeom prst="rect">
            <a:avLst/>
          </a:prstGeom>
          <a:solidFill>
            <a:srgbClr val="B9A049"/>
          </a:solidFill>
          <a:ln w="3175">
            <a:miter lim="400000"/>
          </a:ln>
        </p:spPr>
        <p:txBody>
          <a:bodyPr lIns="20981" tIns="72000" rIns="20981" bIns="180000"/>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 </a:t>
            </a:r>
          </a:p>
        </p:txBody>
      </p:sp>
      <p:grpSp>
        <p:nvGrpSpPr>
          <p:cNvPr id="13" name="Groupe 12">
            <a:extLst>
              <a:ext uri="{FF2B5EF4-FFF2-40B4-BE49-F238E27FC236}">
                <a16:creationId xmlns:a16="http://schemas.microsoft.com/office/drawing/2014/main" id="{43ABB94C-0A5B-420B-BA89-50898DEFF09F}"/>
              </a:ext>
            </a:extLst>
          </p:cNvPr>
          <p:cNvGrpSpPr/>
          <p:nvPr/>
        </p:nvGrpSpPr>
        <p:grpSpPr>
          <a:xfrm>
            <a:off x="469449" y="-365594"/>
            <a:ext cx="7262224" cy="1553700"/>
            <a:chOff x="469449" y="-365594"/>
            <a:chExt cx="7262224" cy="1553700"/>
          </a:xfrm>
        </p:grpSpPr>
        <p:pic>
          <p:nvPicPr>
            <p:cNvPr id="14" name="Image" descr="Image">
              <a:extLst>
                <a:ext uri="{FF2B5EF4-FFF2-40B4-BE49-F238E27FC236}">
                  <a16:creationId xmlns:a16="http://schemas.microsoft.com/office/drawing/2014/main" id="{C7773038-4A39-4BB1-8393-A9FFFF12C38F}"/>
                </a:ext>
              </a:extLst>
            </p:cNvPr>
            <p:cNvPicPr>
              <a:picLocks noChangeAspect="1"/>
            </p:cNvPicPr>
            <p:nvPr/>
          </p:nvPicPr>
          <p:blipFill>
            <a:blip r:embed="rId3"/>
            <a:stretch>
              <a:fillRect/>
            </a:stretch>
          </p:blipFill>
          <p:spPr>
            <a:xfrm>
              <a:off x="6405711" y="-365594"/>
              <a:ext cx="1325962" cy="1553700"/>
            </a:xfrm>
            <a:prstGeom prst="rect">
              <a:avLst/>
            </a:prstGeom>
            <a:ln w="3175">
              <a:miter lim="400000"/>
            </a:ln>
          </p:spPr>
        </p:pic>
        <p:sp>
          <p:nvSpPr>
            <p:cNvPr id="15" name="Rectangle">
              <a:extLst>
                <a:ext uri="{FF2B5EF4-FFF2-40B4-BE49-F238E27FC236}">
                  <a16:creationId xmlns:a16="http://schemas.microsoft.com/office/drawing/2014/main" id="{335B4362-3DAA-477A-ABED-9544FBA9E9D0}"/>
                </a:ext>
              </a:extLst>
            </p:cNvPr>
            <p:cNvSpPr/>
            <p:nvPr/>
          </p:nvSpPr>
          <p:spPr>
            <a:xfrm>
              <a:off x="538966" y="60149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6" name="logo_equitim_final-01.png" descr="logo_equitim_final-01.png">
              <a:extLst>
                <a:ext uri="{FF2B5EF4-FFF2-40B4-BE49-F238E27FC236}">
                  <a16:creationId xmlns:a16="http://schemas.microsoft.com/office/drawing/2014/main" id="{B5B9D83C-C16C-4E6A-A644-EB7EC5F4077D}"/>
                </a:ext>
              </a:extLst>
            </p:cNvPr>
            <p:cNvPicPr>
              <a:picLocks noChangeAspect="1"/>
            </p:cNvPicPr>
            <p:nvPr/>
          </p:nvPicPr>
          <p:blipFill rotWithShape="1">
            <a:blip r:embed="rId4"/>
            <a:srcRect t="30991" b="26494"/>
            <a:stretch/>
          </p:blipFill>
          <p:spPr>
            <a:xfrm>
              <a:off x="469449" y="22704"/>
              <a:ext cx="1765100" cy="567402"/>
            </a:xfrm>
            <a:prstGeom prst="rect">
              <a:avLst/>
            </a:prstGeom>
            <a:ln w="3175">
              <a:miter lim="400000"/>
            </a:ln>
          </p:spPr>
        </p:pic>
      </p:grpSp>
      <p:sp>
        <p:nvSpPr>
          <p:cNvPr id="18" name="Rectangle">
            <a:extLst>
              <a:ext uri="{FF2B5EF4-FFF2-40B4-BE49-F238E27FC236}">
                <a16:creationId xmlns:a16="http://schemas.microsoft.com/office/drawing/2014/main" id="{C07004DB-BAE2-47AD-A494-D6CF97BC7130}"/>
              </a:ext>
            </a:extLst>
          </p:cNvPr>
          <p:cNvSpPr/>
          <p:nvPr/>
        </p:nvSpPr>
        <p:spPr>
          <a:xfrm>
            <a:off x="564800" y="5185509"/>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19" name="Espace réservé du contenu 4">
            <a:extLst>
              <a:ext uri="{FF2B5EF4-FFF2-40B4-BE49-F238E27FC236}">
                <a16:creationId xmlns:a16="http://schemas.microsoft.com/office/drawing/2014/main" id="{D7B3579C-2A56-445A-8E57-088A4D50B1C1}"/>
              </a:ext>
            </a:extLst>
          </p:cNvPr>
          <p:cNvSpPr txBox="1">
            <a:spLocks/>
          </p:cNvSpPr>
          <p:nvPr/>
        </p:nvSpPr>
        <p:spPr>
          <a:xfrm>
            <a:off x="716089" y="5698816"/>
            <a:ext cx="3339499" cy="4131900"/>
          </a:xfrm>
          <a:prstGeom prst="rect">
            <a:avLst/>
          </a:prstGeom>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5"/>
              </a:buBlip>
              <a:defRPr sz="1100" kern="1200" cap="all" baseline="0">
                <a:solidFill>
                  <a:schemeClr val="tx1"/>
                </a:solidFill>
                <a:latin typeface="+mj-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Titres de créance </a:t>
            </a:r>
            <a:r>
              <a:rPr lang="fr-FR" sz="900" b="1" cap="none" dirty="0">
                <a:solidFill>
                  <a:schemeClr val="tx2"/>
                </a:solidFill>
                <a:latin typeface="Proxima Nova Rg" panose="02000506030000020004" pitchFamily="2" charset="0"/>
              </a:rPr>
              <a:t>de droit anglais présentant un risque de perte en capital partielle ou totale en cours de vie et à l’échéance</a:t>
            </a:r>
            <a:r>
              <a:rPr lang="fr-FR" sz="900" b="1" cap="none" baseline="30000" dirty="0">
                <a:solidFill>
                  <a:schemeClr val="tx2"/>
                </a:solidFill>
                <a:latin typeface="Proxima Nova Rg" panose="02000506030000020004" pitchFamily="2" charset="0"/>
              </a:rPr>
              <a:t>(1)</a:t>
            </a:r>
            <a:r>
              <a:rPr lang="fr-FR" sz="900" b="1" cap="none" dirty="0">
                <a:solidFill>
                  <a:schemeClr val="tx2"/>
                </a:solidFill>
                <a:latin typeface="Proxima Nova Rg" panose="02000506030000020004" pitchFamily="2" charset="0"/>
              </a:rPr>
              <a:t>.</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Titre de créance risqué </a:t>
            </a:r>
            <a:r>
              <a:rPr lang="fr-FR" sz="900" b="1" cap="none" dirty="0">
                <a:solidFill>
                  <a:schemeClr val="tx2"/>
                </a:solidFill>
                <a:latin typeface="Proxima Nova Rg" panose="02000506030000020004" pitchFamily="2" charset="0"/>
              </a:rPr>
              <a:t>alternatif à un investissement dynamique risqué de type indice.</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Période de commercialisation : </a:t>
            </a:r>
            <a:r>
              <a:rPr lang="fr-FR" sz="900" b="1" cap="none" dirty="0">
                <a:solidFill>
                  <a:schemeClr val="tx2"/>
                </a:solidFill>
                <a:latin typeface="Proxima Nova Rg" panose="02000506030000020004" pitchFamily="2" charset="0"/>
              </a:rPr>
              <a:t>du 17/03/2022 au 09/06/2022 </a:t>
            </a:r>
            <a:r>
              <a:rPr lang="fr-FR" sz="900" b="1" cap="none" dirty="0">
                <a:solidFill>
                  <a:schemeClr val="tx2"/>
                </a:solidFill>
                <a:latin typeface="+mn-lt"/>
              </a:rPr>
              <a:t>(inclus). </a:t>
            </a:r>
            <a:r>
              <a:rPr lang="fr-FR" sz="900" cap="none" dirty="0">
                <a:solidFill>
                  <a:schemeClr val="tx2"/>
                </a:solidFill>
                <a:latin typeface="+mn-lt"/>
              </a:rPr>
              <a:t>Une fois le montant de l’enveloppe initiale atteint (30 000 000 EUR), la commercialisation de « </a:t>
            </a:r>
            <a:r>
              <a:rPr lang="fr-FR" sz="900" b="1" cap="none" dirty="0">
                <a:solidFill>
                  <a:schemeClr val="tx2"/>
                </a:solidFill>
                <a:latin typeface="Proxima Nova Rg" panose="02000506030000020004" pitchFamily="2" charset="0"/>
              </a:rPr>
              <a:t>Uluwatu jeudi</a:t>
            </a:r>
            <a:r>
              <a:rPr lang="fr-FR" sz="900" cap="none" dirty="0">
                <a:solidFill>
                  <a:schemeClr val="tx2"/>
                </a:solidFill>
                <a:latin typeface="+mn-lt"/>
              </a:rPr>
              <a:t> » peut cesser à tout moment sans préavis avant le 09/06/2022,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Durée d’investissement conseillée : </a:t>
            </a:r>
            <a:r>
              <a:rPr lang="fr-FR" sz="900" b="1" cap="none" dirty="0">
                <a:solidFill>
                  <a:schemeClr val="tx2"/>
                </a:solidFill>
                <a:latin typeface="+mn-lt"/>
              </a:rPr>
              <a:t>12 ans </a:t>
            </a:r>
            <a:r>
              <a:rPr lang="fr-FR" sz="900" cap="none" dirty="0">
                <a:solidFill>
                  <a:schemeClr val="tx2"/>
                </a:solidFill>
                <a:latin typeface="+mn-lt"/>
              </a:rPr>
              <a:t>(hors remboursement anticipé automatique). </a:t>
            </a:r>
          </a:p>
          <a:p>
            <a:pPr marL="182563" lvl="1" algn="just"/>
            <a:r>
              <a:rPr lang="fr-FR" sz="900" i="1" dirty="0"/>
              <a:t>E</a:t>
            </a:r>
            <a:r>
              <a:rPr lang="fr-FR" sz="900" i="1" cap="none" dirty="0">
                <a:solidFill>
                  <a:schemeClr val="tx2"/>
                </a:solidFill>
                <a:latin typeface="+mn-lt"/>
              </a:rPr>
              <a:t>n cas de revente avant la date de remboursement final ou anticipé, </a:t>
            </a:r>
            <a:r>
              <a:rPr lang="fr-FR" sz="900" b="1" i="1" cap="none" dirty="0">
                <a:solidFill>
                  <a:schemeClr val="tx2"/>
                </a:solidFill>
                <a:latin typeface="+mn-lt"/>
              </a:rPr>
              <a:t>l’investisseur prend un risque de perte en capital non mesurable à priori</a:t>
            </a:r>
            <a:r>
              <a:rPr lang="fr-FR" sz="900" i="1" cap="none" dirty="0">
                <a:solidFill>
                  <a:schemeClr val="tx2"/>
                </a:solidFill>
                <a:latin typeface="+mn-lt"/>
              </a:rPr>
              <a:t>. </a:t>
            </a:r>
          </a:p>
          <a:p>
            <a:pPr marL="171450" indent="-171450" algn="just">
              <a:spcBef>
                <a:spcPts val="1200"/>
              </a:spcBef>
              <a:buClr>
                <a:srgbClr val="1C1C1C"/>
              </a:buClr>
              <a:buSzPct val="100000"/>
              <a:buFont typeface="Wingdings" panose="05000000000000000000" pitchFamily="2" charset="2"/>
              <a:buChar char="§"/>
            </a:pPr>
            <a:r>
              <a:rPr lang="fr-FR" sz="900" b="1" dirty="0">
                <a:solidFill>
                  <a:srgbClr val="B9A049"/>
                </a:solidFill>
                <a:latin typeface="Futura PT" panose="020B0902020204020203" pitchFamily="34" charset="0"/>
              </a:rPr>
              <a:t>Cadre d’investissement : </a:t>
            </a:r>
            <a:r>
              <a:rPr lang="fr-FR" sz="900" cap="none" dirty="0">
                <a:solidFill>
                  <a:schemeClr val="tx2"/>
                </a:solidFill>
                <a:latin typeface="Proxima Nova Rg" panose="02000506030000020004" pitchFamily="2" charset="0"/>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900" b="1" cap="none" dirty="0">
                <a:solidFill>
                  <a:schemeClr val="tx2"/>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900" cap="none" dirty="0">
              <a:solidFill>
                <a:schemeClr val="tx2"/>
              </a:solidFill>
              <a:latin typeface="Proxima Nova Rg" panose="02000506030000020004" pitchFamily="2" charset="0"/>
            </a:endParaRPr>
          </a:p>
        </p:txBody>
      </p:sp>
      <p:sp>
        <p:nvSpPr>
          <p:cNvPr id="20" name="ZoneTexte 19">
            <a:extLst>
              <a:ext uri="{FF2B5EF4-FFF2-40B4-BE49-F238E27FC236}">
                <a16:creationId xmlns:a16="http://schemas.microsoft.com/office/drawing/2014/main" id="{823BFCCD-614A-4FA6-BEA8-FB06C7313582}"/>
              </a:ext>
            </a:extLst>
          </p:cNvPr>
          <p:cNvSpPr txBox="1"/>
          <p:nvPr/>
        </p:nvSpPr>
        <p:spPr>
          <a:xfrm>
            <a:off x="4225371" y="5698816"/>
            <a:ext cx="2843321" cy="2908489"/>
          </a:xfrm>
          <a:prstGeom prst="rect">
            <a:avLst/>
          </a:prstGeom>
          <a:noFill/>
        </p:spPr>
        <p:txBody>
          <a:bodyPr wrap="square">
            <a:spAutoFit/>
          </a:bodyPr>
          <a:lstStyle/>
          <a:p>
            <a:pPr marL="171450" indent="-171450" algn="just">
              <a:spcBef>
                <a:spcPts val="1200"/>
              </a:spcBef>
              <a:buClr>
                <a:srgbClr val="1C1C1C"/>
              </a:buClr>
              <a:buFont typeface="Wingdings" panose="05000000000000000000" pitchFamily="2" charset="2"/>
              <a:buChar char="§"/>
            </a:pPr>
            <a:r>
              <a:rPr lang="fr-FR" sz="900" b="1" dirty="0">
                <a:solidFill>
                  <a:srgbClr val="B9A049"/>
                </a:solidFill>
                <a:latin typeface="Futura PT" panose="020B0902020204020203" pitchFamily="34" charset="0"/>
              </a:rPr>
              <a:t>ISIN : </a:t>
            </a:r>
            <a:r>
              <a:rPr lang="fr-FR" sz="900" dirty="0">
                <a:solidFill>
                  <a:schemeClr val="tx2"/>
                </a:solidFill>
                <a:latin typeface="Proxima Nova Rg" panose="02000506030000020004" pitchFamily="2" charset="0"/>
              </a:rPr>
              <a:t>XS2061794066 </a:t>
            </a:r>
          </a:p>
          <a:p>
            <a:pPr marL="171450" indent="-171450" algn="just">
              <a:spcBef>
                <a:spcPts val="1200"/>
              </a:spcBef>
              <a:buClr>
                <a:srgbClr val="1C1C1C"/>
              </a:buClr>
              <a:buFont typeface="Wingdings" panose="05000000000000000000" pitchFamily="2" charset="2"/>
              <a:buChar char="§"/>
            </a:pPr>
            <a:r>
              <a:rPr lang="fr-FR" sz="900" b="1" dirty="0">
                <a:solidFill>
                  <a:srgbClr val="B9A049"/>
                </a:solidFill>
                <a:latin typeface="Futura PT" panose="020B0902020204020203" pitchFamily="34" charset="0"/>
              </a:rPr>
              <a:t>COTATION : </a:t>
            </a:r>
            <a:r>
              <a:rPr lang="fr-FR" sz="900" cap="none" dirty="0">
                <a:solidFill>
                  <a:schemeClr val="tx2"/>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900" b="1" cap="all" dirty="0">
                <a:solidFill>
                  <a:srgbClr val="B9A049"/>
                </a:solidFill>
                <a:latin typeface="Futura PT" panose="020B0902020204020203" pitchFamily="34" charset="0"/>
              </a:rPr>
              <a:t>Produit émis par BNP Paribas </a:t>
            </a:r>
            <a:r>
              <a:rPr lang="fr-FR" sz="900" b="1" cap="all" dirty="0" err="1">
                <a:solidFill>
                  <a:srgbClr val="B9A049"/>
                </a:solidFill>
                <a:latin typeface="Futura PT" panose="020B0902020204020203" pitchFamily="34" charset="0"/>
              </a:rPr>
              <a:t>Issuance</a:t>
            </a:r>
            <a:r>
              <a:rPr lang="fr-FR" sz="900" b="1" cap="all" dirty="0">
                <a:solidFill>
                  <a:srgbClr val="B9A049"/>
                </a:solidFill>
                <a:latin typeface="Futura PT" panose="020B0902020204020203" pitchFamily="34" charset="0"/>
              </a:rPr>
              <a:t> B.V.</a:t>
            </a:r>
            <a:r>
              <a:rPr lang="fr-FR" sz="900" b="1" cap="all" baseline="30000" dirty="0">
                <a:solidFill>
                  <a:srgbClr val="B9A049"/>
                </a:solidFill>
                <a:latin typeface="Futura PT" panose="020B0902020204020203" pitchFamily="34" charset="0"/>
              </a:rPr>
              <a:t>(3)</a:t>
            </a:r>
            <a:r>
              <a:rPr lang="fr-FR" sz="900" b="1" cap="all" dirty="0">
                <a:solidFill>
                  <a:srgbClr val="B9A049"/>
                </a:solidFill>
                <a:latin typeface="Futura PT" panose="020B0902020204020203" pitchFamily="34" charset="0"/>
              </a:rPr>
              <a:t>, </a:t>
            </a:r>
            <a:r>
              <a:rPr lang="fr-FR" sz="900" cap="none" dirty="0">
                <a:solidFill>
                  <a:schemeClr val="tx2"/>
                </a:solidFill>
              </a:rPr>
              <a:t>véhicule d’émission dédié de droit néerlandais, bénéficiant d’une garantie donnée par BNP Paribas S.A.</a:t>
            </a:r>
            <a:r>
              <a:rPr lang="fr-FR" sz="900" cap="none" baseline="30000" dirty="0">
                <a:solidFill>
                  <a:schemeClr val="tx2"/>
                </a:solidFill>
              </a:rPr>
              <a:t>(3) </a:t>
            </a:r>
            <a:r>
              <a:rPr lang="fr-FR" sz="9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900" cap="none" dirty="0" err="1">
                <a:solidFill>
                  <a:schemeClr val="tx2"/>
                </a:solidFill>
              </a:rPr>
              <a:t>Issuance</a:t>
            </a:r>
            <a:r>
              <a:rPr lang="fr-FR" sz="9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900" dirty="0">
                <a:solidFill>
                  <a:schemeClr val="tx2"/>
                </a:solidFill>
                <a:latin typeface="Proxima Nova Rg" panose="02000506030000020004" pitchFamily="2" charset="0"/>
              </a:rPr>
              <a:t>Ce document à caractère promotionnel s’adresse à des investisseurs situés en France.</a:t>
            </a:r>
          </a:p>
        </p:txBody>
      </p:sp>
      <p:sp>
        <p:nvSpPr>
          <p:cNvPr id="22" name="Rectangle">
            <a:extLst>
              <a:ext uri="{FF2B5EF4-FFF2-40B4-BE49-F238E27FC236}">
                <a16:creationId xmlns:a16="http://schemas.microsoft.com/office/drawing/2014/main" id="{2E872C5F-F09D-4D86-BE0C-E12661256623}"/>
              </a:ext>
            </a:extLst>
          </p:cNvPr>
          <p:cNvSpPr/>
          <p:nvPr/>
        </p:nvSpPr>
        <p:spPr>
          <a:xfrm>
            <a:off x="546701" y="9696708"/>
            <a:ext cx="6480000" cy="9005"/>
          </a:xfrm>
          <a:prstGeom prst="rect">
            <a:avLst/>
          </a:prstGeom>
          <a:solidFill>
            <a:srgbClr val="B9A23D">
              <a:alpha val="50000"/>
            </a:srgbClr>
          </a:solidFill>
          <a:ln w="3175">
            <a:miter lim="400000"/>
          </a:ln>
        </p:spPr>
        <p:txBody>
          <a:bodyPr lIns="20981" tIns="20981" rIns="0" bIns="36000"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 name="ZoneTexte 1">
            <a:extLst>
              <a:ext uri="{FF2B5EF4-FFF2-40B4-BE49-F238E27FC236}">
                <a16:creationId xmlns:a16="http://schemas.microsoft.com/office/drawing/2014/main" id="{0B5C9B4C-3088-427C-9140-D1F387A0F190}"/>
              </a:ext>
            </a:extLst>
          </p:cNvPr>
          <p:cNvSpPr txBox="1"/>
          <p:nvPr/>
        </p:nvSpPr>
        <p:spPr>
          <a:xfrm>
            <a:off x="716089" y="5155225"/>
            <a:ext cx="6300000" cy="288000"/>
          </a:xfrm>
          <a:prstGeom prst="rect">
            <a:avLst/>
          </a:prstGeom>
          <a:noFill/>
        </p:spPr>
        <p:txBody>
          <a:bodyPr wrap="square" rtlCol="0">
            <a:spAutoFit/>
          </a:bodyPr>
          <a:lstStyle/>
          <a:p>
            <a:pPr defTabSz="755934">
              <a:lnSpc>
                <a:spcPct val="90000"/>
              </a:lnSpc>
              <a:spcBef>
                <a:spcPct val="0"/>
              </a:spcBef>
            </a:pPr>
            <a:r>
              <a:rPr lang="fr-FR" sz="1600" cap="all" dirty="0">
                <a:solidFill>
                  <a:srgbClr val="000000"/>
                </a:solidFill>
                <a:latin typeface="Futura PT" panose="020B0902020204020203" pitchFamily="34" charset="0"/>
                <a:ea typeface="+mj-ea"/>
                <a:cs typeface="+mj-cs"/>
              </a:rPr>
              <a:t>Uluwatu jeudi</a:t>
            </a:r>
          </a:p>
          <a:p>
            <a:endParaRPr lang="en-US" dirty="0"/>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texte 11"/>
          <p:cNvSpPr>
            <a:spLocks noGrp="1"/>
          </p:cNvSpPr>
          <p:nvPr>
            <p:ph type="body" sz="quarter" idx="16"/>
          </p:nvPr>
        </p:nvSpPr>
        <p:spPr>
          <a:xfrm>
            <a:off x="831244" y="694662"/>
            <a:ext cx="6303600" cy="4117153"/>
          </a:xfrm>
        </p:spPr>
        <p:txBody>
          <a:bodyPr wrap="square">
            <a:spAutoFit/>
          </a:bodyPr>
          <a:lstStyle/>
          <a:p>
            <a:pPr algn="just"/>
            <a:r>
              <a:rPr lang="fr-FR" sz="1200" dirty="0">
                <a:solidFill>
                  <a:srgbClr val="000000"/>
                </a:solidFill>
              </a:rPr>
              <a:t>LES OBJECTIFS D’INVESTISSEMENT</a:t>
            </a:r>
          </a:p>
          <a:p>
            <a:pPr lvl="1" algn="just">
              <a:lnSpc>
                <a:spcPct val="90000"/>
              </a:lnSpc>
              <a:spcAft>
                <a:spcPts val="200"/>
              </a:spcAft>
            </a:pPr>
            <a:r>
              <a:rPr lang="fr-FR" sz="760" dirty="0"/>
              <a:t>Les termes « capital » et « capital initial » utilisés dans cette brochure désignent la Valeur Nominale des titres de créance « Uluwatu jeudi » soit 1 000 EUR. Le montant remboursé est brut, hors frais et fiscalité applicable au cadre d’investissement. Le Taux de Rendement Annuel est net de frais de gestion pour les contrats d’assurance vie/capitalisation (en prenant comme hypothèse un taux de frais de gestion de 1,00% annuel), sans prise en compte des autres frais et de la fiscalité. Il est calculé entre le 09/06/2022 et la date de remboursement anticipé automatique concernée</a:t>
            </a:r>
            <a:r>
              <a:rPr lang="fr-FR" sz="760" baseline="30000" dirty="0"/>
              <a:t>(1)</a:t>
            </a:r>
            <a:r>
              <a:rPr lang="fr-FR" sz="760" dirty="0"/>
              <a:t>, ou d’échéance</a:t>
            </a:r>
            <a:r>
              <a:rPr lang="fr-FR" sz="760" baseline="30000" dirty="0"/>
              <a:t>(1)</a:t>
            </a:r>
            <a:r>
              <a:rPr lang="fr-FR" sz="760" dirty="0"/>
              <a:t> selon les cas. En cas de vente du titre de créance avant la date d’échéance</a:t>
            </a:r>
            <a:r>
              <a:rPr lang="fr-FR" sz="760" baseline="30000" dirty="0"/>
              <a:t>(1)</a:t>
            </a:r>
            <a:r>
              <a:rPr lang="fr-FR" sz="760" dirty="0"/>
              <a:t> ou la date de remboursement anticipé automatique</a:t>
            </a:r>
            <a:r>
              <a:rPr lang="fr-FR" sz="760" baseline="30000" dirty="0"/>
              <a:t>(1)</a:t>
            </a:r>
            <a:r>
              <a:rPr lang="fr-FR" sz="760" dirty="0"/>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lvl="1" algn="just">
              <a:lnSpc>
                <a:spcPct val="90000"/>
              </a:lnSpc>
            </a:pPr>
            <a:r>
              <a:rPr lang="fr-FR" sz="760" b="1" dirty="0"/>
              <a:t>Pour un investissement dans « Uluwatu jeudi », vous êtes exposé pour une durée de 4 à 48 trimestres </a:t>
            </a:r>
            <a:r>
              <a:rPr lang="fr-FR" sz="760" dirty="0"/>
              <a:t>à l’évolution de l'indice </a:t>
            </a:r>
            <a:r>
              <a:rPr lang="en-US" sz="760" b="1" dirty="0"/>
              <a:t>CA FP Equity,</a:t>
            </a:r>
            <a:r>
              <a:rPr lang="fr-FR" sz="760" dirty="0"/>
              <a:t> l'indice </a:t>
            </a:r>
            <a:r>
              <a:rPr lang="en-US" sz="760" b="1" dirty="0"/>
              <a:t>CA FP Equity ( ; </a:t>
            </a:r>
            <a:r>
              <a:rPr lang="fr-FR" sz="760" dirty="0"/>
              <a:t>code Bloomberg :  ;</a:t>
            </a:r>
            <a:r>
              <a:rPr lang="fr-FR" sz="760" dirty="0">
                <a:solidFill>
                  <a:srgbClr val="000000"/>
                </a:solidFill>
                <a:latin typeface="Proxima Nova Rg" panose="02000506030000020004" pitchFamily="2" charset="0"/>
              </a:rPr>
              <a:t> sponsor :  </a:t>
            </a:r>
            <a:r>
              <a:rPr lang="fr-FR" sz="760" dirty="0"/>
              <a:t>;  </a:t>
            </a:r>
            <a:r>
              <a:rPr kumimoji="0" lang="fr-FR" sz="760" b="0" i="0" u="none" strike="noStrike" kern="1200" cap="none" spc="0" normalizeH="0" baseline="0" dirty="0">
                <a:ln>
                  <a:noFill/>
                </a:ln>
                <a:effectLst/>
                <a:uLnTx/>
                <a:uFillTx/>
                <a:ea typeface="+mn-ea"/>
                <a:cs typeface="+mn-cs"/>
              </a:rPr>
              <a:t> </a:t>
            </a:r>
            <a:r>
              <a:rPr lang="fr-FR" sz="760" dirty="0"/>
              <a:t>).</a:t>
            </a:r>
          </a:p>
          <a:p>
            <a:pPr lvl="1" algn="just">
              <a:lnSpc>
                <a:spcPct val="90000"/>
              </a:lnSpc>
            </a:pPr>
            <a:endParaRPr lang="fr-FR" sz="760" dirty="0"/>
          </a:p>
          <a:p>
            <a:pPr lvl="2" algn="just">
              <a:lnSpc>
                <a:spcPct val="90000"/>
              </a:lnSpc>
              <a:spcBef>
                <a:spcPts val="400"/>
              </a:spcBef>
            </a:pPr>
            <a:r>
              <a:rPr lang="fr-FR" sz="760" b="1" dirty="0">
                <a:solidFill>
                  <a:srgbClr val="B9A049"/>
                </a:solidFill>
              </a:rPr>
              <a:t>… avec un risque de perte en capital à l’échéance</a:t>
            </a:r>
            <a:r>
              <a:rPr lang="fr-FR" sz="760" b="1" baseline="30000" dirty="0">
                <a:solidFill>
                  <a:srgbClr val="B9A049"/>
                </a:solidFill>
              </a:rPr>
              <a:t>(1)</a:t>
            </a:r>
            <a:r>
              <a:rPr lang="fr-FR" sz="760" b="1" dirty="0">
                <a:solidFill>
                  <a:srgbClr val="B9A049"/>
                </a:solidFill>
              </a:rPr>
              <a:t> à hauteur de l’intégralité de la baisse enregistrée par l'indice </a:t>
            </a:r>
            <a:r>
              <a:rPr lang="fr-FR" sz="760" dirty="0">
                <a:solidFill>
                  <a:schemeClr val="tx2"/>
                </a:solidFill>
              </a:rPr>
              <a:t>si celui-ci, à la date de constatation finale</a:t>
            </a:r>
            <a:r>
              <a:rPr lang="fr-FR" sz="760" baseline="30000" dirty="0">
                <a:solidFill>
                  <a:schemeClr val="tx2"/>
                </a:solidFill>
              </a:rPr>
              <a:t>(1)</a:t>
            </a:r>
            <a:r>
              <a:rPr lang="fr-FR" sz="760" dirty="0">
                <a:solidFill>
                  <a:schemeClr val="tx2"/>
                </a:solidFill>
              </a:rPr>
              <a:t>, clôture à un niveau strictement inférieur à 50% de son Niveau de Référence.</a:t>
            </a:r>
          </a:p>
          <a:p>
            <a:pPr lvl="2" algn="just">
              <a:lnSpc>
                <a:spcPct val="90000"/>
              </a:lnSpc>
              <a:spcBef>
                <a:spcPts val="400"/>
              </a:spcBef>
              <a:spcAft>
                <a:spcPts val="200"/>
              </a:spcAft>
            </a:pPr>
            <a:r>
              <a:rPr lang="fr-FR" sz="760" b="1" dirty="0">
                <a:solidFill>
                  <a:srgbClr val="B9A049"/>
                </a:solidFill>
              </a:rPr>
              <a:t>… avec un mécanisme de remboursement anticipé à hauteur de l’intégralité du capital initial, activable automatiquement à partir de la fin du trimestre 4 jusqu’à la fin du trimestre 47 </a:t>
            </a:r>
            <a:r>
              <a:rPr lang="fr-FR" sz="760" dirty="0">
                <a:solidFill>
                  <a:schemeClr val="tx2"/>
                </a:solidFill>
              </a:rPr>
              <a:t>si à une date de constatation trimestrielle</a:t>
            </a:r>
            <a:r>
              <a:rPr lang="fr-FR" sz="760" baseline="30000" dirty="0">
                <a:solidFill>
                  <a:schemeClr val="tx2"/>
                </a:solidFill>
              </a:rPr>
              <a:t>(1)</a:t>
            </a:r>
            <a:r>
              <a:rPr lang="fr-FR" sz="760" dirty="0">
                <a:solidFill>
                  <a:schemeClr val="tx2"/>
                </a:solidFill>
              </a:rPr>
              <a:t>, </a:t>
            </a:r>
            <a:r>
              <a:rPr lang="it-IT" sz="760" dirty="0">
                <a:solidFill>
                  <a:schemeClr val="tx2"/>
                </a:solidFill>
              </a:rPr>
              <a:t>l'indice clôture à un niveau supérieur ou égal </a:t>
            </a:r>
            <a:r>
              <a:rPr lang="fr-FR" sz="760" dirty="0">
                <a:solidFill>
                  <a:schemeClr val="tx2"/>
                </a:solidFill>
              </a:rPr>
              <a:t>à la barrière dégressive de remboursement automatique anticipé de son Niveau de Référence.</a:t>
            </a:r>
          </a:p>
          <a:p>
            <a:pPr lvl="2" algn="just">
              <a:lnSpc>
                <a:spcPct val="90000"/>
              </a:lnSpc>
              <a:spcBef>
                <a:spcPts val="400"/>
              </a:spcBef>
              <a:spcAft>
                <a:spcPts val="200"/>
              </a:spcAft>
            </a:pPr>
            <a:r>
              <a:rPr lang="fr-FR" sz="760" b="1" dirty="0">
                <a:solidFill>
                  <a:srgbClr val="B9A049"/>
                </a:solidFill>
              </a:rPr>
              <a:t>…</a:t>
            </a:r>
            <a:r>
              <a:rPr lang="fr-FR" sz="760" dirty="0">
                <a:solidFill>
                  <a:srgbClr val="B9A049"/>
                </a:solidFill>
              </a:rPr>
              <a:t> </a:t>
            </a:r>
            <a:r>
              <a:rPr lang="fr-FR" sz="760" b="1" dirty="0">
                <a:solidFill>
                  <a:srgbClr val="B9A049"/>
                </a:solidFill>
              </a:rPr>
              <a:t>avec un objectif de gain fixe plafonné à 2,75% par trimestre écoulé depuis le 09/06/2022 (soit 11,0% par année écoulée) </a:t>
            </a:r>
            <a:r>
              <a:rPr lang="fr-FR" sz="760" dirty="0">
                <a:solidFill>
                  <a:schemeClr val="tx2"/>
                </a:solidFill>
              </a:rPr>
              <a:t>si, à une date de constatation trimestrielle</a:t>
            </a:r>
            <a:r>
              <a:rPr lang="fr-FR" sz="760" baseline="30000" dirty="0">
                <a:solidFill>
                  <a:schemeClr val="tx2"/>
                </a:solidFill>
              </a:rPr>
              <a:t>(1) </a:t>
            </a:r>
            <a:r>
              <a:rPr lang="fr-FR" sz="760" dirty="0">
                <a:solidFill>
                  <a:schemeClr val="tx2"/>
                </a:solidFill>
              </a:rPr>
              <a:t>ou si à la date de constatation finale</a:t>
            </a:r>
            <a:r>
              <a:rPr lang="fr-FR" sz="760" baseline="30000" dirty="0">
                <a:solidFill>
                  <a:schemeClr val="tx2"/>
                </a:solidFill>
              </a:rPr>
              <a:t>(1)</a:t>
            </a:r>
            <a:r>
              <a:rPr lang="fr-FR" sz="760" dirty="0">
                <a:solidFill>
                  <a:schemeClr val="tx2"/>
                </a:solidFill>
              </a:rPr>
              <a:t> </a:t>
            </a:r>
            <a:r>
              <a:rPr lang="it-IT" sz="760" dirty="0">
                <a:solidFill>
                  <a:schemeClr val="tx2"/>
                </a:solidFill>
              </a:rPr>
              <a:t>l'indice clôture à un niveau supérieur ou égal </a:t>
            </a:r>
            <a:r>
              <a:rPr lang="fr-FR" sz="760" dirty="0">
                <a:solidFill>
                  <a:schemeClr val="tx2"/>
                </a:solidFill>
              </a:rPr>
              <a:t>à la barrière dégressive de remboursement automatique anticipé de son Niveau de Référence.</a:t>
            </a:r>
          </a:p>
          <a:p>
            <a:pPr lvl="1" algn="just">
              <a:lnSpc>
                <a:spcPct val="90000"/>
              </a:lnSpc>
              <a:spcBef>
                <a:spcPts val="600"/>
              </a:spcBef>
              <a:spcAft>
                <a:spcPts val="200"/>
              </a:spcAft>
            </a:pPr>
            <a:r>
              <a:rPr lang="fr-FR" sz="760" b="1" dirty="0"/>
              <a:t>La perte en capital peut être totale si l'indice a une valeur nulle à la date de constatation finale</a:t>
            </a:r>
            <a:r>
              <a:rPr lang="fr-FR" sz="760" b="1" baseline="30000" dirty="0"/>
              <a:t>(1)</a:t>
            </a:r>
            <a:r>
              <a:rPr lang="fr-FR" sz="760" b="1" dirty="0"/>
              <a:t>. </a:t>
            </a:r>
          </a:p>
          <a:p>
            <a:pPr lvl="1" algn="just">
              <a:lnSpc>
                <a:spcPct val="90000"/>
              </a:lnSpc>
              <a:spcBef>
                <a:spcPts val="600"/>
              </a:spcBef>
              <a:spcAft>
                <a:spcPts val="200"/>
              </a:spcAft>
            </a:pPr>
            <a:r>
              <a:rPr lang="fr-FR" sz="760" b="1" dirty="0"/>
              <a:t>Le </a:t>
            </a:r>
            <a:r>
              <a:rPr lang="fr-FR" sz="760" b="1" dirty="0">
                <a:solidFill>
                  <a:srgbClr val="000000"/>
                </a:solidFill>
              </a:rPr>
              <a:t>gain</a:t>
            </a:r>
            <a:r>
              <a:rPr lang="fr-FR" sz="760" b="1" dirty="0">
                <a:solidFill>
                  <a:schemeClr val="tx1"/>
                </a:solidFill>
              </a:rPr>
              <a:t> </a:t>
            </a:r>
            <a:r>
              <a:rPr lang="fr-FR" sz="760" b="1" dirty="0"/>
              <a:t>est plafonné </a:t>
            </a:r>
            <a:r>
              <a:rPr lang="fr-FR" sz="760" dirty="0"/>
              <a:t>: afin de bénéficier d’un remboursement du capital à l’échéance</a:t>
            </a:r>
            <a:r>
              <a:rPr lang="fr-FR" sz="760" baseline="30000" dirty="0"/>
              <a:t>(1)</a:t>
            </a:r>
            <a:r>
              <a:rPr lang="fr-FR" sz="760" dirty="0"/>
              <a:t> si l'indice n’enregistre pas de baisse de plus de 50,0% par rapport à son Niveau de Référence, l’investisseur accepte de limiter ses gains en cas de forte hausse de l'indice (Taux de Rendement Annuel net maximum de 4,67%</a:t>
            </a:r>
            <a:r>
              <a:rPr lang="fr-FR" sz="760" baseline="30000" dirty="0"/>
              <a:t>(2)</a:t>
            </a:r>
            <a:r>
              <a:rPr lang="fr-FR" sz="760" dirty="0"/>
              <a:t>).</a:t>
            </a:r>
          </a:p>
          <a:p>
            <a:pPr lvl="4" algn="just">
              <a:lnSpc>
                <a:spcPct val="90000"/>
              </a:lnSpc>
            </a:pPr>
            <a:r>
              <a:rPr lang="fr-FR" sz="760" i="1" dirty="0">
                <a:latin typeface="+mn-lt"/>
              </a:rPr>
              <a:t>Les titres de créance « Uluwatu jeudi » sont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Uluwatu jeudi » et ne prend pas en compte les spécificités des contrats d’assurance vie ou de capitalisation dans le cadre desquels ce produit est proposé. </a:t>
            </a:r>
            <a:r>
              <a:rPr lang="fr-FR" sz="760" b="1" i="1" dirty="0">
                <a:latin typeface="+mn-lt"/>
              </a:rPr>
              <a:t>Il est précisé que l’Assureur d’une part, l’Émetteur et le Garant de la formule d’autre part, sont des entités juridiques distinctes. Ce document n’a pas été rédigé par l’Assureur.</a:t>
            </a:r>
          </a:p>
          <a:p>
            <a:pPr lvl="4" algn="just">
              <a:lnSpc>
                <a:spcPct val="90000"/>
              </a:lnSpc>
            </a:pPr>
            <a:r>
              <a:rPr lang="fr-FR" sz="760" b="1" i="1" dirty="0">
                <a:latin typeface="+mn-lt"/>
              </a:rPr>
              <a:t> « Uluwatu jeudi » ne peut constituer l’intégralité d’un portefeuille d’investissement. L’investisseur est exposé pour une durée de 4 à 48 trimestres à l'indice, et ne bénéficie pas de la diversification offerte par les indices de marchés actions. Vous êtes sur le point d’acheter un produit qui n’est pas simple et qui peut être difficile à comprendre.</a:t>
            </a:r>
          </a:p>
        </p:txBody>
      </p:sp>
      <p:grpSp>
        <p:nvGrpSpPr>
          <p:cNvPr id="43" name="Groupe 42">
            <a:extLst>
              <a:ext uri="{FF2B5EF4-FFF2-40B4-BE49-F238E27FC236}">
                <a16:creationId xmlns:a16="http://schemas.microsoft.com/office/drawing/2014/main" id="{1600F512-0ECE-4ED4-BB74-2A8EAF5988AB}"/>
              </a:ext>
            </a:extLst>
          </p:cNvPr>
          <p:cNvGrpSpPr/>
          <p:nvPr/>
        </p:nvGrpSpPr>
        <p:grpSpPr>
          <a:xfrm>
            <a:off x="498496" y="-498099"/>
            <a:ext cx="7459144" cy="1878083"/>
            <a:chOff x="498496" y="-498099"/>
            <a:chExt cx="7459144" cy="1878083"/>
          </a:xfrm>
        </p:grpSpPr>
        <p:pic>
          <p:nvPicPr>
            <p:cNvPr id="46" name="logo_equitim_final-01.png" descr="logo_equitim_final-01.png">
              <a:extLst>
                <a:ext uri="{FF2B5EF4-FFF2-40B4-BE49-F238E27FC236}">
                  <a16:creationId xmlns:a16="http://schemas.microsoft.com/office/drawing/2014/main" id="{7040A948-726C-4386-ADCC-EC98BAFE4C01}"/>
                </a:ext>
              </a:extLst>
            </p:cNvPr>
            <p:cNvPicPr>
              <a:picLocks noChangeAspect="1"/>
            </p:cNvPicPr>
            <p:nvPr/>
          </p:nvPicPr>
          <p:blipFill rotWithShape="1">
            <a:blip r:embed="rId3"/>
            <a:srcRect t="30991" b="26494"/>
            <a:stretch/>
          </p:blipFill>
          <p:spPr>
            <a:xfrm>
              <a:off x="498496" y="54977"/>
              <a:ext cx="1765100" cy="567402"/>
            </a:xfrm>
            <a:prstGeom prst="rect">
              <a:avLst/>
            </a:prstGeom>
            <a:ln w="3175">
              <a:miter lim="400000"/>
            </a:ln>
          </p:spPr>
        </p:pic>
        <p:sp>
          <p:nvSpPr>
            <p:cNvPr id="47" name="Rectangle">
              <a:extLst>
                <a:ext uri="{FF2B5EF4-FFF2-40B4-BE49-F238E27FC236}">
                  <a16:creationId xmlns:a16="http://schemas.microsoft.com/office/drawing/2014/main" id="{C4214C46-27F2-46C7-AF17-95EBD0309D7E}"/>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8" name="Image" descr="Image">
              <a:extLst>
                <a:ext uri="{FF2B5EF4-FFF2-40B4-BE49-F238E27FC236}">
                  <a16:creationId xmlns:a16="http://schemas.microsoft.com/office/drawing/2014/main" id="{E528591B-E9CD-4E9F-BA18-DF2E3BDA79FA}"/>
                </a:ext>
              </a:extLst>
            </p:cNvPr>
            <p:cNvPicPr>
              <a:picLocks noChangeAspect="1"/>
            </p:cNvPicPr>
            <p:nvPr/>
          </p:nvPicPr>
          <p:blipFill>
            <a:blip r:embed="rId4"/>
            <a:stretch>
              <a:fillRect/>
            </a:stretch>
          </p:blipFill>
          <p:spPr>
            <a:xfrm>
              <a:off x="6354842" y="-498099"/>
              <a:ext cx="1602798" cy="1878083"/>
            </a:xfrm>
            <a:prstGeom prst="rect">
              <a:avLst/>
            </a:prstGeom>
            <a:ln w="3175">
              <a:miter lim="400000"/>
            </a:ln>
          </p:spPr>
        </p:pic>
      </p:grpSp>
      <p:sp>
        <p:nvSpPr>
          <p:cNvPr id="49" name="Rectangle">
            <a:extLst>
              <a:ext uri="{FF2B5EF4-FFF2-40B4-BE49-F238E27FC236}">
                <a16:creationId xmlns:a16="http://schemas.microsoft.com/office/drawing/2014/main" id="{E8FDE2BF-E364-4966-ADB6-E604BD978440}"/>
              </a:ext>
            </a:extLst>
          </p:cNvPr>
          <p:cNvSpPr/>
          <p:nvPr/>
        </p:nvSpPr>
        <p:spPr>
          <a:xfrm>
            <a:off x="688341" y="69466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0" name="Espace réservé du texte 13">
            <a:extLst>
              <a:ext uri="{FF2B5EF4-FFF2-40B4-BE49-F238E27FC236}">
                <a16:creationId xmlns:a16="http://schemas.microsoft.com/office/drawing/2014/main" id="{56FD1347-9D98-483C-9B89-008FA715AC4D}"/>
              </a:ext>
            </a:extLst>
          </p:cNvPr>
          <p:cNvSpPr txBox="1">
            <a:spLocks/>
          </p:cNvSpPr>
          <p:nvPr/>
        </p:nvSpPr>
        <p:spPr>
          <a:xfrm>
            <a:off x="831244" y="5609586"/>
            <a:ext cx="3987300" cy="192529"/>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400"/>
              </a:spcBef>
              <a:buFont typeface="Arial" panose="020B0604020202020204" pitchFamily="34" charset="0"/>
              <a:buNone/>
              <a:defRPr sz="900" kern="1200">
                <a:solidFill>
                  <a:schemeClr val="tx2"/>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900" kern="1200">
                <a:solidFill>
                  <a:schemeClr val="tx1"/>
                </a:solidFill>
                <a:latin typeface="+mn-lt"/>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100" dirty="0">
                <a:solidFill>
                  <a:srgbClr val="000000"/>
                </a:solidFill>
                <a:latin typeface="Futura PT" panose="020B0902020204020203" pitchFamily="34" charset="0"/>
              </a:rPr>
              <a:t>SCHÉMA DU MÉCANISME DE REMBOURSEMENT </a:t>
            </a:r>
          </a:p>
        </p:txBody>
      </p:sp>
      <p:sp>
        <p:nvSpPr>
          <p:cNvPr id="52" name="Rectangle">
            <a:extLst>
              <a:ext uri="{FF2B5EF4-FFF2-40B4-BE49-F238E27FC236}">
                <a16:creationId xmlns:a16="http://schemas.microsoft.com/office/drawing/2014/main" id="{9D392866-E9C5-4A14-BEE7-E23A42974DB1}"/>
              </a:ext>
            </a:extLst>
          </p:cNvPr>
          <p:cNvSpPr/>
          <p:nvPr/>
        </p:nvSpPr>
        <p:spPr>
          <a:xfrm>
            <a:off x="688341" y="560482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38" name="Espace réservé du numéro de diapositive 3">
            <a:extLst>
              <a:ext uri="{FF2B5EF4-FFF2-40B4-BE49-F238E27FC236}">
                <a16:creationId xmlns:a16="http://schemas.microsoft.com/office/drawing/2014/main" id="{1FEF50E5-D499-4833-B1D7-8F35BB7F7CF5}"/>
              </a:ext>
            </a:extLst>
          </p:cNvPr>
          <p:cNvSpPr>
            <a:spLocks noGrp="1"/>
          </p:cNvSpPr>
          <p:nvPr>
            <p:ph type="sldNum" sz="quarter" idx="12"/>
          </p:nvPr>
        </p:nvSpPr>
        <p:spPr>
          <a:xfrm>
            <a:off x="6840000" y="10169462"/>
            <a:ext cx="359448" cy="216326"/>
          </a:xfrm>
        </p:spPr>
        <p:txBody>
          <a:bodyPr/>
          <a:lstStyle/>
          <a:p>
            <a:fld id="{21A58941-C02C-41B5-9643-2C1F36B7BEEB}" type="slidenum">
              <a:rPr lang="fr-FR" smtClean="0"/>
              <a:pPr/>
              <a:t>2</a:t>
            </a:fld>
            <a:endParaRPr lang="fr-FR" dirty="0"/>
          </a:p>
        </p:txBody>
      </p:sp>
      <p:sp>
        <p:nvSpPr>
          <p:cNvPr id="42" name="Espace réservé du texte 10">
            <a:extLst>
              <a:ext uri="{FF2B5EF4-FFF2-40B4-BE49-F238E27FC236}">
                <a16:creationId xmlns:a16="http://schemas.microsoft.com/office/drawing/2014/main" id="{C34AD26E-3543-45E9-9DEC-64007A00364A}"/>
              </a:ext>
            </a:extLst>
          </p:cNvPr>
          <p:cNvSpPr>
            <a:spLocks noGrp="1"/>
          </p:cNvSpPr>
          <p:nvPr>
            <p:ph type="body" sz="quarter" idx="15"/>
          </p:nvPr>
        </p:nvSpPr>
        <p:spPr>
          <a:xfrm>
            <a:off x="498496" y="10009360"/>
            <a:ext cx="6480000" cy="652524"/>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09/06/2022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a:t>
            </a:r>
            <a:r>
              <a:rPr lang="it-IT" sz="700" spc="-40" dirty="0">
                <a:solidFill>
                  <a:srgbClr val="000000"/>
                </a:solidFill>
                <a:latin typeface="Proxima Nova Rg" panose="02000506030000020004" pitchFamily="2" charset="0"/>
              </a:rPr>
              <a:t>l'indice</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sp>
        <p:nvSpPr>
          <p:cNvPr id="44" name="Rectangle">
            <a:extLst>
              <a:ext uri="{FF2B5EF4-FFF2-40B4-BE49-F238E27FC236}">
                <a16:creationId xmlns:a16="http://schemas.microsoft.com/office/drawing/2014/main" id="{A25FB9FF-03BF-499B-9AFD-136CED01DD37}"/>
              </a:ext>
            </a:extLst>
          </p:cNvPr>
          <p:cNvSpPr/>
          <p:nvPr/>
        </p:nvSpPr>
        <p:spPr>
          <a:xfrm>
            <a:off x="546701" y="9961818"/>
            <a:ext cx="6480000" cy="9005"/>
          </a:xfrm>
          <a:prstGeom prst="rect">
            <a:avLst/>
          </a:prstGeom>
          <a:solidFill>
            <a:srgbClr val="B9A23D">
              <a:alpha val="50000"/>
            </a:srgbClr>
          </a:solidFill>
          <a:ln w="3175">
            <a:miter lim="400000"/>
          </a:ln>
        </p:spPr>
        <p:txBody>
          <a:bodyPr lIns="20981" tIns="20981" rIns="0" bIns="36000"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35" name="Rectangle 34">
            <a:extLst>
              <a:ext uri="{FF2B5EF4-FFF2-40B4-BE49-F238E27FC236}">
                <a16:creationId xmlns:a16="http://schemas.microsoft.com/office/drawing/2014/main" id="{499EB3A2-55CE-4AF0-810C-90C9CA60DE1C}"/>
              </a:ext>
            </a:extLst>
          </p:cNvPr>
          <p:cNvSpPr/>
          <p:nvPr/>
        </p:nvSpPr>
        <p:spPr>
          <a:xfrm>
            <a:off x="4584789" y="8306900"/>
            <a:ext cx="1369089" cy="1383996"/>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à l’échéance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r>
              <a:rPr lang="fr-FR" sz="650" b="1" u="sng" kern="0" dirty="0">
                <a:solidFill>
                  <a:prstClr val="black"/>
                </a:solidFill>
                <a:latin typeface="Proxima Nova Rg" panose="02000506030000020004" pitchFamily="2" charset="0"/>
              </a:rPr>
              <a:t> </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Le capital initial diminué de l’intégralité de la baisse enregistrée par l'indice entre la date de constatation initiale et la date de constatation finale</a:t>
            </a:r>
          </a:p>
          <a:p>
            <a:pPr algn="ctr" defTabSz="1042988" fontAlgn="base">
              <a:spcBef>
                <a:spcPct val="0"/>
              </a:spcBef>
              <a:spcAft>
                <a:spcPct val="0"/>
              </a:spcAft>
            </a:pPr>
            <a:endParaRPr lang="fr-FR" sz="650" kern="0" baseline="30000" dirty="0">
              <a:solidFill>
                <a:prstClr val="black"/>
              </a:solidFill>
              <a:latin typeface="Proxima Nova Rg" panose="02000506030000020004" pitchFamily="2" charset="0"/>
            </a:endParaRPr>
          </a:p>
          <a:p>
            <a:pPr algn="ctr" defTabSz="1042988" fontAlgn="base">
              <a:spcBef>
                <a:spcPct val="0"/>
              </a:spcBef>
              <a:spcAft>
                <a:spcPct val="0"/>
              </a:spcAft>
            </a:pPr>
            <a:r>
              <a:rPr lang="fr-FR" sz="650" b="1" i="1" kern="0" dirty="0">
                <a:solidFill>
                  <a:prstClr val="black"/>
                </a:solidFill>
                <a:latin typeface="Proxima Nova Rg" panose="02000506030000020004" pitchFamily="2" charset="0"/>
              </a:rPr>
              <a:t>(perte en capital partielle voire totale)</a:t>
            </a:r>
            <a:endParaRPr lang="en-US" sz="650" b="1" i="1" kern="0" dirty="0">
              <a:solidFill>
                <a:prstClr val="black"/>
              </a:solidFill>
              <a:latin typeface="Proxima Nova Rg" panose="02000506030000020004" pitchFamily="2" charset="0"/>
            </a:endParaRPr>
          </a:p>
        </p:txBody>
      </p:sp>
      <p:sp>
        <p:nvSpPr>
          <p:cNvPr id="36" name="Rectangle 35">
            <a:extLst>
              <a:ext uri="{FF2B5EF4-FFF2-40B4-BE49-F238E27FC236}">
                <a16:creationId xmlns:a16="http://schemas.microsoft.com/office/drawing/2014/main" id="{A0AF0D2B-4C3C-4070-84DE-D1E1E23D1A8D}"/>
              </a:ext>
            </a:extLst>
          </p:cNvPr>
          <p:cNvSpPr/>
          <p:nvPr/>
        </p:nvSpPr>
        <p:spPr>
          <a:xfrm>
            <a:off x="1596401" y="7116508"/>
            <a:ext cx="1367501" cy="2575471"/>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Le produit continue :</a:t>
            </a:r>
          </a:p>
          <a:p>
            <a:pPr algn="ctr" defTabSz="1042988" fontAlgn="base">
              <a:spcBef>
                <a:spcPct val="0"/>
              </a:spcBef>
              <a:spcAft>
                <a:spcPct val="0"/>
              </a:spcAft>
            </a:pPr>
            <a:endParaRPr lang="fr-FR" sz="650" b="1" i="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Aucun gain n’est versé</a:t>
            </a:r>
            <a:endParaRPr lang="en-US" sz="650" kern="0" dirty="0">
              <a:solidFill>
                <a:prstClr val="black"/>
              </a:solidFill>
              <a:latin typeface="Proxima Nova Rg" panose="02000506030000020004" pitchFamily="2" charset="0"/>
            </a:endParaRPr>
          </a:p>
        </p:txBody>
      </p:sp>
      <p:cxnSp>
        <p:nvCxnSpPr>
          <p:cNvPr id="37" name="Connecteur droit 36">
            <a:extLst>
              <a:ext uri="{FF2B5EF4-FFF2-40B4-BE49-F238E27FC236}">
                <a16:creationId xmlns:a16="http://schemas.microsoft.com/office/drawing/2014/main" id="{816C4C83-BC51-49C7-A30F-4B0DA71E691F}"/>
              </a:ext>
            </a:extLst>
          </p:cNvPr>
          <p:cNvCxnSpPr>
            <a:cxnSpLocks/>
          </p:cNvCxnSpPr>
          <p:nvPr/>
        </p:nvCxnSpPr>
        <p:spPr>
          <a:xfrm flipH="1" flipV="1">
            <a:off x="1273051" y="8306087"/>
            <a:ext cx="72000" cy="0"/>
          </a:xfrm>
          <a:prstGeom prst="line">
            <a:avLst/>
          </a:prstGeom>
          <a:noFill/>
          <a:ln w="12700" cap="flat" cmpd="sng" algn="ctr">
            <a:solidFill>
              <a:srgbClr val="C00000"/>
            </a:solidFill>
            <a:prstDash val="solid"/>
            <a:miter lim="800000"/>
          </a:ln>
          <a:effectLst/>
        </p:spPr>
      </p:cxnSp>
      <p:sp>
        <p:nvSpPr>
          <p:cNvPr id="45" name="TextBox 9">
            <a:extLst>
              <a:ext uri="{FF2B5EF4-FFF2-40B4-BE49-F238E27FC236}">
                <a16:creationId xmlns:a16="http://schemas.microsoft.com/office/drawing/2014/main" id="{098A2033-9331-455B-A285-A8CADB70AAB8}"/>
              </a:ext>
            </a:extLst>
          </p:cNvPr>
          <p:cNvSpPr txBox="1"/>
          <p:nvPr/>
        </p:nvSpPr>
        <p:spPr>
          <a:xfrm>
            <a:off x="1076234" y="9553286"/>
            <a:ext cx="385671" cy="200055"/>
          </a:xfrm>
          <a:prstGeom prst="rect">
            <a:avLst/>
          </a:prstGeom>
          <a:noFill/>
        </p:spPr>
        <p:txBody>
          <a:bodyPr wrap="square" lIns="0" rtlCol="0">
            <a:spAutoFit/>
          </a:bodyPr>
          <a:lstStyle/>
          <a:p>
            <a:pPr algn="ctr" defTabSz="1042988" fontAlgn="base">
              <a:spcBef>
                <a:spcPct val="0"/>
              </a:spcBef>
              <a:spcAft>
                <a:spcPct val="0"/>
              </a:spcAft>
            </a:pPr>
            <a:r>
              <a:rPr lang="fr-FR" sz="700" b="1">
                <a:solidFill>
                  <a:srgbClr val="000000"/>
                </a:solidFill>
                <a:latin typeface="Proxima Nova Rg" panose="02000506030000020004" pitchFamily="2" charset="0"/>
              </a:rPr>
              <a:t>0%</a:t>
            </a:r>
            <a:endParaRPr lang="en-US" sz="700" b="1">
              <a:solidFill>
                <a:srgbClr val="000000"/>
              </a:solidFill>
              <a:latin typeface="Proxima Nova Rg" panose="02000506030000020004" pitchFamily="2" charset="0"/>
            </a:endParaRPr>
          </a:p>
        </p:txBody>
      </p:sp>
      <p:sp>
        <p:nvSpPr>
          <p:cNvPr id="51" name="TextBox 36">
            <a:extLst>
              <a:ext uri="{FF2B5EF4-FFF2-40B4-BE49-F238E27FC236}">
                <a16:creationId xmlns:a16="http://schemas.microsoft.com/office/drawing/2014/main" id="{A9B26CD4-47A8-472F-988D-3CAAE3A71504}"/>
              </a:ext>
            </a:extLst>
          </p:cNvPr>
          <p:cNvSpPr txBox="1"/>
          <p:nvPr/>
        </p:nvSpPr>
        <p:spPr>
          <a:xfrm>
            <a:off x="6082600" y="8169674"/>
            <a:ext cx="1176955" cy="286232"/>
          </a:xfrm>
          <a:prstGeom prst="rect">
            <a:avLst/>
          </a:prstGeom>
          <a:noFill/>
        </p:spPr>
        <p:txBody>
          <a:bodyPr wrap="square" rtlCol="0">
            <a:spAutoFit/>
          </a:bodyPr>
          <a:lstStyle/>
          <a:p>
            <a:pPr defTabSz="1042988" fontAlgn="base">
              <a:lnSpc>
                <a:spcPct val="90000"/>
              </a:lnSpc>
              <a:spcBef>
                <a:spcPct val="0"/>
              </a:spcBef>
              <a:spcAft>
                <a:spcPct val="0"/>
              </a:spcAft>
            </a:pPr>
            <a:r>
              <a:rPr lang="fr-FR" sz="700">
                <a:solidFill>
                  <a:prstClr val="black"/>
                </a:solidFill>
                <a:latin typeface="Proxima Nova Rg" panose="02000506030000020004" pitchFamily="2" charset="0"/>
              </a:rPr>
              <a:t>Seuil de perte en capital à l’échéance</a:t>
            </a:r>
            <a:endParaRPr lang="en-US" sz="700">
              <a:solidFill>
                <a:prstClr val="black"/>
              </a:solidFill>
              <a:latin typeface="Proxima Nova Rg" panose="02000506030000020004" pitchFamily="2" charset="0"/>
            </a:endParaRPr>
          </a:p>
        </p:txBody>
      </p:sp>
      <p:cxnSp>
        <p:nvCxnSpPr>
          <p:cNvPr id="53" name="Connecteur droit 52">
            <a:extLst>
              <a:ext uri="{FF2B5EF4-FFF2-40B4-BE49-F238E27FC236}">
                <a16:creationId xmlns:a16="http://schemas.microsoft.com/office/drawing/2014/main" id="{E63CD244-0CC4-4D21-9FB9-01A90965214A}"/>
              </a:ext>
            </a:extLst>
          </p:cNvPr>
          <p:cNvCxnSpPr>
            <a:cxnSpLocks/>
          </p:cNvCxnSpPr>
          <p:nvPr/>
        </p:nvCxnSpPr>
        <p:spPr>
          <a:xfrm>
            <a:off x="6172973" y="8165877"/>
            <a:ext cx="1008000" cy="0"/>
          </a:xfrm>
          <a:prstGeom prst="line">
            <a:avLst/>
          </a:prstGeom>
          <a:noFill/>
          <a:ln w="12700" cap="flat" cmpd="sng" algn="ctr">
            <a:solidFill>
              <a:srgbClr val="C00000"/>
            </a:solidFill>
            <a:prstDash val="lgDash"/>
            <a:miter lim="800000"/>
          </a:ln>
          <a:effectLst/>
        </p:spPr>
      </p:cxnSp>
      <p:cxnSp>
        <p:nvCxnSpPr>
          <p:cNvPr id="54" name="Straight Arrow Connector 6">
            <a:extLst>
              <a:ext uri="{FF2B5EF4-FFF2-40B4-BE49-F238E27FC236}">
                <a16:creationId xmlns:a16="http://schemas.microsoft.com/office/drawing/2014/main" id="{3879C142-F95C-4D47-823D-889C8996F057}"/>
              </a:ext>
            </a:extLst>
          </p:cNvPr>
          <p:cNvCxnSpPr>
            <a:cxnSpLocks/>
          </p:cNvCxnSpPr>
          <p:nvPr/>
        </p:nvCxnSpPr>
        <p:spPr>
          <a:xfrm flipV="1">
            <a:off x="1345030" y="5876385"/>
            <a:ext cx="574" cy="3819154"/>
          </a:xfrm>
          <a:prstGeom prst="straightConnector1">
            <a:avLst/>
          </a:prstGeom>
          <a:noFill/>
          <a:ln w="9525" cap="flat" cmpd="sng" algn="ctr">
            <a:solidFill>
              <a:sysClr val="windowText" lastClr="000000"/>
            </a:solidFill>
            <a:prstDash val="solid"/>
            <a:miter lim="800000"/>
            <a:headEnd type="none" w="med" len="med"/>
            <a:tailEnd type="triangle" w="sm" len="sm"/>
          </a:ln>
          <a:effectLst/>
        </p:spPr>
      </p:cxnSp>
      <p:sp>
        <p:nvSpPr>
          <p:cNvPr id="55" name="TextBox 18">
            <a:extLst>
              <a:ext uri="{FF2B5EF4-FFF2-40B4-BE49-F238E27FC236}">
                <a16:creationId xmlns:a16="http://schemas.microsoft.com/office/drawing/2014/main" id="{CFDE7AA5-1B1A-4158-B814-AAAF779DBE7F}"/>
              </a:ext>
            </a:extLst>
          </p:cNvPr>
          <p:cNvSpPr txBox="1"/>
          <p:nvPr/>
        </p:nvSpPr>
        <p:spPr>
          <a:xfrm>
            <a:off x="4827693" y="9734394"/>
            <a:ext cx="890466"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trimestre 40</a:t>
            </a:r>
          </a:p>
        </p:txBody>
      </p:sp>
      <p:sp>
        <p:nvSpPr>
          <p:cNvPr id="56" name="TextBox 27">
            <a:extLst>
              <a:ext uri="{FF2B5EF4-FFF2-40B4-BE49-F238E27FC236}">
                <a16:creationId xmlns:a16="http://schemas.microsoft.com/office/drawing/2014/main" id="{25BFC581-713C-4BB4-B2E5-CB111C603A97}"/>
              </a:ext>
            </a:extLst>
          </p:cNvPr>
          <p:cNvSpPr txBox="1"/>
          <p:nvPr/>
        </p:nvSpPr>
        <p:spPr>
          <a:xfrm>
            <a:off x="971280" y="8202856"/>
            <a:ext cx="312036" cy="200055"/>
          </a:xfrm>
          <a:prstGeom prst="rect">
            <a:avLst/>
          </a:prstGeom>
          <a:noFill/>
        </p:spPr>
        <p:txBody>
          <a:bodyPr wrap="square" lIns="0" rIns="0" rtlCol="0">
            <a:spAutoFit/>
          </a:bodyPr>
          <a:lstStyle/>
          <a:p>
            <a:pPr algn="ctr" defTabSz="1042988" fontAlgn="base">
              <a:spcBef>
                <a:spcPct val="0"/>
              </a:spcBef>
              <a:spcAft>
                <a:spcPct val="0"/>
              </a:spcAft>
            </a:pPr>
            <a:r>
              <a:rPr lang="fr-FR" sz="700" b="1" dirty="0">
                <a:solidFill>
                  <a:srgbClr val="C00000"/>
                </a:solidFill>
                <a:latin typeface="Proxima Nova Rg" panose="02000506030000020004" pitchFamily="2" charset="0"/>
              </a:rPr>
              <a:t>50%</a:t>
            </a:r>
            <a:endParaRPr lang="en-US" sz="700" b="1" dirty="0">
              <a:solidFill>
                <a:srgbClr val="C00000"/>
              </a:solidFill>
              <a:latin typeface="Proxima Nova Rg" panose="02000506030000020004" pitchFamily="2" charset="0"/>
            </a:endParaRPr>
          </a:p>
        </p:txBody>
      </p:sp>
      <p:cxnSp>
        <p:nvCxnSpPr>
          <p:cNvPr id="57" name="Straight Arrow Connector 6">
            <a:extLst>
              <a:ext uri="{FF2B5EF4-FFF2-40B4-BE49-F238E27FC236}">
                <a16:creationId xmlns:a16="http://schemas.microsoft.com/office/drawing/2014/main" id="{802D6371-BE45-4360-9BB1-7F22D58FB6DA}"/>
              </a:ext>
            </a:extLst>
          </p:cNvPr>
          <p:cNvCxnSpPr>
            <a:cxnSpLocks/>
          </p:cNvCxnSpPr>
          <p:nvPr/>
        </p:nvCxnSpPr>
        <p:spPr>
          <a:xfrm>
            <a:off x="1339242" y="9690928"/>
            <a:ext cx="4869544" cy="6855"/>
          </a:xfrm>
          <a:prstGeom prst="straightConnector1">
            <a:avLst/>
          </a:prstGeom>
          <a:noFill/>
          <a:ln w="9525" cap="flat" cmpd="sng" algn="ctr">
            <a:solidFill>
              <a:sysClr val="windowText" lastClr="000000"/>
            </a:solidFill>
            <a:prstDash val="solid"/>
            <a:miter lim="800000"/>
            <a:headEnd type="none" w="med" len="med"/>
            <a:tailEnd type="triangle" w="sm" len="sm"/>
          </a:ln>
          <a:effectLst/>
        </p:spPr>
      </p:cxnSp>
      <p:sp>
        <p:nvSpPr>
          <p:cNvPr id="58" name="TextBox 12">
            <a:extLst>
              <a:ext uri="{FF2B5EF4-FFF2-40B4-BE49-F238E27FC236}">
                <a16:creationId xmlns:a16="http://schemas.microsoft.com/office/drawing/2014/main" id="{E5426CA9-3B63-4CEE-88F9-F5240F4D2D04}"/>
              </a:ext>
            </a:extLst>
          </p:cNvPr>
          <p:cNvSpPr txBox="1"/>
          <p:nvPr/>
        </p:nvSpPr>
        <p:spPr>
          <a:xfrm>
            <a:off x="994922" y="6978095"/>
            <a:ext cx="229831" cy="200055"/>
          </a:xfrm>
          <a:prstGeom prst="rect">
            <a:avLst/>
          </a:prstGeom>
          <a:noFill/>
        </p:spPr>
        <p:txBody>
          <a:bodyPr wrap="square" lIns="0" rIns="0" rtlCol="0">
            <a:spAutoFit/>
          </a:bodyPr>
          <a:lstStyle/>
          <a:p>
            <a:pPr algn="ctr" defTabSz="1042988" fontAlgn="base">
              <a:spcBef>
                <a:spcPct val="0"/>
              </a:spcBef>
              <a:spcAft>
                <a:spcPct val="0"/>
              </a:spcAft>
            </a:pPr>
            <a:r>
              <a:rPr lang="fr-FR" sz="700" b="1" dirty="0">
                <a:solidFill>
                  <a:srgbClr val="00B050"/>
                </a:solidFill>
                <a:latin typeface="Proxima Nova Rg" panose="02000506030000020004" pitchFamily="2" charset="0"/>
              </a:rPr>
              <a:t>100%</a:t>
            </a:r>
            <a:endParaRPr lang="en-US" sz="700" b="1" dirty="0">
              <a:solidFill>
                <a:srgbClr val="00B050"/>
              </a:solidFill>
              <a:latin typeface="Proxima Nova Rg" panose="02000506030000020004" pitchFamily="2" charset="0"/>
            </a:endParaRPr>
          </a:p>
        </p:txBody>
      </p:sp>
      <p:cxnSp>
        <p:nvCxnSpPr>
          <p:cNvPr id="59" name="Straight Connector 26">
            <a:extLst>
              <a:ext uri="{FF2B5EF4-FFF2-40B4-BE49-F238E27FC236}">
                <a16:creationId xmlns:a16="http://schemas.microsoft.com/office/drawing/2014/main" id="{F79D3B16-6B21-4AF6-974C-668A3279497F}"/>
              </a:ext>
            </a:extLst>
          </p:cNvPr>
          <p:cNvCxnSpPr>
            <a:cxnSpLocks/>
          </p:cNvCxnSpPr>
          <p:nvPr/>
        </p:nvCxnSpPr>
        <p:spPr>
          <a:xfrm>
            <a:off x="1268231" y="7089090"/>
            <a:ext cx="72000" cy="0"/>
          </a:xfrm>
          <a:prstGeom prst="line">
            <a:avLst/>
          </a:prstGeom>
          <a:noFill/>
          <a:ln w="12700" cap="flat" cmpd="sng" algn="ctr">
            <a:solidFill>
              <a:srgbClr val="00B050"/>
            </a:solidFill>
            <a:prstDash val="solid"/>
            <a:miter lim="800000"/>
          </a:ln>
          <a:effectLst/>
        </p:spPr>
      </p:cxnSp>
      <p:sp>
        <p:nvSpPr>
          <p:cNvPr id="60" name="Round Single Corner Rectangle 23">
            <a:extLst>
              <a:ext uri="{FF2B5EF4-FFF2-40B4-BE49-F238E27FC236}">
                <a16:creationId xmlns:a16="http://schemas.microsoft.com/office/drawing/2014/main" id="{23B8D8D1-D0C5-442B-A52A-4E750DF64E06}"/>
              </a:ext>
            </a:extLst>
          </p:cNvPr>
          <p:cNvSpPr/>
          <p:nvPr/>
        </p:nvSpPr>
        <p:spPr>
          <a:xfrm>
            <a:off x="4583362" y="5883273"/>
            <a:ext cx="1369089" cy="1427445"/>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à l’échéance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2,75% est versé par trimestre écoulé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gain total de 132%)</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p:txBody>
      </p:sp>
      <p:sp>
        <p:nvSpPr>
          <p:cNvPr id="61" name="Rectangle 60">
            <a:extLst>
              <a:ext uri="{FF2B5EF4-FFF2-40B4-BE49-F238E27FC236}">
                <a16:creationId xmlns:a16="http://schemas.microsoft.com/office/drawing/2014/main" id="{1B603802-5F34-4AA8-A3E9-A10647C39930}"/>
              </a:ext>
            </a:extLst>
          </p:cNvPr>
          <p:cNvSpPr/>
          <p:nvPr/>
        </p:nvSpPr>
        <p:spPr>
          <a:xfrm>
            <a:off x="498496" y="5842154"/>
            <a:ext cx="796238" cy="383182"/>
          </a:xfrm>
          <a:prstGeom prst="rect">
            <a:avLst/>
          </a:prstGeom>
          <a:noFill/>
        </p:spPr>
        <p:txBody>
          <a:bodyPr wrap="square" lIns="0" rIns="0" rtlCol="0">
            <a:spAutoFit/>
          </a:bodyPr>
          <a:lstStyle/>
          <a:p>
            <a:pPr algn="r" defTabSz="1042988" fontAlgn="base">
              <a:lnSpc>
                <a:spcPct val="90000"/>
              </a:lnSpc>
              <a:spcBef>
                <a:spcPct val="0"/>
              </a:spcBef>
              <a:spcAft>
                <a:spcPct val="0"/>
              </a:spcAft>
            </a:pPr>
            <a:r>
              <a:rPr lang="fr-FR" sz="700" dirty="0">
                <a:solidFill>
                  <a:srgbClr val="000000"/>
                </a:solidFill>
                <a:latin typeface="Proxima Nova Rg" panose="02000506030000020004" pitchFamily="2" charset="0"/>
              </a:rPr>
              <a:t>niveau de l'indice par rapport </a:t>
            </a:r>
          </a:p>
          <a:p>
            <a:pPr algn="r" defTabSz="1042988" fontAlgn="base">
              <a:lnSpc>
                <a:spcPct val="90000"/>
              </a:lnSpc>
              <a:spcBef>
                <a:spcPct val="0"/>
              </a:spcBef>
              <a:spcAft>
                <a:spcPct val="0"/>
              </a:spcAft>
            </a:pPr>
            <a:r>
              <a:rPr lang="fr-FR" sz="700" dirty="0">
                <a:solidFill>
                  <a:srgbClr val="000000"/>
                </a:solidFill>
                <a:latin typeface="Proxima Nova Rg" panose="02000506030000020004" pitchFamily="2" charset="0"/>
              </a:rPr>
              <a:t>à son Niveau de Référence</a:t>
            </a:r>
          </a:p>
        </p:txBody>
      </p:sp>
      <p:cxnSp>
        <p:nvCxnSpPr>
          <p:cNvPr id="62" name="Connecteur droit 61">
            <a:extLst>
              <a:ext uri="{FF2B5EF4-FFF2-40B4-BE49-F238E27FC236}">
                <a16:creationId xmlns:a16="http://schemas.microsoft.com/office/drawing/2014/main" id="{EB4127C1-68BB-41C4-9FF6-FA29E9E12255}"/>
              </a:ext>
            </a:extLst>
          </p:cNvPr>
          <p:cNvCxnSpPr>
            <a:cxnSpLocks/>
          </p:cNvCxnSpPr>
          <p:nvPr/>
        </p:nvCxnSpPr>
        <p:spPr>
          <a:xfrm>
            <a:off x="4580056" y="8285365"/>
            <a:ext cx="1375050" cy="0"/>
          </a:xfrm>
          <a:prstGeom prst="line">
            <a:avLst/>
          </a:prstGeom>
          <a:noFill/>
          <a:ln w="12700" cap="flat" cmpd="sng" algn="ctr">
            <a:solidFill>
              <a:srgbClr val="C00000"/>
            </a:solidFill>
            <a:prstDash val="lgDash"/>
            <a:miter lim="800000"/>
          </a:ln>
          <a:effectLst/>
        </p:spPr>
      </p:cxnSp>
      <p:cxnSp>
        <p:nvCxnSpPr>
          <p:cNvPr id="63" name="Connecteur droit 62">
            <a:extLst>
              <a:ext uri="{FF2B5EF4-FFF2-40B4-BE49-F238E27FC236}">
                <a16:creationId xmlns:a16="http://schemas.microsoft.com/office/drawing/2014/main" id="{9849F1F7-73EF-40B5-89FD-F780D5F4D39C}"/>
              </a:ext>
            </a:extLst>
          </p:cNvPr>
          <p:cNvCxnSpPr>
            <a:cxnSpLocks/>
          </p:cNvCxnSpPr>
          <p:nvPr/>
        </p:nvCxnSpPr>
        <p:spPr>
          <a:xfrm>
            <a:off x="1594504" y="7089090"/>
            <a:ext cx="1375050" cy="0"/>
          </a:xfrm>
          <a:prstGeom prst="line">
            <a:avLst/>
          </a:prstGeom>
          <a:noFill/>
          <a:ln w="12700" cap="flat" cmpd="sng" algn="ctr">
            <a:solidFill>
              <a:srgbClr val="00B050"/>
            </a:solidFill>
            <a:prstDash val="lgDash"/>
            <a:miter lim="800000"/>
          </a:ln>
          <a:effectLst/>
        </p:spPr>
      </p:cxnSp>
      <p:sp>
        <p:nvSpPr>
          <p:cNvPr id="64" name="Round Single Corner Rectangle 23">
            <a:extLst>
              <a:ext uri="{FF2B5EF4-FFF2-40B4-BE49-F238E27FC236}">
                <a16:creationId xmlns:a16="http://schemas.microsoft.com/office/drawing/2014/main" id="{99D60BF5-5C8C-4BA5-8001-DE7CC30A83A2}"/>
              </a:ext>
            </a:extLst>
          </p:cNvPr>
          <p:cNvSpPr/>
          <p:nvPr/>
        </p:nvSpPr>
        <p:spPr>
          <a:xfrm>
            <a:off x="1595151" y="5876385"/>
            <a:ext cx="1369089" cy="1184566"/>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anticipé automatique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2,75% par trimestre écoulé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gain de 11,0%)</a:t>
            </a:r>
          </a:p>
        </p:txBody>
      </p:sp>
      <p:sp>
        <p:nvSpPr>
          <p:cNvPr id="65" name="TextBox 12">
            <a:extLst>
              <a:ext uri="{FF2B5EF4-FFF2-40B4-BE49-F238E27FC236}">
                <a16:creationId xmlns:a16="http://schemas.microsoft.com/office/drawing/2014/main" id="{0C8B7542-CAD0-414D-954F-B15567A883A4}"/>
              </a:ext>
            </a:extLst>
          </p:cNvPr>
          <p:cNvSpPr txBox="1"/>
          <p:nvPr/>
        </p:nvSpPr>
        <p:spPr>
          <a:xfrm>
            <a:off x="1000295" y="7245766"/>
            <a:ext cx="229831" cy="200055"/>
          </a:xfrm>
          <a:prstGeom prst="rect">
            <a:avLst/>
          </a:prstGeom>
          <a:noFill/>
        </p:spPr>
        <p:txBody>
          <a:bodyPr wrap="square" lIns="0" rIns="0" rtlCol="0">
            <a:spAutoFit/>
          </a:bodyPr>
          <a:lstStyle/>
          <a:p>
            <a:pPr algn="ctr" defTabSz="1042988" fontAlgn="base">
              <a:spcBef>
                <a:spcPct val="0"/>
              </a:spcBef>
              <a:spcAft>
                <a:spcPct val="0"/>
              </a:spcAft>
            </a:pPr>
            <a:r>
              <a:rPr lang="fr-FR" sz="700" b="1">
                <a:solidFill>
                  <a:srgbClr val="0070C0"/>
                </a:solidFill>
                <a:latin typeface="Proxima Nova Rg" panose="02000506030000020004" pitchFamily="2" charset="0"/>
              </a:rPr>
              <a:t>90%</a:t>
            </a:r>
            <a:endParaRPr lang="en-US" sz="700" b="1">
              <a:solidFill>
                <a:srgbClr val="0070C0"/>
              </a:solidFill>
              <a:latin typeface="Proxima Nova Rg" panose="02000506030000020004" pitchFamily="2" charset="0"/>
            </a:endParaRPr>
          </a:p>
        </p:txBody>
      </p:sp>
      <p:cxnSp>
        <p:nvCxnSpPr>
          <p:cNvPr id="66" name="Straight Connector 26">
            <a:extLst>
              <a:ext uri="{FF2B5EF4-FFF2-40B4-BE49-F238E27FC236}">
                <a16:creationId xmlns:a16="http://schemas.microsoft.com/office/drawing/2014/main" id="{E9ECB72C-8F67-4AE5-8D90-9F169181FEC7}"/>
              </a:ext>
            </a:extLst>
          </p:cNvPr>
          <p:cNvCxnSpPr>
            <a:cxnSpLocks/>
          </p:cNvCxnSpPr>
          <p:nvPr/>
        </p:nvCxnSpPr>
        <p:spPr>
          <a:xfrm>
            <a:off x="1273604" y="7356761"/>
            <a:ext cx="72000" cy="0"/>
          </a:xfrm>
          <a:prstGeom prst="line">
            <a:avLst/>
          </a:prstGeom>
          <a:noFill/>
          <a:ln w="12700" cap="flat" cmpd="sng" algn="ctr">
            <a:solidFill>
              <a:srgbClr val="0070C0"/>
            </a:solidFill>
            <a:prstDash val="solid"/>
            <a:miter lim="800000"/>
          </a:ln>
          <a:effectLst/>
        </p:spPr>
      </p:cxnSp>
      <p:cxnSp>
        <p:nvCxnSpPr>
          <p:cNvPr id="67" name="Connecteur droit 66">
            <a:extLst>
              <a:ext uri="{FF2B5EF4-FFF2-40B4-BE49-F238E27FC236}">
                <a16:creationId xmlns:a16="http://schemas.microsoft.com/office/drawing/2014/main" id="{F1E1C87F-FEE8-431D-9CC8-0B5745EBD65B}"/>
              </a:ext>
            </a:extLst>
          </p:cNvPr>
          <p:cNvCxnSpPr>
            <a:cxnSpLocks/>
          </p:cNvCxnSpPr>
          <p:nvPr/>
        </p:nvCxnSpPr>
        <p:spPr>
          <a:xfrm>
            <a:off x="4575559" y="7335131"/>
            <a:ext cx="1375050" cy="0"/>
          </a:xfrm>
          <a:prstGeom prst="line">
            <a:avLst/>
          </a:prstGeom>
          <a:noFill/>
          <a:ln w="12700" cap="flat" cmpd="sng" algn="ctr">
            <a:solidFill>
              <a:srgbClr val="0070C0"/>
            </a:solidFill>
            <a:prstDash val="lgDash"/>
            <a:miter lim="800000"/>
          </a:ln>
          <a:effectLst/>
        </p:spPr>
      </p:cxnSp>
      <p:sp>
        <p:nvSpPr>
          <p:cNvPr id="68" name="Round Single Corner Rectangle 23">
            <a:extLst>
              <a:ext uri="{FF2B5EF4-FFF2-40B4-BE49-F238E27FC236}">
                <a16:creationId xmlns:a16="http://schemas.microsoft.com/office/drawing/2014/main" id="{A1F3D471-80E2-4ABE-B332-B3BA06535F4C}"/>
              </a:ext>
            </a:extLst>
          </p:cNvPr>
          <p:cNvSpPr/>
          <p:nvPr/>
        </p:nvSpPr>
        <p:spPr>
          <a:xfrm>
            <a:off x="4580056" y="7356762"/>
            <a:ext cx="1369089" cy="909056"/>
          </a:xfrm>
          <a:prstGeom prst="rect">
            <a:avLst/>
          </a:prstGeom>
          <a:solidFill>
            <a:srgbClr val="D9CD9F"/>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a:solidFill>
                  <a:prstClr val="black"/>
                </a:solidFill>
                <a:latin typeface="Proxima Nova Rg" panose="02000506030000020004" pitchFamily="2" charset="0"/>
              </a:rPr>
              <a:t>Remboursement à l’échéance</a:t>
            </a:r>
            <a:r>
              <a:rPr lang="fr-FR" sz="650" u="sng" kern="0" baseline="30000">
                <a:solidFill>
                  <a:prstClr val="black"/>
                </a:solidFill>
                <a:latin typeface="Proxima Nova Rg" panose="02000506030000020004" pitchFamily="2" charset="0"/>
              </a:rPr>
              <a:t> </a:t>
            </a:r>
            <a:r>
              <a:rPr lang="fr-FR" sz="650" u="sng" kern="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a:solidFill>
                <a:prstClr val="black"/>
              </a:solidFill>
              <a:latin typeface="Proxima Nova Rg" panose="02000506030000020004" pitchFamily="2" charset="0"/>
            </a:endParaRPr>
          </a:p>
          <a:p>
            <a:pPr algn="ctr" defTabSz="1042988" fontAlgn="base">
              <a:spcBef>
                <a:spcPct val="0"/>
              </a:spcBef>
              <a:spcAft>
                <a:spcPct val="0"/>
              </a:spcAft>
            </a:pPr>
            <a:r>
              <a:rPr lang="fr-FR" sz="650" kern="0">
                <a:solidFill>
                  <a:prstClr val="black"/>
                </a:solidFill>
                <a:latin typeface="Proxima Nova Rg" panose="02000506030000020004" pitchFamily="2" charset="0"/>
              </a:rPr>
              <a:t>L’intégralité du capital initial</a:t>
            </a:r>
          </a:p>
        </p:txBody>
      </p:sp>
      <p:cxnSp>
        <p:nvCxnSpPr>
          <p:cNvPr id="69" name="Connecteur droit 68">
            <a:extLst>
              <a:ext uri="{FF2B5EF4-FFF2-40B4-BE49-F238E27FC236}">
                <a16:creationId xmlns:a16="http://schemas.microsoft.com/office/drawing/2014/main" id="{6F2AF7A3-28A3-4DFD-8F36-2A21F85D9E3E}"/>
              </a:ext>
            </a:extLst>
          </p:cNvPr>
          <p:cNvCxnSpPr>
            <a:cxnSpLocks/>
          </p:cNvCxnSpPr>
          <p:nvPr/>
        </p:nvCxnSpPr>
        <p:spPr>
          <a:xfrm>
            <a:off x="6172973" y="7610915"/>
            <a:ext cx="1008000" cy="0"/>
          </a:xfrm>
          <a:prstGeom prst="line">
            <a:avLst/>
          </a:prstGeom>
          <a:noFill/>
          <a:ln w="12700" cap="flat" cmpd="sng" algn="ctr">
            <a:solidFill>
              <a:srgbClr val="0070C0"/>
            </a:solidFill>
            <a:prstDash val="lgDash"/>
            <a:miter lim="800000"/>
          </a:ln>
          <a:effectLst/>
        </p:spPr>
      </p:cxnSp>
      <p:sp>
        <p:nvSpPr>
          <p:cNvPr id="70" name="TextBox 36">
            <a:extLst>
              <a:ext uri="{FF2B5EF4-FFF2-40B4-BE49-F238E27FC236}">
                <a16:creationId xmlns:a16="http://schemas.microsoft.com/office/drawing/2014/main" id="{23C7DA27-2E04-4FD6-B92E-D4E3C55C79AA}"/>
              </a:ext>
            </a:extLst>
          </p:cNvPr>
          <p:cNvSpPr txBox="1"/>
          <p:nvPr/>
        </p:nvSpPr>
        <p:spPr>
          <a:xfrm>
            <a:off x="6082600" y="7643968"/>
            <a:ext cx="1176955" cy="286232"/>
          </a:xfrm>
          <a:prstGeom prst="rect">
            <a:avLst/>
          </a:prstGeom>
          <a:noFill/>
        </p:spPr>
        <p:txBody>
          <a:bodyPr wrap="square" rtlCol="0">
            <a:spAutoFit/>
          </a:bodyPr>
          <a:lstStyle/>
          <a:p>
            <a:pPr defTabSz="1042988" fontAlgn="base">
              <a:lnSpc>
                <a:spcPct val="90000"/>
              </a:lnSpc>
              <a:spcBef>
                <a:spcPct val="0"/>
              </a:spcBef>
              <a:spcAft>
                <a:spcPct val="0"/>
              </a:spcAft>
            </a:pPr>
            <a:r>
              <a:rPr lang="fr-FR" sz="700" dirty="0">
                <a:solidFill>
                  <a:prstClr val="black"/>
                </a:solidFill>
                <a:latin typeface="Proxima Nova Rg" panose="02000506030000020004" pitchFamily="2" charset="0"/>
              </a:rPr>
              <a:t>Barrière de versement des gains à l’échéance</a:t>
            </a:r>
            <a:endParaRPr lang="en-US" sz="700" dirty="0">
              <a:solidFill>
                <a:prstClr val="black"/>
              </a:solidFill>
              <a:latin typeface="Proxima Nova Rg" panose="02000506030000020004" pitchFamily="2" charset="0"/>
            </a:endParaRPr>
          </a:p>
        </p:txBody>
      </p:sp>
      <p:cxnSp>
        <p:nvCxnSpPr>
          <p:cNvPr id="71" name="Connecteur droit 70">
            <a:extLst>
              <a:ext uri="{FF2B5EF4-FFF2-40B4-BE49-F238E27FC236}">
                <a16:creationId xmlns:a16="http://schemas.microsoft.com/office/drawing/2014/main" id="{1A437B99-A60A-4A0A-BAC3-D1670B018424}"/>
              </a:ext>
            </a:extLst>
          </p:cNvPr>
          <p:cNvCxnSpPr>
            <a:cxnSpLocks/>
          </p:cNvCxnSpPr>
          <p:nvPr/>
        </p:nvCxnSpPr>
        <p:spPr>
          <a:xfrm>
            <a:off x="6172973" y="6593357"/>
            <a:ext cx="1008000" cy="0"/>
          </a:xfrm>
          <a:prstGeom prst="line">
            <a:avLst/>
          </a:prstGeom>
          <a:noFill/>
          <a:ln w="12700" cap="flat" cmpd="sng" algn="ctr">
            <a:solidFill>
              <a:srgbClr val="00B050"/>
            </a:solidFill>
            <a:prstDash val="lgDash"/>
            <a:miter lim="800000"/>
          </a:ln>
          <a:effectLst/>
        </p:spPr>
      </p:cxnSp>
      <p:sp>
        <p:nvSpPr>
          <p:cNvPr id="72" name="TextBox 36">
            <a:extLst>
              <a:ext uri="{FF2B5EF4-FFF2-40B4-BE49-F238E27FC236}">
                <a16:creationId xmlns:a16="http://schemas.microsoft.com/office/drawing/2014/main" id="{11F2DF00-CD01-4EA0-937E-6D136A3FB0AE}"/>
              </a:ext>
            </a:extLst>
          </p:cNvPr>
          <p:cNvSpPr txBox="1"/>
          <p:nvPr/>
        </p:nvSpPr>
        <p:spPr>
          <a:xfrm>
            <a:off x="6139953" y="5664722"/>
            <a:ext cx="1176955" cy="189283"/>
          </a:xfrm>
          <a:prstGeom prst="rect">
            <a:avLst/>
          </a:prstGeom>
          <a:noFill/>
        </p:spPr>
        <p:txBody>
          <a:bodyPr wrap="square" rtlCol="0">
            <a:spAutoFit/>
          </a:bodyPr>
          <a:lstStyle/>
          <a:p>
            <a:pPr defTabSz="1042988" fontAlgn="base">
              <a:lnSpc>
                <a:spcPct val="90000"/>
              </a:lnSpc>
              <a:spcBef>
                <a:spcPct val="0"/>
              </a:spcBef>
              <a:spcAft>
                <a:spcPct val="0"/>
              </a:spcAft>
            </a:pPr>
            <a:endParaRPr lang="en-US" sz="700" dirty="0">
              <a:solidFill>
                <a:prstClr val="black"/>
              </a:solidFill>
              <a:latin typeface="Proxima Nova Rg" panose="02000506030000020004" pitchFamily="2" charset="0"/>
            </a:endParaRPr>
          </a:p>
        </p:txBody>
      </p:sp>
      <p:sp>
        <p:nvSpPr>
          <p:cNvPr id="73" name="Rectangle 72">
            <a:extLst>
              <a:ext uri="{FF2B5EF4-FFF2-40B4-BE49-F238E27FC236}">
                <a16:creationId xmlns:a16="http://schemas.microsoft.com/office/drawing/2014/main" id="{44A6CEF3-77AE-4D0C-8201-F1E006D1C4D5}"/>
              </a:ext>
            </a:extLst>
          </p:cNvPr>
          <p:cNvSpPr/>
          <p:nvPr/>
        </p:nvSpPr>
        <p:spPr>
          <a:xfrm>
            <a:off x="3088897" y="7361401"/>
            <a:ext cx="1367501" cy="2329494"/>
          </a:xfrm>
          <a:prstGeom prst="rect">
            <a:avLst/>
          </a:prstGeom>
          <a:solidFill>
            <a:srgbClr val="E5EBF7"/>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Le produit continue :</a:t>
            </a:r>
          </a:p>
          <a:p>
            <a:pPr algn="ctr" defTabSz="1042988" fontAlgn="base">
              <a:spcBef>
                <a:spcPct val="0"/>
              </a:spcBef>
              <a:spcAft>
                <a:spcPct val="0"/>
              </a:spcAft>
            </a:pPr>
            <a:endParaRPr lang="fr-FR" sz="650" b="1" i="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Aucun gain n’est versé</a:t>
            </a:r>
            <a:endParaRPr lang="en-US" sz="650" kern="0" dirty="0">
              <a:solidFill>
                <a:prstClr val="black"/>
              </a:solidFill>
              <a:latin typeface="Proxima Nova Rg" panose="02000506030000020004" pitchFamily="2" charset="0"/>
            </a:endParaRPr>
          </a:p>
        </p:txBody>
      </p:sp>
      <p:cxnSp>
        <p:nvCxnSpPr>
          <p:cNvPr id="74" name="Connecteur droit 73">
            <a:extLst>
              <a:ext uri="{FF2B5EF4-FFF2-40B4-BE49-F238E27FC236}">
                <a16:creationId xmlns:a16="http://schemas.microsoft.com/office/drawing/2014/main" id="{272EC973-EFBF-48AF-AF71-EE24B212E7A2}"/>
              </a:ext>
            </a:extLst>
          </p:cNvPr>
          <p:cNvCxnSpPr>
            <a:cxnSpLocks/>
          </p:cNvCxnSpPr>
          <p:nvPr/>
        </p:nvCxnSpPr>
        <p:spPr>
          <a:xfrm>
            <a:off x="3087000" y="7335131"/>
            <a:ext cx="1375050" cy="0"/>
          </a:xfrm>
          <a:prstGeom prst="line">
            <a:avLst/>
          </a:prstGeom>
          <a:noFill/>
          <a:ln w="12700" cap="flat" cmpd="sng" algn="ctr">
            <a:solidFill>
              <a:srgbClr val="00B050"/>
            </a:solidFill>
            <a:prstDash val="lgDash"/>
            <a:miter lim="800000"/>
          </a:ln>
          <a:effectLst/>
        </p:spPr>
      </p:cxnSp>
      <p:sp>
        <p:nvSpPr>
          <p:cNvPr id="75" name="Round Single Corner Rectangle 23">
            <a:extLst>
              <a:ext uri="{FF2B5EF4-FFF2-40B4-BE49-F238E27FC236}">
                <a16:creationId xmlns:a16="http://schemas.microsoft.com/office/drawing/2014/main" id="{87A16765-B6AC-4067-A23B-42AAC9823FC1}"/>
              </a:ext>
            </a:extLst>
          </p:cNvPr>
          <p:cNvSpPr/>
          <p:nvPr/>
        </p:nvSpPr>
        <p:spPr>
          <a:xfrm>
            <a:off x="3087647" y="5883274"/>
            <a:ext cx="1369089" cy="1415246"/>
          </a:xfrm>
          <a:prstGeom prst="rect">
            <a:avLst/>
          </a:prstGeom>
          <a:solidFill>
            <a:srgbClr val="F7F4E9"/>
          </a:solidFill>
          <a:ln w="3175" cap="flat" cmpd="sng" algn="ctr">
            <a:noFill/>
            <a:prstDash val="solid"/>
            <a:miter lim="800000"/>
          </a:ln>
          <a:effectLst/>
        </p:spPr>
        <p:txBody>
          <a:bodyPr lIns="108000" rIns="108000" rtlCol="0" anchor="ctr"/>
          <a:lstStyle/>
          <a:p>
            <a:pPr algn="ctr" defTabSz="1042988" fontAlgn="base">
              <a:spcBef>
                <a:spcPct val="0"/>
              </a:spcBef>
              <a:spcAft>
                <a:spcPct val="0"/>
              </a:spcAft>
            </a:pPr>
            <a:r>
              <a:rPr lang="fr-FR" sz="650" b="1" u="sng" kern="0" dirty="0">
                <a:solidFill>
                  <a:prstClr val="black"/>
                </a:solidFill>
                <a:latin typeface="Proxima Nova Rg" panose="02000506030000020004" pitchFamily="2" charset="0"/>
              </a:rPr>
              <a:t>Remboursement anticipé automatique</a:t>
            </a:r>
            <a:r>
              <a:rPr lang="fr-FR" sz="650" u="sng" kern="0" baseline="30000" dirty="0">
                <a:solidFill>
                  <a:prstClr val="black"/>
                </a:solidFill>
                <a:latin typeface="Proxima Nova Rg" panose="02000506030000020004" pitchFamily="2" charset="0"/>
              </a:rPr>
              <a:t> </a:t>
            </a:r>
            <a:r>
              <a:rPr lang="fr-FR" sz="650" u="sng" kern="0" dirty="0">
                <a:solidFill>
                  <a:prstClr val="black"/>
                </a:solidFill>
                <a:latin typeface="Proxima Nova Rg" panose="02000506030000020004" pitchFamily="2" charset="0"/>
              </a:rPr>
              <a:t>:</a:t>
            </a:r>
          </a:p>
          <a:p>
            <a:pPr algn="ctr" defTabSz="1042988" fontAlgn="base">
              <a:spcBef>
                <a:spcPct val="0"/>
              </a:spcBef>
              <a:spcAft>
                <a:spcPct val="0"/>
              </a:spcAft>
            </a:pPr>
            <a:endParaRPr lang="fr-FR" sz="650" b="1" u="sng"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L’intégralité du capital initial</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a:t>
            </a:r>
            <a:br>
              <a:rPr lang="fr-FR" sz="650" kern="0" dirty="0">
                <a:solidFill>
                  <a:prstClr val="black"/>
                </a:solidFill>
                <a:latin typeface="Proxima Nova Rg" panose="02000506030000020004" pitchFamily="2" charset="0"/>
              </a:rPr>
            </a:br>
            <a:r>
              <a:rPr lang="fr-FR" sz="650" kern="0" dirty="0">
                <a:solidFill>
                  <a:prstClr val="black"/>
                </a:solidFill>
                <a:latin typeface="Proxima Nova Rg" panose="02000506030000020004" pitchFamily="2" charset="0"/>
              </a:rPr>
              <a:t>Un coupon de 2,75% par trimestre écoulé depuis la date de constatation initiale</a:t>
            </a:r>
          </a:p>
          <a:p>
            <a:pPr algn="ctr" defTabSz="1042988" fontAlgn="base">
              <a:spcBef>
                <a:spcPct val="0"/>
              </a:spcBef>
              <a:spcAft>
                <a:spcPct val="0"/>
              </a:spcAft>
            </a:pPr>
            <a:endParaRPr lang="fr-FR" sz="650" kern="0" dirty="0">
              <a:solidFill>
                <a:prstClr val="black"/>
              </a:solidFill>
              <a:latin typeface="Proxima Nova Rg" panose="02000506030000020004" pitchFamily="2" charset="0"/>
            </a:endParaRPr>
          </a:p>
          <a:p>
            <a:pPr algn="ctr" defTabSz="1042988" fontAlgn="base">
              <a:spcBef>
                <a:spcPct val="0"/>
              </a:spcBef>
              <a:spcAft>
                <a:spcPct val="0"/>
              </a:spcAft>
            </a:pPr>
            <a:r>
              <a:rPr lang="fr-FR" sz="650" kern="0" dirty="0">
                <a:solidFill>
                  <a:prstClr val="black"/>
                </a:solidFill>
                <a:latin typeface="Proxima Nova Rg" panose="02000506030000020004" pitchFamily="2" charset="0"/>
              </a:rPr>
              <a:t>(Soit un gain de 11,0%)</a:t>
            </a:r>
          </a:p>
        </p:txBody>
      </p:sp>
      <p:sp>
        <p:nvSpPr>
          <p:cNvPr id="76" name="TextBox 18">
            <a:extLst>
              <a:ext uri="{FF2B5EF4-FFF2-40B4-BE49-F238E27FC236}">
                <a16:creationId xmlns:a16="http://schemas.microsoft.com/office/drawing/2014/main" id="{73D0A087-FB6C-473C-968A-529D2D6FD182}"/>
              </a:ext>
            </a:extLst>
          </p:cNvPr>
          <p:cNvSpPr txBox="1"/>
          <p:nvPr/>
        </p:nvSpPr>
        <p:spPr>
          <a:xfrm>
            <a:off x="3274510" y="9739007"/>
            <a:ext cx="884195"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trimestres 9 à 39</a:t>
            </a:r>
          </a:p>
        </p:txBody>
      </p:sp>
      <p:sp>
        <p:nvSpPr>
          <p:cNvPr id="77" name="TextBox 18">
            <a:extLst>
              <a:ext uri="{FF2B5EF4-FFF2-40B4-BE49-F238E27FC236}">
                <a16:creationId xmlns:a16="http://schemas.microsoft.com/office/drawing/2014/main" id="{BACE34BC-7BAD-4B57-93A5-DDBC5877B41A}"/>
              </a:ext>
            </a:extLst>
          </p:cNvPr>
          <p:cNvSpPr txBox="1"/>
          <p:nvPr/>
        </p:nvSpPr>
        <p:spPr>
          <a:xfrm>
            <a:off x="1785322" y="9737791"/>
            <a:ext cx="884195" cy="200055"/>
          </a:xfrm>
          <a:prstGeom prst="rect">
            <a:avLst/>
          </a:prstGeom>
          <a:noFill/>
        </p:spPr>
        <p:txBody>
          <a:bodyPr wrap="square" rtlCol="0">
            <a:spAutoFit/>
          </a:bodyPr>
          <a:lstStyle/>
          <a:p>
            <a:pPr algn="ctr" defTabSz="1042988" fontAlgn="base">
              <a:spcBef>
                <a:spcPct val="0"/>
              </a:spcBef>
              <a:spcAft>
                <a:spcPct val="0"/>
              </a:spcAft>
            </a:pPr>
            <a:r>
              <a:rPr lang="fr-FR" sz="700" dirty="0">
                <a:solidFill>
                  <a:prstClr val="black"/>
                </a:solidFill>
                <a:latin typeface="Proxima Nova Rg" panose="02000506030000020004" pitchFamily="2" charset="0"/>
              </a:rPr>
              <a:t>trimestres 4 à 8</a:t>
            </a:r>
          </a:p>
        </p:txBody>
      </p:sp>
      <p:sp>
        <p:nvSpPr>
          <p:cNvPr id="3" name="ZoneTexte 2">
            <a:extLst>
              <a:ext uri="{FF2B5EF4-FFF2-40B4-BE49-F238E27FC236}">
                <a16:creationId xmlns:a16="http://schemas.microsoft.com/office/drawing/2014/main" id="{3E5BFA26-444A-4D0D-8B32-AD0499CA418B}"/>
              </a:ext>
            </a:extLst>
          </p:cNvPr>
          <p:cNvSpPr txBox="1"/>
          <p:nvPr/>
        </p:nvSpPr>
        <p:spPr>
          <a:xfrm>
            <a:off x="6149684" y="6626410"/>
            <a:ext cx="1176955" cy="1107996"/>
          </a:xfrm>
          <a:prstGeom prst="rect">
            <a:avLst/>
          </a:prstGeom>
          <a:noFill/>
        </p:spPr>
        <p:txBody>
          <a:bodyPr wrap="square" rtlCol="0">
            <a:spAutoFit/>
          </a:bodyPr>
          <a:lstStyle/>
          <a:p>
            <a:r>
              <a:rPr lang="fr-FR" sz="800" dirty="0">
                <a:solidFill>
                  <a:prstClr val="black"/>
                </a:solidFill>
                <a:latin typeface="Proxima Nova Rg" panose="02000506030000020004" pitchFamily="2" charset="0"/>
              </a:rPr>
              <a:t>Seuil d’activation du mécanisme de remboursement anticipé automatique à partir du trimestre 4 jusqu’au trimestre 47</a:t>
            </a:r>
            <a:endParaRPr lang="en-US" sz="800" dirty="0">
              <a:solidFill>
                <a:prstClr val="black"/>
              </a:solidFill>
              <a:latin typeface="Proxima Nova Rg" panose="02000506030000020004" pitchFamily="2" charset="0"/>
            </a:endParaRPr>
          </a:p>
          <a:p>
            <a:endParaRPr lang="en-US" sz="1000" dirty="0"/>
          </a:p>
        </p:txBody>
      </p:sp>
    </p:spTree>
    <p:extLst>
      <p:ext uri="{BB962C8B-B14F-4D97-AF65-F5344CB8AC3E}">
        <p14:creationId xmlns:p14="http://schemas.microsoft.com/office/powerpoint/2010/main" val="85569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space réservé du texte 36"/>
          <p:cNvSpPr>
            <a:spLocks noGrp="1"/>
          </p:cNvSpPr>
          <p:nvPr>
            <p:ph type="body" sz="quarter" idx="20"/>
          </p:nvPr>
        </p:nvSpPr>
        <p:spPr>
          <a:xfrm>
            <a:off x="1643047" y="5912986"/>
            <a:ext cx="5021862" cy="699404"/>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a:t>
            </a:r>
          </a:p>
          <a:p>
            <a:pPr>
              <a:lnSpc>
                <a:spcPct val="100000"/>
              </a:lnSpc>
            </a:pPr>
            <a:r>
              <a:rPr lang="fr-FR" dirty="0">
                <a:latin typeface="Proxima Nova Rg" panose="02000506030000020004" pitchFamily="2" charset="0"/>
              </a:rPr>
              <a:t>Un gain de 2,75% par trimestre écoulé depuis le 09/06/2022</a:t>
            </a:r>
          </a:p>
          <a:p>
            <a:pPr>
              <a:lnSpc>
                <a:spcPct val="100000"/>
              </a:lnSpc>
            </a:pPr>
            <a:r>
              <a:rPr lang="fr-FR" dirty="0">
                <a:latin typeface="Proxima Nova Rg" panose="02000506030000020004" pitchFamily="2" charset="0"/>
              </a:rPr>
              <a:t>(soit un gain total de 132% et un Taux de Rendement Annuel net de 3,74%</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31" name="Espace réservé du texte 36"/>
          <p:cNvSpPr>
            <a:spLocks noGrp="1"/>
          </p:cNvSpPr>
          <p:nvPr>
            <p:ph type="body" sz="quarter" idx="20"/>
          </p:nvPr>
        </p:nvSpPr>
        <p:spPr>
          <a:xfrm>
            <a:off x="1636698" y="3634294"/>
            <a:ext cx="5030802" cy="699404"/>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a:t>
            </a:r>
          </a:p>
          <a:p>
            <a:pPr>
              <a:lnSpc>
                <a:spcPct val="100000"/>
              </a:lnSpc>
            </a:pPr>
            <a:r>
              <a:rPr lang="fr-FR" dirty="0">
                <a:latin typeface="Proxima Nova Rg" panose="02000506030000020004" pitchFamily="2" charset="0"/>
              </a:rPr>
              <a:t>Un gain de 2,75% par trimestre écoulé depuis le 09/06/2022 </a:t>
            </a:r>
          </a:p>
          <a:p>
            <a:pPr>
              <a:lnSpc>
                <a:spcPct val="100000"/>
              </a:lnSpc>
            </a:pPr>
            <a:r>
              <a:rPr lang="fr-FR" dirty="0">
                <a:latin typeface="Proxima Nova Rg" panose="02000506030000020004" pitchFamily="2" charset="0"/>
              </a:rPr>
              <a:t>(Soit un Taux de Rendement Annuel net compris entre 3,77%</a:t>
            </a:r>
            <a:r>
              <a:rPr lang="fr-FR" baseline="30000" dirty="0">
                <a:latin typeface="Proxima Nova Rg" panose="02000506030000020004" pitchFamily="2" charset="0"/>
              </a:rPr>
              <a:t>(2) </a:t>
            </a:r>
            <a:r>
              <a:rPr lang="fr-FR" dirty="0">
                <a:latin typeface="Proxima Nova Rg" panose="02000506030000020004" pitchFamily="2" charset="0"/>
              </a:rPr>
              <a:t>et 4,67%</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5" name="Espace réservé du numéro de diapositive 4"/>
          <p:cNvSpPr>
            <a:spLocks noGrp="1"/>
          </p:cNvSpPr>
          <p:nvPr>
            <p:ph type="sldNum" sz="quarter" idx="12"/>
          </p:nvPr>
        </p:nvSpPr>
        <p:spPr/>
        <p:txBody>
          <a:bodyPr/>
          <a:lstStyle/>
          <a:p>
            <a:fld id="{21A58941-C02C-41B5-9643-2C1F36B7BEEB}" type="slidenum">
              <a:rPr lang="fr-FR" smtClean="0"/>
              <a:pPr/>
              <a:t>3</a:t>
            </a:fld>
            <a:endParaRPr lang="fr-FR"/>
          </a:p>
        </p:txBody>
      </p:sp>
      <p:sp>
        <p:nvSpPr>
          <p:cNvPr id="13" name="ZoneTexte 12"/>
          <p:cNvSpPr txBox="1"/>
          <p:nvPr/>
        </p:nvSpPr>
        <p:spPr>
          <a:xfrm>
            <a:off x="910052" y="2567577"/>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4 et jusqu’à la fin du 47, on observe le niveau de clôture de </a:t>
            </a:r>
            <a:r>
              <a:rPr lang="en-US" sz="800" dirty="0">
                <a:solidFill>
                  <a:schemeClr val="tx2"/>
                </a:solidFill>
              </a:rPr>
              <a:t>l'indice  </a:t>
            </a:r>
            <a:r>
              <a:rPr lang="fr-FR" sz="800" dirty="0">
                <a:solidFill>
                  <a:schemeClr val="tx2"/>
                </a:solidFill>
              </a:rPr>
              <a:t>:</a:t>
            </a: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la barrière dégressive de remboursement automatique anticipé de son Niveau de Référence,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11"/>
          <p:cNvSpPr>
            <a:spLocks noGrp="1"/>
          </p:cNvSpPr>
          <p:nvPr>
            <p:ph type="body" sz="quarter" idx="16"/>
          </p:nvPr>
        </p:nvSpPr>
        <p:spPr>
          <a:xfrm>
            <a:off x="778066" y="4719701"/>
            <a:ext cx="2697107" cy="141412"/>
          </a:xfrm>
        </p:spPr>
        <p:txBody>
          <a:bodyPr/>
          <a:lstStyle/>
          <a:p>
            <a:pPr algn="ctr"/>
            <a:r>
              <a:rPr lang="fr-FR" sz="1100" b="1" cap="none" dirty="0">
                <a:solidFill>
                  <a:srgbClr val="B9A049"/>
                </a:solidFill>
                <a:latin typeface="Proxima Nova Rg" panose="02000506030000020004" pitchFamily="2" charset="0"/>
              </a:rPr>
              <a:t>Mécanisme de remboursement à l’échéance</a:t>
            </a:r>
          </a:p>
        </p:txBody>
      </p:sp>
      <p:sp>
        <p:nvSpPr>
          <p:cNvPr id="33" name="ZoneTexte 32"/>
          <p:cNvSpPr txBox="1"/>
          <p:nvPr/>
        </p:nvSpPr>
        <p:spPr>
          <a:xfrm>
            <a:off x="910052" y="5036002"/>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09/06/2034, en l’absence de remboursement anticipé automatique préalable, on compare le niveau de clôture de </a:t>
            </a:r>
            <a:r>
              <a:rPr lang="en-US" sz="800" dirty="0">
                <a:solidFill>
                  <a:schemeClr val="tx2"/>
                </a:solidFill>
              </a:rPr>
              <a:t>l'indice </a:t>
            </a:r>
            <a:r>
              <a:rPr lang="fr-FR" sz="800" dirty="0">
                <a:solidFill>
                  <a:schemeClr val="tx2"/>
                </a:solidFill>
              </a:rPr>
              <a:t>à son Niveau de Référence :</a:t>
            </a:r>
          </a:p>
        </p:txBody>
      </p:sp>
      <p:sp>
        <p:nvSpPr>
          <p:cNvPr id="35" name="ZoneTexte 34"/>
          <p:cNvSpPr txBox="1"/>
          <p:nvPr/>
        </p:nvSpPr>
        <p:spPr>
          <a:xfrm>
            <a:off x="908733" y="5474495"/>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50% de son Niveau de Référence, l’investisseur reçoit, le 16/06/2034 : </a:t>
            </a:r>
          </a:p>
        </p:txBody>
      </p:sp>
      <p:sp>
        <p:nvSpPr>
          <p:cNvPr id="39" name="ZoneTexte 38"/>
          <p:cNvSpPr txBox="1"/>
          <p:nvPr/>
        </p:nvSpPr>
        <p:spPr>
          <a:xfrm>
            <a:off x="917672" y="7857829"/>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en-US" sz="800" b="1" dirty="0">
                <a:solidFill>
                  <a:schemeClr val="tx2"/>
                </a:solidFill>
              </a:rPr>
              <a:t>c</a:t>
            </a:r>
            <a:r>
              <a:rPr lang="fr-FR" sz="800" b="1" dirty="0">
                <a:solidFill>
                  <a:schemeClr val="tx2"/>
                </a:solidFill>
              </a:rPr>
              <a:t>lôture à un niveau strictement inférieur à 50% de son Niveau de Référence, l’investisseur reçoit, le 16/06/2034 : </a:t>
            </a:r>
          </a:p>
        </p:txBody>
      </p:sp>
      <p:sp>
        <p:nvSpPr>
          <p:cNvPr id="40" name="Espace réservé du texte 36"/>
          <p:cNvSpPr>
            <a:spLocks noGrp="1"/>
          </p:cNvSpPr>
          <p:nvPr>
            <p:ph type="body" sz="quarter" idx="20"/>
          </p:nvPr>
        </p:nvSpPr>
        <p:spPr>
          <a:xfrm>
            <a:off x="1648125" y="8296326"/>
            <a:ext cx="5014192" cy="837904"/>
          </a:xfrm>
          <a:noFill/>
          <a:ln w="6350">
            <a:solidFill>
              <a:srgbClr val="B9A049"/>
            </a:solidFill>
          </a:ln>
        </p:spPr>
        <p:txBody>
          <a:bodyPr wrap="square" lIns="108000" tIns="72000" rIns="108000" bIns="72000" anchor="ctr">
            <a:spAutoFit/>
          </a:bodyPr>
          <a:lstStyle/>
          <a:p>
            <a:pPr>
              <a:lnSpc>
                <a:spcPct val="100000"/>
              </a:lnSpc>
            </a:pPr>
            <a:r>
              <a:rPr lang="fr-FR" dirty="0">
                <a:latin typeface="Proxima Nova Rg" panose="02000506030000020004" pitchFamily="2" charset="0"/>
              </a:rPr>
              <a:t>Le capital initial diminué de l’intégralité de la baisse enregistrée </a:t>
            </a:r>
          </a:p>
          <a:p>
            <a:pPr>
              <a:lnSpc>
                <a:spcPct val="100000"/>
              </a:lnSpc>
            </a:pPr>
            <a:r>
              <a:rPr lang="fr-FR" dirty="0">
                <a:latin typeface="Proxima Nova Rg" panose="02000506030000020004" pitchFamily="2" charset="0"/>
              </a:rPr>
              <a:t>par l'indice entre le 09/06/2022 et le 09/06/2034</a:t>
            </a:r>
          </a:p>
          <a:p>
            <a:pPr>
              <a:lnSpc>
                <a:spcPct val="100000"/>
              </a:lnSpc>
            </a:pPr>
            <a:r>
              <a:rPr lang="fr-FR" dirty="0">
                <a:latin typeface="Proxima Nova Rg" panose="02000506030000020004" pitchFamily="2" charset="0"/>
              </a:rPr>
              <a:t>(Soit un Taux de Rendement Annuel net inférieur ou égal à -7,60%</a:t>
            </a:r>
            <a:r>
              <a:rPr lang="fr-FR" baseline="30000" dirty="0">
                <a:latin typeface="Proxima Nova Rg" panose="02000506030000020004" pitchFamily="2" charset="0"/>
              </a:rPr>
              <a:t>(2)</a:t>
            </a:r>
            <a:r>
              <a:rPr lang="fr-FR" dirty="0">
                <a:latin typeface="Proxima Nova Rg" panose="02000506030000020004" pitchFamily="2" charset="0"/>
              </a:rPr>
              <a:t>)</a:t>
            </a:r>
          </a:p>
          <a:p>
            <a:pPr>
              <a:lnSpc>
                <a:spcPct val="100000"/>
              </a:lnSpc>
            </a:pPr>
            <a:endParaRPr lang="fr-FR" dirty="0">
              <a:latin typeface="Proxima Nova Rg" panose="02000506030000020004" pitchFamily="2" charset="0"/>
            </a:endParaRPr>
          </a:p>
          <a:p>
            <a:pPr>
              <a:lnSpc>
                <a:spcPct val="100000"/>
              </a:lnSpc>
            </a:pPr>
            <a:r>
              <a:rPr lang="fr-FR" b="1" i="1" dirty="0">
                <a:latin typeface="Proxima Nova Rg" panose="02000506030000020004" pitchFamily="2" charset="0"/>
              </a:rPr>
              <a:t>L’investisseur subit alors une perte en capital partielle, voire totale</a:t>
            </a:r>
          </a:p>
        </p:txBody>
      </p:sp>
      <p:sp>
        <p:nvSpPr>
          <p:cNvPr id="27" name="Espace réservé du texte 36"/>
          <p:cNvSpPr>
            <a:spLocks noGrp="1"/>
          </p:cNvSpPr>
          <p:nvPr>
            <p:ph type="body" sz="quarter" idx="20"/>
          </p:nvPr>
        </p:nvSpPr>
        <p:spPr>
          <a:xfrm>
            <a:off x="1645587" y="7243153"/>
            <a:ext cx="5021862" cy="422405"/>
          </a:xfrm>
          <a:noFill/>
          <a:ln w="6350">
            <a:solidFill>
              <a:srgbClr val="B9A049"/>
            </a:solidFill>
          </a:ln>
        </p:spPr>
        <p:txBody>
          <a:bodyPr lIns="108000" tIns="72000" rIns="108000" bIns="72000" anchor="ctr">
            <a:spAutoFit/>
          </a:bodyPr>
          <a:lstStyle/>
          <a:p>
            <a:pPr>
              <a:lnSpc>
                <a:spcPct val="100000"/>
              </a:lnSpc>
            </a:pPr>
            <a:r>
              <a:rPr lang="fr-FR" dirty="0">
                <a:latin typeface="Proxima Nova Rg" panose="02000506030000020004" pitchFamily="2" charset="0"/>
              </a:rPr>
              <a:t>L’intégralité du capital initial</a:t>
            </a:r>
          </a:p>
          <a:p>
            <a:pPr>
              <a:lnSpc>
                <a:spcPct val="100000"/>
              </a:lnSpc>
            </a:pPr>
            <a:r>
              <a:rPr lang="fr-FR" dirty="0">
                <a:latin typeface="Proxima Nova Rg" panose="02000506030000020004" pitchFamily="2" charset="0"/>
              </a:rPr>
              <a:t>(Soit un Taux de Rendement Annuel net de -1,00%</a:t>
            </a:r>
            <a:r>
              <a:rPr lang="fr-FR" baseline="30000" dirty="0">
                <a:latin typeface="Proxima Nova Rg" panose="02000506030000020004" pitchFamily="2" charset="0"/>
              </a:rPr>
              <a:t>(2)</a:t>
            </a:r>
            <a:r>
              <a:rPr lang="fr-FR" dirty="0">
                <a:latin typeface="Proxima Nova Rg" panose="02000506030000020004" pitchFamily="2" charset="0"/>
              </a:rPr>
              <a:t>)</a:t>
            </a:r>
          </a:p>
        </p:txBody>
      </p:sp>
      <p:sp>
        <p:nvSpPr>
          <p:cNvPr id="28" name="ZoneTexte 27"/>
          <p:cNvSpPr txBox="1"/>
          <p:nvPr/>
        </p:nvSpPr>
        <p:spPr>
          <a:xfrm>
            <a:off x="917671" y="6804661"/>
            <a:ext cx="5996791" cy="246221"/>
          </a:xfrm>
          <a:prstGeom prst="rect">
            <a:avLst/>
          </a:prstGeom>
          <a:noFill/>
        </p:spPr>
        <p:txBody>
          <a:bodyPr wrap="square" lIns="0" tIns="0" rIns="0" bIns="0" rtlCol="0">
            <a:spAutoFit/>
          </a:bodyPr>
          <a:lstStyle/>
          <a:p>
            <a:pPr algn="just"/>
            <a:r>
              <a:rPr lang="fr-FR" sz="800" b="1" u="sng" dirty="0">
                <a:solidFill>
                  <a:schemeClr val="tx2"/>
                </a:solidFill>
              </a:rPr>
              <a:t>Cas médian</a:t>
            </a:r>
            <a:r>
              <a:rPr lang="fr-FR" sz="800" b="1" dirty="0">
                <a:solidFill>
                  <a:schemeClr val="tx2"/>
                </a:solidFill>
              </a:rPr>
              <a:t> : Si l'indice clôture à un niveau strictement inférieur à 50% mais supérieur ou égal à 50% de son Niveau de Référence, l’investisseur reçoit, le 16/06/2034 : </a:t>
            </a:r>
          </a:p>
        </p:txBody>
      </p:sp>
      <p:sp>
        <p:nvSpPr>
          <p:cNvPr id="38" name="Espace réservé du texte 10">
            <a:extLst>
              <a:ext uri="{FF2B5EF4-FFF2-40B4-BE49-F238E27FC236}">
                <a16:creationId xmlns:a16="http://schemas.microsoft.com/office/drawing/2014/main" id="{2EC8589D-F8F6-4730-9D7C-48AE35D36849}"/>
              </a:ext>
            </a:extLst>
          </p:cNvPr>
          <p:cNvSpPr>
            <a:spLocks noGrp="1"/>
          </p:cNvSpPr>
          <p:nvPr>
            <p:ph type="body" sz="quarter" idx="15"/>
          </p:nvPr>
        </p:nvSpPr>
        <p:spPr>
          <a:xfrm>
            <a:off x="725792" y="9843200"/>
            <a:ext cx="6265557" cy="652524"/>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09/06/2022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a:t>
            </a:r>
            <a:r>
              <a:rPr lang="it-IT" sz="700" spc="-40" dirty="0">
                <a:solidFill>
                  <a:srgbClr val="000000"/>
                </a:solidFill>
                <a:latin typeface="Proxima Nova Rg" panose="02000506030000020004" pitchFamily="2" charset="0"/>
              </a:rPr>
              <a:t>l'indice</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grpSp>
        <p:nvGrpSpPr>
          <p:cNvPr id="41" name="Groupe 40">
            <a:extLst>
              <a:ext uri="{FF2B5EF4-FFF2-40B4-BE49-F238E27FC236}">
                <a16:creationId xmlns:a16="http://schemas.microsoft.com/office/drawing/2014/main" id="{06FE98CA-0AAA-485F-B68C-E900EB1F2364}"/>
              </a:ext>
            </a:extLst>
          </p:cNvPr>
          <p:cNvGrpSpPr/>
          <p:nvPr/>
        </p:nvGrpSpPr>
        <p:grpSpPr>
          <a:xfrm>
            <a:off x="498496" y="-498099"/>
            <a:ext cx="7459144" cy="1878083"/>
            <a:chOff x="498496" y="-498099"/>
            <a:chExt cx="7459144" cy="1878083"/>
          </a:xfrm>
        </p:grpSpPr>
        <p:pic>
          <p:nvPicPr>
            <p:cNvPr id="42" name="logo_equitim_final-01.png" descr="logo_equitim_final-01.png">
              <a:extLst>
                <a:ext uri="{FF2B5EF4-FFF2-40B4-BE49-F238E27FC236}">
                  <a16:creationId xmlns:a16="http://schemas.microsoft.com/office/drawing/2014/main" id="{7A0ADB42-63DA-40B1-91D3-61E3575D45C3}"/>
                </a:ext>
              </a:extLst>
            </p:cNvPr>
            <p:cNvPicPr>
              <a:picLocks noChangeAspect="1"/>
            </p:cNvPicPr>
            <p:nvPr/>
          </p:nvPicPr>
          <p:blipFill rotWithShape="1">
            <a:blip r:embed="rId2"/>
            <a:srcRect t="30991" b="26494"/>
            <a:stretch/>
          </p:blipFill>
          <p:spPr>
            <a:xfrm>
              <a:off x="498496" y="54977"/>
              <a:ext cx="1765100" cy="567402"/>
            </a:xfrm>
            <a:prstGeom prst="rect">
              <a:avLst/>
            </a:prstGeom>
            <a:ln w="3175">
              <a:miter lim="400000"/>
            </a:ln>
          </p:spPr>
        </p:pic>
        <p:sp>
          <p:nvSpPr>
            <p:cNvPr id="43" name="Rectangle">
              <a:extLst>
                <a:ext uri="{FF2B5EF4-FFF2-40B4-BE49-F238E27FC236}">
                  <a16:creationId xmlns:a16="http://schemas.microsoft.com/office/drawing/2014/main" id="{747C97BF-202F-4D81-826C-674B386B92E8}"/>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4" name="Image" descr="Image">
              <a:extLst>
                <a:ext uri="{FF2B5EF4-FFF2-40B4-BE49-F238E27FC236}">
                  <a16:creationId xmlns:a16="http://schemas.microsoft.com/office/drawing/2014/main" id="{329E04B9-8D34-4696-8FFE-4E24E94FD930}"/>
                </a:ext>
              </a:extLst>
            </p:cNvPr>
            <p:cNvPicPr>
              <a:picLocks noChangeAspect="1"/>
            </p:cNvPicPr>
            <p:nvPr/>
          </p:nvPicPr>
          <p:blipFill>
            <a:blip r:embed="rId3"/>
            <a:stretch>
              <a:fillRect/>
            </a:stretch>
          </p:blipFill>
          <p:spPr>
            <a:xfrm>
              <a:off x="6354842" y="-498099"/>
              <a:ext cx="1602798" cy="1878083"/>
            </a:xfrm>
            <a:prstGeom prst="rect">
              <a:avLst/>
            </a:prstGeom>
            <a:ln w="3175">
              <a:miter lim="400000"/>
            </a:ln>
          </p:spPr>
        </p:pic>
      </p:grpSp>
      <p:sp>
        <p:nvSpPr>
          <p:cNvPr id="45" name="Espace réservé du texte 11">
            <a:extLst>
              <a:ext uri="{FF2B5EF4-FFF2-40B4-BE49-F238E27FC236}">
                <a16:creationId xmlns:a16="http://schemas.microsoft.com/office/drawing/2014/main" id="{0EE541F6-9D48-42E3-A328-8037D500F710}"/>
              </a:ext>
            </a:extLst>
          </p:cNvPr>
          <p:cNvSpPr txBox="1">
            <a:spLocks/>
          </p:cNvSpPr>
          <p:nvPr/>
        </p:nvSpPr>
        <p:spPr>
          <a:xfrm>
            <a:off x="904289" y="740156"/>
            <a:ext cx="2897640" cy="23095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6" name="Espace réservé du texte 36">
            <a:extLst>
              <a:ext uri="{FF2B5EF4-FFF2-40B4-BE49-F238E27FC236}">
                <a16:creationId xmlns:a16="http://schemas.microsoft.com/office/drawing/2014/main" id="{0CDFC1D9-1D8E-48C7-97FA-D514F6E34483}"/>
              </a:ext>
            </a:extLst>
          </p:cNvPr>
          <p:cNvSpPr txBox="1">
            <a:spLocks/>
          </p:cNvSpPr>
          <p:nvPr/>
        </p:nvSpPr>
        <p:spPr>
          <a:xfrm>
            <a:off x="1644317" y="1503096"/>
            <a:ext cx="5021862" cy="283906"/>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defTabSz="755934" rtl="0" eaLnBrk="1" fontAlgn="base" latinLnBrk="0" hangingPunct="1">
              <a:lnSpc>
                <a:spcPct val="100000"/>
              </a:lnSpc>
              <a:spcBef>
                <a:spcPct val="0"/>
              </a:spcBef>
              <a:spcAft>
                <a:spcPct val="0"/>
              </a:spcAft>
              <a:buClrTx/>
              <a:buSzTx/>
              <a:buFontTx/>
              <a:buNone/>
              <a:tabLst/>
              <a:defRPr/>
            </a:pPr>
            <a:r>
              <a:rPr lang="fr-FR" b="0" i="0" kern="1200" dirty="0">
                <a:solidFill>
                  <a:schemeClr val="tx2"/>
                </a:solidFill>
                <a:latin typeface="+mn-lt"/>
                <a:ea typeface="+mn-ea"/>
                <a:cs typeface="+mn-cs"/>
              </a:rPr>
              <a:t>le Niveau de Référence correspond à la moyenne arithmétique des niveau de clôture de l'indice aux dates suivantes: 09-06-2022.</a:t>
            </a:r>
            <a:endParaRPr lang="fr-FR" b="1" dirty="0">
              <a:latin typeface="+mn-lt"/>
              <a:cs typeface="+mn-cs"/>
            </a:endParaRPr>
          </a:p>
        </p:txBody>
      </p:sp>
      <p:sp>
        <p:nvSpPr>
          <p:cNvPr id="47" name="Espace réservé du texte 11">
            <a:extLst>
              <a:ext uri="{FF2B5EF4-FFF2-40B4-BE49-F238E27FC236}">
                <a16:creationId xmlns:a16="http://schemas.microsoft.com/office/drawing/2014/main" id="{9AB0D2EA-B9EB-4B0D-877C-92135E742680}"/>
              </a:ext>
            </a:extLst>
          </p:cNvPr>
          <p:cNvSpPr txBox="1">
            <a:spLocks/>
          </p:cNvSpPr>
          <p:nvPr/>
        </p:nvSpPr>
        <p:spPr>
          <a:xfrm>
            <a:off x="617953" y="1023531"/>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Proxima Nova Rg" panose="02000506030000020004" pitchFamily="2" charset="0"/>
              </a:rPr>
              <a:t>Détermination du Niveau de Référence</a:t>
            </a:r>
          </a:p>
        </p:txBody>
      </p:sp>
      <p:sp>
        <p:nvSpPr>
          <p:cNvPr id="48" name="Rectangle">
            <a:extLst>
              <a:ext uri="{FF2B5EF4-FFF2-40B4-BE49-F238E27FC236}">
                <a16:creationId xmlns:a16="http://schemas.microsoft.com/office/drawing/2014/main" id="{0E0A6AFB-A1A7-41D2-98EC-9114C4D9FF85}"/>
              </a:ext>
            </a:extLst>
          </p:cNvPr>
          <p:cNvSpPr/>
          <p:nvPr/>
        </p:nvSpPr>
        <p:spPr>
          <a:xfrm>
            <a:off x="785686" y="73636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0" name="Espace réservé du texte 11">
            <a:extLst>
              <a:ext uri="{FF2B5EF4-FFF2-40B4-BE49-F238E27FC236}">
                <a16:creationId xmlns:a16="http://schemas.microsoft.com/office/drawing/2014/main" id="{DAA34E59-1656-48AE-8BBE-63F04001E2CF}"/>
              </a:ext>
            </a:extLst>
          </p:cNvPr>
          <p:cNvSpPr txBox="1">
            <a:spLocks/>
          </p:cNvSpPr>
          <p:nvPr/>
        </p:nvSpPr>
        <p:spPr>
          <a:xfrm>
            <a:off x="617953" y="2189216"/>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1100" b="1" cap="none" dirty="0">
                <a:solidFill>
                  <a:srgbClr val="B9A049"/>
                </a:solidFill>
                <a:latin typeface="Proxima Nova Rg" panose="02000506030000020004" pitchFamily="2" charset="0"/>
              </a:rPr>
              <a:t>Mécanisme de remboursement anticipé automatique</a:t>
            </a:r>
          </a:p>
        </p:txBody>
      </p:sp>
      <p:sp>
        <p:nvSpPr>
          <p:cNvPr id="53" name="Rectangle">
            <a:extLst>
              <a:ext uri="{FF2B5EF4-FFF2-40B4-BE49-F238E27FC236}">
                <a16:creationId xmlns:a16="http://schemas.microsoft.com/office/drawing/2014/main" id="{BD7BCB32-83D7-4152-B6DD-084FD8A3CB99}"/>
              </a:ext>
            </a:extLst>
          </p:cNvPr>
          <p:cNvSpPr/>
          <p:nvPr/>
        </p:nvSpPr>
        <p:spPr>
          <a:xfrm>
            <a:off x="805666" y="9797491"/>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97698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space réservé du numéro de diapositive 19"/>
          <p:cNvSpPr>
            <a:spLocks noGrp="1"/>
          </p:cNvSpPr>
          <p:nvPr>
            <p:ph type="sldNum" sz="quarter" idx="12"/>
          </p:nvPr>
        </p:nvSpPr>
        <p:spPr/>
        <p:txBody>
          <a:bodyPr/>
          <a:lstStyle/>
          <a:p>
            <a:fld id="{21A58941-C02C-41B5-9643-2C1F36B7BEEB}" type="slidenum">
              <a:rPr lang="fr-FR" smtClean="0"/>
              <a:pPr/>
              <a:t>4</a:t>
            </a:fld>
            <a:endParaRPr lang="fr-FR"/>
          </a:p>
        </p:txBody>
      </p:sp>
      <p:sp>
        <p:nvSpPr>
          <p:cNvPr id="21" name="Espace réservé du texte 20"/>
          <p:cNvSpPr>
            <a:spLocks noGrp="1"/>
          </p:cNvSpPr>
          <p:nvPr>
            <p:ph type="body" sz="quarter" idx="21"/>
          </p:nvPr>
        </p:nvSpPr>
        <p:spPr>
          <a:xfrm>
            <a:off x="589766" y="541254"/>
            <a:ext cx="6543500" cy="6980629"/>
          </a:xfrm>
        </p:spPr>
        <p:txBody>
          <a:bodyPr wrap="square">
            <a:spAutoFit/>
          </a:bodyPr>
          <a:lstStyle/>
          <a:p>
            <a:pPr lvl="1" algn="just"/>
            <a:r>
              <a:rPr lang="fr-FR" dirty="0">
                <a:solidFill>
                  <a:srgbClr val="000000"/>
                </a:solidFill>
                <a:latin typeface="Futura PT" panose="020B0902020204020203" pitchFamily="34" charset="0"/>
              </a:rPr>
              <a:t>AVANTAGES INCONVÉNIENTS ET principaux FACTEURS DE RISQUES</a:t>
            </a:r>
          </a:p>
          <a:p>
            <a:pPr lvl="1" algn="just">
              <a:lnSpc>
                <a:spcPct val="95000"/>
              </a:lnSpc>
              <a:spcBef>
                <a:spcPts val="600"/>
              </a:spcBef>
            </a:pPr>
            <a:r>
              <a:rPr lang="fr-FR" sz="1000" b="1" dirty="0">
                <a:solidFill>
                  <a:srgbClr val="B9A049"/>
                </a:solidFill>
                <a:latin typeface="Proxima Nova Rg" panose="02000506030000020004" pitchFamily="2" charset="0"/>
              </a:rPr>
              <a:t>AVANTAGES</a:t>
            </a:r>
          </a:p>
          <a:p>
            <a:pPr lvl="2" algn="just">
              <a:lnSpc>
                <a:spcPct val="95000"/>
              </a:lnSpc>
              <a:spcAft>
                <a:spcPts val="200"/>
              </a:spcAft>
            </a:pPr>
            <a:r>
              <a:rPr lang="fr-FR" sz="700" dirty="0"/>
              <a:t>Si à l’une des dates de constatation trimestrielles correspondantes</a:t>
            </a:r>
            <a:r>
              <a:rPr lang="fr-FR" sz="700" baseline="30000" dirty="0"/>
              <a:t>(1)</a:t>
            </a:r>
            <a:r>
              <a:rPr lang="fr-FR" sz="700" dirty="0"/>
              <a:t> l'indice clôture à un niveau supérieur ou égal à la barrière dégressive de remboursement automatique anticipé de son Niveau de Référence de la fin du trimestre 4 et jusqu'à la fin du trimestre 47, </a:t>
            </a:r>
            <a:r>
              <a:rPr lang="fr-FR" sz="700" b="1" dirty="0"/>
              <a:t>un mécanisme de remboursement anticipé est automatiquement activé. </a:t>
            </a:r>
            <a:r>
              <a:rPr lang="fr-FR" sz="700" dirty="0"/>
              <a:t>Puis l’investisseur récupère alors l’intégralité de son capital initial, majorée d’un gain de 2,75% par trimestre écoulé depuis le 09/06/2022</a:t>
            </a:r>
            <a:r>
              <a:rPr lang="fr-FR" sz="700" baseline="30000" dirty="0"/>
              <a:t> </a:t>
            </a:r>
            <a:r>
              <a:rPr lang="fr-FR" sz="700" dirty="0"/>
              <a:t>(soit 11,0% par année </a:t>
            </a:r>
            <a:r>
              <a:rPr lang="fr-FR" sz="700" dirty="0">
                <a:solidFill>
                  <a:srgbClr val="000000"/>
                </a:solidFill>
              </a:rPr>
              <a:t>écoulée</a:t>
            </a:r>
            <a:r>
              <a:rPr lang="fr-FR" sz="700" dirty="0"/>
              <a:t> et un Taux de Rendement Annuel net maximum de 4,67%</a:t>
            </a:r>
            <a:r>
              <a:rPr lang="fr-FR" sz="700" baseline="30000" dirty="0">
                <a:ea typeface="SimSun" pitchFamily="2" charset="-122"/>
                <a:cs typeface="Times New Roman" pitchFamily="18" charset="0"/>
              </a:rPr>
              <a:t>(2)</a:t>
            </a:r>
            <a:r>
              <a:rPr lang="fr-FR" sz="700" dirty="0">
                <a:ea typeface="SimSun" pitchFamily="2" charset="-122"/>
                <a:cs typeface="Times New Roman" pitchFamily="18" charset="0"/>
              </a:rPr>
              <a:t>).</a:t>
            </a:r>
            <a:endParaRPr lang="fr-FR" sz="700" dirty="0">
              <a:solidFill>
                <a:srgbClr val="FF0000"/>
              </a:solidFill>
            </a:endParaRPr>
          </a:p>
          <a:p>
            <a:pPr lvl="2" algn="just">
              <a:lnSpc>
                <a:spcPct val="95000"/>
              </a:lnSpc>
              <a:spcAft>
                <a:spcPts val="200"/>
              </a:spcAft>
            </a:pPr>
            <a:r>
              <a:rPr lang="fr-FR" sz="700" dirty="0"/>
              <a:t>À la date de constatation finale</a:t>
            </a:r>
            <a:r>
              <a:rPr lang="fr-FR" sz="700" baseline="30000" dirty="0"/>
              <a:t>(1)</a:t>
            </a:r>
            <a:r>
              <a:rPr lang="fr-FR" sz="700" dirty="0"/>
              <a:t>, si le mécanisme de remboursement anticipé n’a pas été activé au préalable, et si l'indice clôture à un niveau supérieur ou égal à 50% de son Niveau de Référence, l’investisseur récupère alors l’intégralité de son capital initial, majorée d’un gain de 2,75% par trimestre écoulé depuis le 09/06/2022 (soit un gain de 132% e</a:t>
            </a:r>
            <a:r>
              <a:rPr lang="fr-FR" sz="700" dirty="0">
                <a:solidFill>
                  <a:srgbClr val="04202E"/>
                </a:solidFill>
              </a:rPr>
              <a:t>t un Taux de Rendement Annuel net </a:t>
            </a:r>
            <a:r>
              <a:rPr lang="fr-FR" sz="700" dirty="0"/>
              <a:t>de 3,74%</a:t>
            </a:r>
            <a:r>
              <a:rPr lang="fr-FR" sz="700" baseline="30000" dirty="0">
                <a:solidFill>
                  <a:srgbClr val="04202E"/>
                </a:solidFill>
                <a:ea typeface="SimSun" pitchFamily="2" charset="-122"/>
                <a:cs typeface="Times New Roman" pitchFamily="18" charset="0"/>
              </a:rPr>
              <a:t>(2)</a:t>
            </a:r>
            <a:r>
              <a:rPr lang="fr-FR" sz="700" dirty="0">
                <a:solidFill>
                  <a:srgbClr val="04202E"/>
                </a:solidFill>
              </a:rPr>
              <a:t>).</a:t>
            </a:r>
          </a:p>
          <a:p>
            <a:pPr lvl="2" algn="just">
              <a:lnSpc>
                <a:spcPct val="95000"/>
              </a:lnSpc>
              <a:spcAft>
                <a:spcPts val="200"/>
              </a:spcAft>
            </a:pPr>
            <a:r>
              <a:rPr lang="fr-FR" sz="700" dirty="0"/>
              <a:t>Sinon, si le mécanisme de remboursement anticipé automatique n’a pas été activé au préalable et si, à la date de constatation finale</a:t>
            </a:r>
            <a:r>
              <a:rPr lang="fr-FR" sz="700" baseline="30000" dirty="0"/>
              <a:t>(1)</a:t>
            </a:r>
            <a:r>
              <a:rPr lang="fr-FR" sz="700" dirty="0"/>
              <a:t>, l'indice clôture à un niveau strictement inférieur à 50% mais supérieur ou égal à 50% de son Niveau de Référence, l’investisseur récupère l’intégralité de son capital initialement investi. Le capital est donc exposé à un risque de perte à l’échéance</a:t>
            </a:r>
            <a:r>
              <a:rPr lang="fr-FR" sz="700" baseline="30000" dirty="0"/>
              <a:t>(1)</a:t>
            </a:r>
            <a:r>
              <a:rPr lang="fr-FR" sz="700" dirty="0"/>
              <a:t> que si l'indice clôture à un niveau strictement inférieur à 50% de son Niveau de Référence à la date de constatation finale</a:t>
            </a:r>
            <a:r>
              <a:rPr lang="fr-FR" sz="700" baseline="30000" dirty="0"/>
              <a:t>(1)</a:t>
            </a:r>
            <a:r>
              <a:rPr lang="fr-FR" sz="700" dirty="0"/>
              <a:t>.</a:t>
            </a:r>
          </a:p>
          <a:p>
            <a:pPr lvl="1" algn="just">
              <a:lnSpc>
                <a:spcPct val="95000"/>
              </a:lnSpc>
              <a:spcBef>
                <a:spcPts val="600"/>
              </a:spcBef>
            </a:pPr>
            <a:r>
              <a:rPr lang="fr-FR" sz="1000" b="1" dirty="0">
                <a:solidFill>
                  <a:srgbClr val="B9A049"/>
                </a:solidFill>
                <a:latin typeface="Proxima Nova Rg" panose="02000506030000020004" pitchFamily="2" charset="0"/>
              </a:rPr>
              <a:t>INCONVÉNIENTS</a:t>
            </a:r>
          </a:p>
          <a:p>
            <a:pPr lvl="2" algn="just">
              <a:lnSpc>
                <a:spcPct val="95000"/>
              </a:lnSpc>
              <a:spcAft>
                <a:spcPts val="200"/>
              </a:spcAft>
            </a:pPr>
            <a:r>
              <a:rPr lang="fr-FR" sz="700" dirty="0">
                <a:solidFill>
                  <a:srgbClr val="000000"/>
                </a:solidFill>
              </a:rPr>
              <a:t>« </a:t>
            </a:r>
            <a:r>
              <a:rPr lang="fr-FR" sz="700" b="1" dirty="0">
                <a:solidFill>
                  <a:srgbClr val="000000"/>
                </a:solidFill>
              </a:rPr>
              <a:t>Uluwatu jeudi</a:t>
            </a:r>
            <a:r>
              <a:rPr lang="fr-FR" sz="700" dirty="0">
                <a:solidFill>
                  <a:srgbClr val="000000"/>
                </a:solidFill>
              </a:rPr>
              <a:t> » </a:t>
            </a:r>
            <a:r>
              <a:rPr lang="fr-FR" sz="700" b="1" dirty="0">
                <a:solidFill>
                  <a:srgbClr val="000000"/>
                </a:solidFill>
              </a:rPr>
              <a:t>présente</a:t>
            </a:r>
            <a:r>
              <a:rPr lang="fr-FR" sz="700" dirty="0">
                <a:solidFill>
                  <a:srgbClr val="000000"/>
                </a:solidFill>
              </a:rPr>
              <a:t> </a:t>
            </a:r>
            <a:r>
              <a:rPr lang="fr-FR" sz="700" b="1" dirty="0"/>
              <a:t>un risque de perte partielle ou totale du capital en cours de vie </a:t>
            </a:r>
            <a:r>
              <a:rPr lang="fr-FR" sz="700" dirty="0"/>
              <a:t>(en cas de revente du produit à l’initiative de l’investisseur alors que les conditions de remboursement automatique ne sont pas remplies, le prix dépendant alors des paramètres de marché le jour de la revente)</a:t>
            </a:r>
            <a:r>
              <a:rPr lang="fr-FR" sz="700" b="1" dirty="0"/>
              <a:t> et à l’échéance</a:t>
            </a:r>
            <a:r>
              <a:rPr lang="fr-FR" sz="700" b="1" baseline="30000" dirty="0"/>
              <a:t>(1)</a:t>
            </a:r>
            <a:r>
              <a:rPr lang="fr-FR" sz="700" b="1" dirty="0"/>
              <a:t> </a:t>
            </a:r>
            <a:r>
              <a:rPr lang="fr-FR" sz="700" dirty="0"/>
              <a:t>(si, à la date de constatation finale</a:t>
            </a:r>
            <a:r>
              <a:rPr lang="fr-FR" sz="700" baseline="30000" dirty="0"/>
              <a:t>(1)</a:t>
            </a:r>
            <a:r>
              <a:rPr lang="fr-FR" sz="700" dirty="0"/>
              <a:t>, l'indice enregistre une baisse supérieure à 50,0%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700" baseline="30000" dirty="0"/>
              <a:t>(1)</a:t>
            </a:r>
            <a:r>
              <a:rPr lang="fr-FR" sz="700" dirty="0"/>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700" baseline="30000" dirty="0"/>
              <a:t>(1)</a:t>
            </a:r>
            <a:r>
              <a:rPr lang="fr-FR" sz="700" dirty="0"/>
              <a:t>.</a:t>
            </a:r>
          </a:p>
          <a:p>
            <a:pPr lvl="2" algn="just">
              <a:lnSpc>
                <a:spcPct val="92000"/>
              </a:lnSpc>
              <a:spcBef>
                <a:spcPts val="200"/>
              </a:spcBef>
              <a:spcAft>
                <a:spcPts val="200"/>
              </a:spcAft>
            </a:pPr>
            <a:r>
              <a:rPr lang="fr-FR" sz="700" b="1" dirty="0"/>
              <a:t>L’investisseur est exposé à un éventuel défaut de paiement et de faillite </a:t>
            </a:r>
            <a:r>
              <a:rPr lang="fr-FR" sz="700" dirty="0"/>
              <a:t>(qui induit un risque de non remboursement) ou à une </a:t>
            </a:r>
            <a:r>
              <a:rPr lang="fr-FR" sz="700" b="1" dirty="0"/>
              <a:t>dégradation de la qualité de crédit</a:t>
            </a:r>
            <a:r>
              <a:rPr lang="fr-FR" sz="700" dirty="0"/>
              <a:t> (qui induit un risque sur la valeur de marché du produit) de l’Émetteur ainsi qu’au </a:t>
            </a:r>
            <a:r>
              <a:rPr lang="fr-FR" sz="700" b="1" dirty="0"/>
              <a:t>risque de défaut de paiement, de faillite et de mise en résolution </a:t>
            </a:r>
            <a:r>
              <a:rPr lang="fr-FR" sz="700" dirty="0"/>
              <a:t>du Garant de la formule et du paiement des sommes dues au titre du produit.</a:t>
            </a:r>
          </a:p>
          <a:p>
            <a:pPr lvl="2" algn="just">
              <a:lnSpc>
                <a:spcPct val="92000"/>
              </a:lnSpc>
              <a:spcBef>
                <a:spcPts val="200"/>
              </a:spcBef>
              <a:spcAft>
                <a:spcPts val="200"/>
              </a:spcAft>
            </a:pPr>
            <a:r>
              <a:rPr lang="fr-FR" sz="700" dirty="0"/>
              <a:t>L’investisseur ne connaît pas à l’avance la durée exacte de son investissement qui peut varier de </a:t>
            </a:r>
            <a:r>
              <a:rPr lang="fr-FR" sz="700" b="1" dirty="0">
                <a:solidFill>
                  <a:srgbClr val="000000"/>
                </a:solidFill>
              </a:rPr>
              <a:t>4 à 48 trimestres.</a:t>
            </a:r>
          </a:p>
          <a:p>
            <a:pPr lvl="2" algn="just">
              <a:lnSpc>
                <a:spcPct val="92000"/>
              </a:lnSpc>
              <a:spcBef>
                <a:spcPts val="200"/>
              </a:spcBef>
              <a:spcAft>
                <a:spcPts val="200"/>
              </a:spcAft>
            </a:pPr>
            <a:r>
              <a:rPr lang="fr-FR" sz="700" dirty="0"/>
              <a:t>L’investisseur peut ne bénéficier que d’une hausse partielle de </a:t>
            </a:r>
            <a:r>
              <a:rPr lang="it-IT" sz="700" dirty="0"/>
              <a:t>l'indice</a:t>
            </a:r>
            <a:r>
              <a:rPr lang="fr-FR" sz="700" dirty="0"/>
              <a:t>, du fait du </a:t>
            </a:r>
            <a:r>
              <a:rPr lang="fr-FR" sz="700" b="1" dirty="0"/>
              <a:t>mécanisme de plafonnement des </a:t>
            </a:r>
            <a:r>
              <a:rPr lang="fr-FR" sz="700" b="1" dirty="0">
                <a:solidFill>
                  <a:srgbClr val="000000"/>
                </a:solidFill>
              </a:rPr>
              <a:t>gains</a:t>
            </a:r>
            <a:r>
              <a:rPr lang="fr-FR" sz="700" b="1" dirty="0"/>
              <a:t> </a:t>
            </a:r>
            <a:r>
              <a:rPr lang="fr-FR" sz="700" b="1" dirty="0">
                <a:solidFill>
                  <a:srgbClr val="000000"/>
                </a:solidFill>
              </a:rPr>
              <a:t>à 2,75% par trimestre écoulé depuis </a:t>
            </a:r>
            <a:r>
              <a:rPr lang="fr-FR" sz="700" b="1" dirty="0"/>
              <a:t>le </a:t>
            </a:r>
            <a:r>
              <a:rPr lang="fr-FR" sz="700" b="1" dirty="0">
                <a:solidFill>
                  <a:srgbClr val="000000"/>
                </a:solidFill>
              </a:rPr>
              <a:t>09/06/2022 </a:t>
            </a:r>
            <a:r>
              <a:rPr lang="fr-FR" sz="700" dirty="0"/>
              <a:t>(soit un Taux de Rendement Annuel net maximum de 4,67%</a:t>
            </a:r>
            <a:r>
              <a:rPr lang="fr-FR" sz="700" baseline="30000" dirty="0">
                <a:ea typeface="SimSun" pitchFamily="2" charset="-122"/>
                <a:cs typeface="Times New Roman" pitchFamily="18" charset="0"/>
              </a:rPr>
              <a:t>(2)</a:t>
            </a:r>
            <a:r>
              <a:rPr lang="fr-FR" sz="700" dirty="0">
                <a:ea typeface="SimSun" pitchFamily="2" charset="-122"/>
                <a:cs typeface="Times New Roman" pitchFamily="18" charset="0"/>
              </a:rPr>
              <a:t>)</a:t>
            </a:r>
            <a:r>
              <a:rPr lang="fr-FR" sz="700" dirty="0"/>
              <a:t>.</a:t>
            </a:r>
          </a:p>
          <a:p>
            <a:pPr lvl="2" algn="just">
              <a:lnSpc>
                <a:spcPct val="92000"/>
              </a:lnSpc>
              <a:spcBef>
                <a:spcPts val="200"/>
              </a:spcBef>
              <a:spcAft>
                <a:spcPts val="200"/>
              </a:spcAft>
            </a:pPr>
            <a:r>
              <a:rPr lang="fr-FR" sz="700" dirty="0">
                <a:solidFill>
                  <a:srgbClr val="04202E"/>
                </a:solidFill>
              </a:rPr>
              <a:t>Le rendement </a:t>
            </a:r>
            <a:r>
              <a:rPr lang="fr-FR" sz="700" dirty="0">
                <a:solidFill>
                  <a:srgbClr val="000000"/>
                </a:solidFill>
              </a:rPr>
              <a:t>de « Uluwatu jeudi » est très sensible à une faible variation du niveau de clôture de l'indice autour du seuil de la barrière dégressive de remboursement automatique anticipé et 50% de son Niveau de Référence en cours de vie, et des seuils de 50% et 50% de son Niveau de Référence à la date de constatation finale</a:t>
            </a:r>
            <a:r>
              <a:rPr lang="fr-FR" sz="700" baseline="30000" dirty="0">
                <a:solidFill>
                  <a:srgbClr val="04202E"/>
                </a:solidFill>
              </a:rPr>
              <a:t>(1)</a:t>
            </a:r>
            <a:r>
              <a:rPr lang="fr-FR" sz="700" dirty="0"/>
              <a:t>.</a:t>
            </a:r>
          </a:p>
          <a:p>
            <a:pPr lvl="1" algn="just">
              <a:lnSpc>
                <a:spcPct val="95000"/>
              </a:lnSpc>
              <a:spcBef>
                <a:spcPts val="600"/>
              </a:spcBef>
            </a:pPr>
            <a:r>
              <a:rPr lang="fr-FR" sz="1000" b="1" dirty="0">
                <a:solidFill>
                  <a:srgbClr val="B9A049"/>
                </a:solidFill>
                <a:latin typeface="Proxima Nova Rg" panose="02000506030000020004" pitchFamily="2" charset="0"/>
              </a:rPr>
              <a:t>PRINCIPAUX FACTEURS DE RISQUES</a:t>
            </a:r>
          </a:p>
          <a:p>
            <a:pPr lvl="3" algn="just">
              <a:lnSpc>
                <a:spcPct val="95000"/>
              </a:lnSpc>
            </a:pPr>
            <a:r>
              <a:rPr lang="fr-FR" sz="700" i="1" dirty="0"/>
              <a:t>Les investisseurs sont invités à lire attentivement la section « Facteurs de Risques » du Prospectus de base. </a:t>
            </a:r>
          </a:p>
          <a:p>
            <a:pPr lvl="3" algn="just">
              <a:lnSpc>
                <a:spcPct val="95000"/>
              </a:lnSpc>
              <a:spcAft>
                <a:spcPts val="600"/>
              </a:spcAft>
            </a:pPr>
            <a:r>
              <a:rPr lang="fr-FR" sz="700" b="1" u="sng" dirty="0"/>
              <a:t>Ces risques sont notamment :</a:t>
            </a:r>
            <a:endParaRPr lang="fr-FR" sz="700" i="1" u="sng" dirty="0"/>
          </a:p>
          <a:p>
            <a:pPr lvl="2" algn="just">
              <a:lnSpc>
                <a:spcPct val="90000"/>
              </a:lnSpc>
              <a:spcAft>
                <a:spcPts val="200"/>
              </a:spcAft>
            </a:pPr>
            <a:r>
              <a:rPr lang="fr-FR" sz="700" b="1" dirty="0"/>
              <a:t>Risque de crédit : </a:t>
            </a:r>
            <a:r>
              <a:rPr lang="fr-FR" sz="700" dirty="0"/>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700" b="1" dirty="0"/>
          </a:p>
          <a:p>
            <a:pPr lvl="2" algn="just">
              <a:lnSpc>
                <a:spcPct val="90000"/>
              </a:lnSpc>
              <a:spcAft>
                <a:spcPts val="200"/>
              </a:spcAft>
            </a:pPr>
            <a:r>
              <a:rPr lang="fr-FR" sz="700" b="1" dirty="0"/>
              <a:t>Risque de marché : </a:t>
            </a:r>
            <a:r>
              <a:rPr lang="fr-FR" sz="700" dirty="0"/>
              <a:t>Le produit peut connaître à tout moment d’importantes fluctuations de niveau (en raison notamment de l’évolution du prix, du (ou des) instrument(s) sous-jacent(s) et des taux d’intérêt), pouvant aboutir dans certains cas à la perte totale du montant investi. Les fluctuations du prix du produit en cours de vie sont également plus importantes en cas de baisse des marchés en raison de la méthode de prélèvement forfaitaire en points.</a:t>
            </a:r>
          </a:p>
          <a:p>
            <a:pPr lvl="2" algn="just">
              <a:lnSpc>
                <a:spcPct val="90000"/>
              </a:lnSpc>
              <a:spcAft>
                <a:spcPts val="200"/>
              </a:spcAft>
            </a:pPr>
            <a:r>
              <a:rPr lang="fr-FR" sz="700" b="1" dirty="0"/>
              <a:t>Risque de liquidité : </a:t>
            </a:r>
            <a:r>
              <a:rPr lang="fr-FR" sz="700" dirty="0"/>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lvl="2" algn="just">
              <a:lnSpc>
                <a:spcPct val="90000"/>
              </a:lnSpc>
              <a:spcAft>
                <a:spcPts val="200"/>
              </a:spcAft>
            </a:pPr>
            <a:r>
              <a:rPr lang="fr-FR" sz="700" b="1" dirty="0"/>
              <a:t>Risque de perte en capital : </a:t>
            </a:r>
            <a:r>
              <a:rPr lang="fr-FR" sz="700" dirty="0"/>
              <a:t>Le produit présente un risque de perte en capital. La valeur de remboursement du produit peut être inférieure au montant de l’investissement initial. Dans le pire des scénarios, les investisseurs peuvent perdre jusqu’à la totalité de leur investissement.</a:t>
            </a:r>
          </a:p>
          <a:p>
            <a:pPr lvl="2" algn="just">
              <a:lnSpc>
                <a:spcPct val="90000"/>
              </a:lnSpc>
              <a:spcAft>
                <a:spcPts val="200"/>
              </a:spcAft>
            </a:pPr>
            <a:r>
              <a:rPr lang="fr-FR" sz="700" b="1" dirty="0"/>
              <a:t>Risque lié au sous-jacent : </a:t>
            </a:r>
            <a:r>
              <a:rPr lang="fr-FR" sz="700" dirty="0"/>
              <a:t>Le mécanisme de remboursement est lié à l’évolution du niveau de l'indice </a:t>
            </a:r>
            <a:r>
              <a:rPr lang="en-US" sz="700" dirty="0"/>
              <a:t>S&amp;P Euro 50 Equal Weight 50 Point Decrement Index (Series 2)</a:t>
            </a:r>
            <a:r>
              <a:rPr lang="fr-FR" sz="700" dirty="0"/>
              <a:t> et donc à l’évolution des marchés actions.</a:t>
            </a:r>
          </a:p>
          <a:p>
            <a:pPr lvl="2" algn="just">
              <a:lnSpc>
                <a:spcPct val="90000"/>
              </a:lnSpc>
              <a:spcAft>
                <a:spcPts val="1200"/>
              </a:spcAft>
            </a:pPr>
            <a:r>
              <a:rPr lang="fr-FR" sz="700" b="1" dirty="0"/>
              <a:t>Risque découlant de la nature du support : </a:t>
            </a:r>
            <a:r>
              <a:rPr lang="fr-FR" sz="700" dirty="0"/>
              <a:t>En cas de revente du produit avant l’échéance ou, selon le cas, à la date de remboursement anticipé automatique</a:t>
            </a:r>
            <a:r>
              <a:rPr lang="fr-FR" sz="700" baseline="30000" dirty="0"/>
              <a:t>(1)</a:t>
            </a:r>
            <a:r>
              <a:rPr lang="fr-FR" sz="700" dirty="0"/>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700" baseline="30000" dirty="0"/>
              <a:t>(1)</a:t>
            </a:r>
            <a:r>
              <a:rPr lang="fr-FR" sz="700" dirty="0"/>
              <a:t>. Ainsi, le montant remboursé pourra être très différent (inférieur ou supérieur) du montant résultant de l’application de la formule annoncée. </a:t>
            </a:r>
            <a:r>
              <a:rPr lang="fr-FR" sz="700" b="1" dirty="0"/>
              <a:t>Il existe donc un risque de perte en capital partielle ou totale. Il est précisé que l’Assureur, d'une part, l'Emetteur et le Garant de la formule d'autre part sont des entités juridiques indépendantes.</a:t>
            </a:r>
          </a:p>
        </p:txBody>
      </p:sp>
      <p:sp>
        <p:nvSpPr>
          <p:cNvPr id="13" name="Espace réservé du texte 10">
            <a:extLst>
              <a:ext uri="{FF2B5EF4-FFF2-40B4-BE49-F238E27FC236}">
                <a16:creationId xmlns:a16="http://schemas.microsoft.com/office/drawing/2014/main" id="{C8B475E0-6C46-447A-820A-85066BFD6699}"/>
              </a:ext>
            </a:extLst>
          </p:cNvPr>
          <p:cNvSpPr>
            <a:spLocks noGrp="1"/>
          </p:cNvSpPr>
          <p:nvPr>
            <p:ph type="body" sz="quarter" idx="15"/>
          </p:nvPr>
        </p:nvSpPr>
        <p:spPr>
          <a:xfrm>
            <a:off x="589766" y="9922064"/>
            <a:ext cx="6374618" cy="730738"/>
          </a:xfrm>
        </p:spPr>
        <p:txBody>
          <a:bodyPr lIns="72000" tIns="0" rIns="72000" bIns="0"/>
          <a:lstStyle/>
          <a:p>
            <a:pPr lvl="1" algn="just"/>
            <a:r>
              <a:rPr lang="fr-FR" sz="700" spc="-40" baseline="30000" dirty="0">
                <a:solidFill>
                  <a:srgbClr val="000000"/>
                </a:solidFill>
                <a:latin typeface="Proxima Nova Rg" panose="02000506030000020004" pitchFamily="2" charset="0"/>
              </a:rPr>
              <a:t>(1) </a:t>
            </a:r>
            <a:r>
              <a:rPr lang="fr-FR" sz="700" spc="-4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lvl="1" algn="just"/>
            <a:r>
              <a:rPr lang="fr-FR" sz="700" spc="-40" baseline="30000" dirty="0">
                <a:solidFill>
                  <a:srgbClr val="000000"/>
                </a:solidFill>
                <a:latin typeface="Proxima Nova Rg" panose="02000506030000020004" pitchFamily="2" charset="0"/>
              </a:rPr>
              <a:t>(2)</a:t>
            </a:r>
            <a:r>
              <a:rPr lang="fr-FR" sz="700" spc="-4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09/06/2022 jusqu’à la date de remboursement anticipé automatique éventuel</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ou d’échéance</a:t>
            </a:r>
            <a:r>
              <a:rPr lang="fr-FR" sz="700" spc="-40" baseline="30000" dirty="0">
                <a:solidFill>
                  <a:srgbClr val="000000"/>
                </a:solidFill>
                <a:latin typeface="Proxima Nova Rg" panose="02000506030000020004" pitchFamily="2" charset="0"/>
              </a:rPr>
              <a:t>(1)</a:t>
            </a:r>
            <a:r>
              <a:rPr lang="fr-FR" sz="700" spc="-4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a:t>
            </a:r>
            <a:r>
              <a:rPr lang="it-IT" sz="700" spc="-40" dirty="0">
                <a:solidFill>
                  <a:srgbClr val="000000"/>
                </a:solidFill>
                <a:latin typeface="Proxima Nova Rg" panose="02000506030000020004" pitchFamily="2" charset="0"/>
              </a:rPr>
              <a:t>l'indice</a:t>
            </a:r>
            <a:r>
              <a:rPr lang="fr-FR" sz="700" spc="-40" dirty="0">
                <a:solidFill>
                  <a:srgbClr val="000000"/>
                </a:solidFill>
                <a:latin typeface="Proxima Nova Rg" panose="02000506030000020004" pitchFamily="2" charset="0"/>
              </a:rPr>
              <a:t>, des taux d’intérêt, de la volatilité et des primes de risque de crédit notamment) et pourra donc entraîner un risque de perte en capital.</a:t>
            </a:r>
          </a:p>
        </p:txBody>
      </p:sp>
      <p:pic>
        <p:nvPicPr>
          <p:cNvPr id="11" name="logo_equitim_final-01.png" descr="logo_equitim_final-01.png">
            <a:extLst>
              <a:ext uri="{FF2B5EF4-FFF2-40B4-BE49-F238E27FC236}">
                <a16:creationId xmlns:a16="http://schemas.microsoft.com/office/drawing/2014/main" id="{D6B1F06B-FFA2-432B-8A15-88F29E9F16ED}"/>
              </a:ext>
            </a:extLst>
          </p:cNvPr>
          <p:cNvPicPr>
            <a:picLocks noChangeAspect="1"/>
          </p:cNvPicPr>
          <p:nvPr/>
        </p:nvPicPr>
        <p:blipFill rotWithShape="1">
          <a:blip r:embed="rId2"/>
          <a:srcRect t="30991" b="26494"/>
          <a:stretch/>
        </p:blipFill>
        <p:spPr>
          <a:xfrm>
            <a:off x="498496" y="-30748"/>
            <a:ext cx="1765100" cy="567402"/>
          </a:xfrm>
          <a:prstGeom prst="rect">
            <a:avLst/>
          </a:prstGeom>
          <a:ln w="3175">
            <a:miter lim="400000"/>
          </a:ln>
        </p:spPr>
      </p:pic>
      <p:sp>
        <p:nvSpPr>
          <p:cNvPr id="12" name="Rectangle">
            <a:extLst>
              <a:ext uri="{FF2B5EF4-FFF2-40B4-BE49-F238E27FC236}">
                <a16:creationId xmlns:a16="http://schemas.microsoft.com/office/drawing/2014/main" id="{D3B1A828-392C-48EB-BCB1-E756C25BDE2C}"/>
              </a:ext>
            </a:extLst>
          </p:cNvPr>
          <p:cNvSpPr/>
          <p:nvPr/>
        </p:nvSpPr>
        <p:spPr>
          <a:xfrm>
            <a:off x="653266" y="50103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5" name="Image" descr="Image">
            <a:extLst>
              <a:ext uri="{FF2B5EF4-FFF2-40B4-BE49-F238E27FC236}">
                <a16:creationId xmlns:a16="http://schemas.microsoft.com/office/drawing/2014/main" id="{7014A01F-CA64-4A08-8E08-50BB60DF888D}"/>
              </a:ext>
            </a:extLst>
          </p:cNvPr>
          <p:cNvPicPr>
            <a:picLocks noChangeAspect="1"/>
          </p:cNvPicPr>
          <p:nvPr/>
        </p:nvPicPr>
        <p:blipFill>
          <a:blip r:embed="rId3"/>
          <a:stretch>
            <a:fillRect/>
          </a:stretch>
        </p:blipFill>
        <p:spPr>
          <a:xfrm>
            <a:off x="6398049" y="-690051"/>
            <a:ext cx="1602798" cy="1878083"/>
          </a:xfrm>
          <a:prstGeom prst="rect">
            <a:avLst/>
          </a:prstGeom>
          <a:ln w="3175">
            <a:miter lim="400000"/>
          </a:ln>
        </p:spPr>
      </p:pic>
      <p:sp>
        <p:nvSpPr>
          <p:cNvPr id="18" name="Rectangle">
            <a:extLst>
              <a:ext uri="{FF2B5EF4-FFF2-40B4-BE49-F238E27FC236}">
                <a16:creationId xmlns:a16="http://schemas.microsoft.com/office/drawing/2014/main" id="{09419EEF-3BF4-4EB3-86E2-DE98CFAEDEAD}"/>
              </a:ext>
            </a:extLst>
          </p:cNvPr>
          <p:cNvSpPr/>
          <p:nvPr/>
        </p:nvSpPr>
        <p:spPr>
          <a:xfrm>
            <a:off x="666365" y="56030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7D8A866D-AA50-4D2F-8C50-8DCE3A11ABB4}"/>
              </a:ext>
            </a:extLst>
          </p:cNvPr>
          <p:cNvSpPr/>
          <p:nvPr/>
        </p:nvSpPr>
        <p:spPr>
          <a:xfrm>
            <a:off x="661426" y="9705170"/>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Rectangle">
            <a:extLst>
              <a:ext uri="{FF2B5EF4-FFF2-40B4-BE49-F238E27FC236}">
                <a16:creationId xmlns:a16="http://schemas.microsoft.com/office/drawing/2014/main" id="{951B606E-B94B-4ED1-8E2D-E409D1BC6393}"/>
              </a:ext>
            </a:extLst>
          </p:cNvPr>
          <p:cNvSpPr/>
          <p:nvPr/>
        </p:nvSpPr>
        <p:spPr>
          <a:xfrm>
            <a:off x="661426" y="9326710"/>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ZoneTexte 13">
            <a:extLst>
              <a:ext uri="{FF2B5EF4-FFF2-40B4-BE49-F238E27FC236}">
                <a16:creationId xmlns:a16="http://schemas.microsoft.com/office/drawing/2014/main" id="{500B1B7D-DEE3-4F2F-813A-881D3070263B}"/>
              </a:ext>
            </a:extLst>
          </p:cNvPr>
          <p:cNvSpPr txBox="1"/>
          <p:nvPr/>
        </p:nvSpPr>
        <p:spPr>
          <a:xfrm>
            <a:off x="418249" y="9337970"/>
            <a:ext cx="6700951" cy="383182"/>
          </a:xfrm>
          <a:prstGeom prst="rect">
            <a:avLst/>
          </a:prstGeom>
          <a:noFill/>
        </p:spPr>
        <p:txBody>
          <a:bodyPr wrap="square">
            <a:spAutoFit/>
          </a:bodyPr>
          <a:lstStyle/>
          <a:p>
            <a:pPr marL="179387" lvl="2" indent="0" algn="just">
              <a:lnSpc>
                <a:spcPct val="90000"/>
              </a:lnSpc>
              <a:spcAft>
                <a:spcPts val="200"/>
              </a:spcAft>
              <a:buNone/>
            </a:pPr>
            <a:r>
              <a:rPr lang="fr-FR" sz="7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Tree>
    <p:extLst>
      <p:ext uri="{BB962C8B-B14F-4D97-AF65-F5344CB8AC3E}">
        <p14:creationId xmlns:p14="http://schemas.microsoft.com/office/powerpoint/2010/main" val="63626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12"/>
          </p:nvPr>
        </p:nvSpPr>
        <p:spPr/>
        <p:txBody>
          <a:bodyPr/>
          <a:lstStyle/>
          <a:p>
            <a:fld id="{21A58941-C02C-41B5-9643-2C1F36B7BEEB}" type="slidenum">
              <a:rPr lang="fr-FR" smtClean="0"/>
              <a:pPr/>
              <a:t>5</a:t>
            </a:fld>
            <a:endParaRPr lang="fr-FR"/>
          </a:p>
        </p:txBody>
      </p:sp>
      <p:sp>
        <p:nvSpPr>
          <p:cNvPr id="384" name="Espace réservé du texte 11"/>
          <p:cNvSpPr txBox="1">
            <a:spLocks/>
          </p:cNvSpPr>
          <p:nvPr/>
        </p:nvSpPr>
        <p:spPr>
          <a:xfrm>
            <a:off x="779684" y="9579777"/>
            <a:ext cx="6350854" cy="324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2" algn="just"/>
            <a:r>
              <a:rPr lang="fr-FR" sz="700" dirty="0">
                <a:solidFill>
                  <a:srgbClr val="B9A049"/>
                </a:solidFill>
                <a:latin typeface="+mn-lt"/>
              </a:rPr>
              <a:t>LE RENDEMENT DU PRODUIT « Uluwatu jeudi » EST TRÈS SENSIBLE À UNE FAIBLE VARIATION DU niveau DE CLÔTURE DE l'indice AUTOUR DES SEUILS DE 50% et 50% à la date de constatation finale</a:t>
            </a:r>
            <a:r>
              <a:rPr lang="fr-FR" sz="700" baseline="30000" dirty="0">
                <a:solidFill>
                  <a:srgbClr val="B9A049"/>
                </a:solidFill>
                <a:latin typeface="+mn-lt"/>
              </a:rPr>
              <a:t>(1)</a:t>
            </a:r>
            <a:r>
              <a:rPr lang="fr-FR" sz="700" dirty="0">
                <a:solidFill>
                  <a:srgbClr val="B9A049"/>
                </a:solidFill>
                <a:latin typeface="+mn-lt"/>
              </a:rPr>
              <a:t>.</a:t>
            </a:r>
          </a:p>
        </p:txBody>
      </p:sp>
      <p:sp>
        <p:nvSpPr>
          <p:cNvPr id="391" name="Espace réservé du texte 10"/>
          <p:cNvSpPr>
            <a:spLocks noGrp="1"/>
          </p:cNvSpPr>
          <p:nvPr>
            <p:ph type="body" sz="quarter" idx="15"/>
          </p:nvPr>
        </p:nvSpPr>
        <p:spPr>
          <a:xfrm>
            <a:off x="567856" y="9858195"/>
            <a:ext cx="6417144" cy="775547"/>
          </a:xfrm>
        </p:spPr>
        <p:txBody>
          <a:bodyPr/>
          <a:lstStyle/>
          <a:p>
            <a:pPr lvl="1" algn="just"/>
            <a:r>
              <a:rPr lang="fr-FR" sz="700" spc="-40" baseline="30000" dirty="0">
                <a:solidFill>
                  <a:srgbClr val="000000"/>
                </a:solidFill>
                <a:latin typeface="+mn-lt"/>
              </a:rPr>
              <a:t>(1) </a:t>
            </a:r>
            <a:r>
              <a:rPr lang="fr-FR" sz="700" spc="-40" dirty="0">
                <a:solidFill>
                  <a:srgbClr val="000000"/>
                </a:solidFill>
                <a:latin typeface="+mn-lt"/>
              </a:rPr>
              <a:t>Veuillez vous référer au tableau récapitulant les principales caractéristiques financières en page 7 pour le détail des dates. </a:t>
            </a:r>
          </a:p>
          <a:p>
            <a:pPr lvl="1" algn="just"/>
            <a:r>
              <a:rPr lang="fr-FR" sz="700" spc="-40" baseline="30000" dirty="0">
                <a:solidFill>
                  <a:srgbClr val="000000"/>
                </a:solidFill>
                <a:latin typeface="+mn-lt"/>
              </a:rPr>
              <a:t>(2)</a:t>
            </a:r>
            <a:r>
              <a:rPr lang="fr-FR" sz="700" spc="-40" dirty="0">
                <a:solidFill>
                  <a:srgbClr val="000000"/>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09/06/2022 jusqu’à la date de remboursement anticipé automatique éventuel</a:t>
            </a:r>
            <a:r>
              <a:rPr lang="fr-FR" sz="700" spc="-40" baseline="30000" dirty="0">
                <a:solidFill>
                  <a:srgbClr val="000000"/>
                </a:solidFill>
                <a:latin typeface="+mn-lt"/>
              </a:rPr>
              <a:t>(1)</a:t>
            </a:r>
            <a:r>
              <a:rPr lang="fr-FR" sz="700" spc="-40" dirty="0">
                <a:solidFill>
                  <a:srgbClr val="000000"/>
                </a:solidFill>
                <a:latin typeface="+mn-lt"/>
              </a:rPr>
              <a:t> ou d’échéance</a:t>
            </a:r>
            <a:r>
              <a:rPr lang="fr-FR" sz="700" spc="-40" baseline="30000" dirty="0">
                <a:solidFill>
                  <a:srgbClr val="000000"/>
                </a:solidFill>
                <a:latin typeface="+mn-lt"/>
              </a:rPr>
              <a:t>(1)</a:t>
            </a:r>
            <a:r>
              <a:rPr lang="fr-FR" sz="700" spc="-40" dirty="0">
                <a:solidFill>
                  <a:srgbClr val="000000"/>
                </a:solidFill>
                <a:latin typeface="+mn-lt"/>
              </a:rPr>
              <a:t> selon les scénarios. Une sortie anticipée à l’initiative de l’investisseur se fera à un niveau dépendant de l’évolution des paramètres de marché au moment de la sortie (niveau de </a:t>
            </a:r>
            <a:r>
              <a:rPr lang="it-IT" sz="700" spc="-40" dirty="0">
                <a:solidFill>
                  <a:srgbClr val="000000"/>
                </a:solidFill>
                <a:latin typeface="+mn-lt"/>
              </a:rPr>
              <a:t>l'indice</a:t>
            </a:r>
            <a:r>
              <a:rPr lang="fr-FR" sz="700" spc="-40" dirty="0">
                <a:solidFill>
                  <a:srgbClr val="000000"/>
                </a:solidFill>
                <a:latin typeface="+mn-lt"/>
              </a:rPr>
              <a:t>, des taux d’intérêt, de la volatilité et des primes de risque de crédit notamment) et pourra </a:t>
            </a:r>
            <a:r>
              <a:rPr lang="fr-FR" sz="700" kern="0" spc="-40" dirty="0">
                <a:solidFill>
                  <a:srgbClr val="000000"/>
                </a:solidFill>
                <a:latin typeface="+mn-lt"/>
              </a:rPr>
              <a:t>donc entraîner un risque de perte en capital.</a:t>
            </a:r>
          </a:p>
          <a:p>
            <a:pPr lvl="1" algn="just"/>
            <a:r>
              <a:rPr lang="fr-FR" sz="700" kern="0" baseline="30000" dirty="0">
                <a:solidFill>
                  <a:srgbClr val="000000"/>
                </a:solidFill>
                <a:latin typeface="+mn-lt"/>
              </a:rPr>
              <a:t>(3) </a:t>
            </a:r>
            <a:r>
              <a:rPr lang="fr-FR" sz="700" spc="-40" dirty="0">
                <a:solidFill>
                  <a:srgbClr val="000000"/>
                </a:solidFill>
                <a:latin typeface="+mn-lt"/>
              </a:rPr>
              <a:t>Hors prise en compte des dividendes éventuels détachés par </a:t>
            </a:r>
            <a:r>
              <a:rPr lang="it-IT" sz="700" spc="-40" dirty="0">
                <a:solidFill>
                  <a:srgbClr val="000000"/>
                </a:solidFill>
                <a:latin typeface="+mn-lt"/>
              </a:rPr>
              <a:t>l'indice .</a:t>
            </a:r>
            <a:endParaRPr lang="fr-FR" sz="700" spc="-40" dirty="0">
              <a:solidFill>
                <a:srgbClr val="000000"/>
              </a:solidFill>
              <a:latin typeface="+mn-lt"/>
            </a:endParaRPr>
          </a:p>
        </p:txBody>
      </p:sp>
      <p:sp>
        <p:nvSpPr>
          <p:cNvPr id="108" name="ZoneTexte 107"/>
          <p:cNvSpPr txBox="1"/>
          <p:nvPr/>
        </p:nvSpPr>
        <p:spPr>
          <a:xfrm>
            <a:off x="4077407" y="1683169"/>
            <a:ext cx="3244191" cy="1982762"/>
          </a:xfrm>
          <a:prstGeom prst="rect">
            <a:avLst/>
          </a:prstGeom>
          <a:solidFill>
            <a:schemeClr val="bg1"/>
          </a:solidFill>
          <a:ln>
            <a:noFill/>
          </a:ln>
          <a:effectLst/>
        </p:spPr>
        <p:txBody>
          <a:bodyPr wrap="square" lIns="104306" tIns="52153" rIns="104306" bIns="52153" rtlCol="0">
            <a:spAutoFit/>
          </a:bodyPr>
          <a:lstStyle/>
          <a:p>
            <a:pPr lvl="0" algn="just" defTabSz="1042988" fontAlgn="base">
              <a:spcBef>
                <a:spcPct val="0"/>
              </a:spcBef>
              <a:spcAft>
                <a:spcPct val="0"/>
              </a:spcAft>
            </a:pPr>
            <a:r>
              <a:rPr lang="fr-FR" sz="800" dirty="0">
                <a:solidFill>
                  <a:schemeClr val="tx2"/>
                </a:solidFill>
              </a:rPr>
              <a:t>À chaque date de </a:t>
            </a:r>
            <a:r>
              <a:rPr lang="fr-FR" sz="800" dirty="0">
                <a:solidFill>
                  <a:srgbClr val="000000"/>
                </a:solidFill>
              </a:rPr>
              <a:t>constatation trimestrielle</a:t>
            </a:r>
            <a:r>
              <a:rPr lang="fr-FR" sz="800" baseline="30000" dirty="0">
                <a:solidFill>
                  <a:srgbClr val="000000"/>
                </a:solidFill>
              </a:rPr>
              <a:t>(1) </a:t>
            </a:r>
            <a:r>
              <a:rPr lang="fr-FR" sz="800" dirty="0">
                <a:solidFill>
                  <a:srgbClr val="000000"/>
                </a:solidFill>
              </a:rPr>
              <a:t>du 06/09/2023 au 48, l'indice clôture à un niveau strictement inférieur à la barrière dégressive de remboursement automatique anticipé de son Niveau de Référence. Le mécanisme de remboursement anticipé automatique n’est donc pas activé et le produit continue.</a:t>
            </a:r>
          </a:p>
          <a:p>
            <a:pPr lvl="0" algn="just" defTabSz="1042988" fontAlgn="base">
              <a:spcBef>
                <a:spcPct val="0"/>
              </a:spcBef>
              <a:spcAft>
                <a:spcPct val="0"/>
              </a:spcAft>
            </a:pPr>
            <a:endParaRPr lang="fr-FR" sz="800" dirty="0">
              <a:solidFill>
                <a:srgbClr val="000000"/>
              </a:solidFill>
              <a:highlight>
                <a:srgbClr val="FFFF00"/>
              </a:highlight>
            </a:endParaRPr>
          </a:p>
          <a:p>
            <a:pPr lvl="0" algn="just" defTabSz="1042988" fontAlgn="base">
              <a:spcBef>
                <a:spcPct val="0"/>
              </a:spcBef>
              <a:spcAft>
                <a:spcPts val="600"/>
              </a:spcAft>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l'indice clôture à un niveau strictement inférieur à 50% de son Niveau de Référence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solidFill>
                  <a:srgbClr val="000000"/>
                </a:solidFill>
              </a:rPr>
              <a:t>Le Taux de Rendement Annuel net est alors similaire à celui d’un investissement direct dans l'indice</a:t>
            </a:r>
            <a:r>
              <a:rPr lang="fr-FR" sz="800" baseline="30000" dirty="0">
                <a:solidFill>
                  <a:srgbClr val="000000"/>
                </a:solidFill>
              </a:rPr>
              <a:t>(3)</a:t>
            </a:r>
            <a:r>
              <a:rPr lang="fr-FR" sz="800" dirty="0">
                <a:solidFill>
                  <a:srgbClr val="000000"/>
                </a:solidFill>
              </a:rPr>
              <a:t>, soit -10,82%</a:t>
            </a:r>
            <a:r>
              <a:rPr lang="fr-FR" sz="800" baseline="30000" dirty="0">
                <a:solidFill>
                  <a:srgbClr val="000000"/>
                </a:solidFill>
              </a:rPr>
              <a:t>(2)</a:t>
            </a:r>
            <a:r>
              <a:rPr lang="fr-FR" sz="800" dirty="0">
                <a:solidFill>
                  <a:srgbClr val="000000"/>
                </a:solidFill>
              </a:rPr>
              <a:t>. </a:t>
            </a:r>
          </a:p>
          <a:p>
            <a:pPr lvl="0" algn="just" defTabSz="1042988" fontAlgn="base">
              <a:spcBef>
                <a:spcPct val="0"/>
              </a:spcBef>
              <a:spcAft>
                <a:spcPts val="600"/>
              </a:spcAft>
            </a:pPr>
            <a:r>
              <a:rPr lang="fr-FR" sz="800" b="1" dirty="0">
                <a:solidFill>
                  <a:schemeClr val="tx2"/>
                </a:solidFill>
                <a:latin typeface="Proxima Nova Rg" panose="02000506030000020004" pitchFamily="2" charset="0"/>
              </a:rPr>
              <a:t>Dans ce scénario, l’investisseur subit une perte en capital, qui peut être totale dans le cas le plus défavorable.</a:t>
            </a:r>
          </a:p>
        </p:txBody>
      </p:sp>
      <p:sp>
        <p:nvSpPr>
          <p:cNvPr id="153" name="ZoneTexte 152"/>
          <p:cNvSpPr txBox="1"/>
          <p:nvPr/>
        </p:nvSpPr>
        <p:spPr>
          <a:xfrm>
            <a:off x="664927" y="4206860"/>
            <a:ext cx="6534521"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dirty="0"/>
              <a:t>SCÉNARIO MÉDIAN : </a:t>
            </a:r>
            <a:r>
              <a:rPr lang="fr-FR" b="0" dirty="0">
                <a:latin typeface="+mn-lt"/>
              </a:rPr>
              <a:t>À la date de constatation finale</a:t>
            </a:r>
            <a:r>
              <a:rPr lang="fr-FR" b="0" baseline="30000" dirty="0">
                <a:latin typeface="+mn-lt"/>
              </a:rPr>
              <a:t>(1)</a:t>
            </a:r>
            <a:r>
              <a:rPr lang="fr-FR" b="0" dirty="0">
                <a:latin typeface="+mn-lt"/>
              </a:rPr>
              <a:t>, l'indice clôture à un niveau strictement inférieur à 50% mais supérieur ou égal à 50% de son Niveau de Référence</a:t>
            </a:r>
          </a:p>
        </p:txBody>
      </p:sp>
      <p:sp>
        <p:nvSpPr>
          <p:cNvPr id="154" name="ZoneTexte 153"/>
          <p:cNvSpPr txBox="1"/>
          <p:nvPr/>
        </p:nvSpPr>
        <p:spPr>
          <a:xfrm>
            <a:off x="4111474" y="4548472"/>
            <a:ext cx="3239377" cy="1782707"/>
          </a:xfrm>
          <a:prstGeom prst="rect">
            <a:avLst/>
          </a:prstGeom>
          <a:solidFill>
            <a:schemeClr val="bg1"/>
          </a:solidFill>
          <a:ln>
            <a:noFill/>
          </a:ln>
          <a:effectLst/>
        </p:spPr>
        <p:txBody>
          <a:bodyPr wrap="square" lIns="104306" tIns="52153" rIns="104306" bIns="52153"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a:t>
            </a:r>
            <a:r>
              <a:rPr lang="fr-FR" sz="800" dirty="0">
                <a:solidFill>
                  <a:srgbClr val="000000"/>
                </a:solidFill>
                <a:latin typeface="+mn-lt"/>
              </a:rPr>
              <a:t>constatation trimestrielle</a:t>
            </a:r>
            <a:r>
              <a:rPr lang="fr-FR" sz="800" baseline="30000" dirty="0">
                <a:solidFill>
                  <a:srgbClr val="000000"/>
                </a:solidFill>
                <a:latin typeface="+mn-lt"/>
              </a:rPr>
              <a:t>(1)</a:t>
            </a:r>
            <a:r>
              <a:rPr lang="fr-FR" sz="800" dirty="0">
                <a:solidFill>
                  <a:srgbClr val="000000"/>
                </a:solidFill>
                <a:latin typeface="+mn-lt"/>
              </a:rPr>
              <a:t> </a:t>
            </a:r>
            <a:r>
              <a:rPr kumimoji="0" lang="fr-FR" sz="800" i="0" u="none" strike="noStrike" kern="1200" cap="none" spc="0" normalizeH="0" baseline="0" noProof="0" dirty="0">
                <a:ln>
                  <a:noFill/>
                </a:ln>
                <a:solidFill>
                  <a:srgbClr val="000000"/>
                </a:solidFill>
                <a:effectLst/>
                <a:uLnTx/>
                <a:uFillTx/>
                <a:latin typeface="Proxima Nova Rg"/>
                <a:ea typeface="+mn-ea"/>
                <a:cs typeface="+mn-cs"/>
              </a:rPr>
              <a:t>du 06/09/2023 au 06/16/2022</a:t>
            </a:r>
            <a:r>
              <a:rPr lang="fr-FR" sz="800" dirty="0">
                <a:solidFill>
                  <a:srgbClr val="000000"/>
                </a:solidFill>
                <a:latin typeface="+mn-lt"/>
              </a:rPr>
              <a:t>, l'indice clôture à un niveau strictement inférieur à la barrière dégressive de remboursement automatique anticipé de son Niveau de Référence. Le mécanisme de remboursement anticipé automatique n’est donc pas activé et le produit continue.</a:t>
            </a:r>
          </a:p>
          <a:p>
            <a:pPr lvl="0" defTabSz="1042988" fontAlgn="base">
              <a:spcBef>
                <a:spcPct val="0"/>
              </a:spcBef>
              <a:spcAft>
                <a:spcPct val="0"/>
              </a:spcAft>
            </a:pPr>
            <a:endParaRPr lang="fr-FR" sz="800" dirty="0">
              <a:solidFill>
                <a:srgbClr val="000000"/>
              </a:solidFill>
              <a:latin typeface="+mn-lt"/>
            </a:endParaRPr>
          </a:p>
          <a:p>
            <a:pPr lvl="0" defTabSz="1042988" fontAlgn="base">
              <a:spcBef>
                <a:spcPct val="0"/>
              </a:spcBef>
              <a:spcAft>
                <a:spcPts val="600"/>
              </a:spcAft>
            </a:pPr>
            <a:r>
              <a:rPr lang="fr-FR" sz="800" dirty="0">
                <a:solidFill>
                  <a:srgbClr val="000000"/>
                </a:solidFill>
                <a:latin typeface="+mn-lt"/>
              </a:rPr>
              <a:t>À la date de constatation finale</a:t>
            </a:r>
            <a:r>
              <a:rPr lang="fr-FR" sz="800" baseline="30000" dirty="0">
                <a:solidFill>
                  <a:srgbClr val="000000"/>
                </a:solidFill>
                <a:latin typeface="+mn-lt"/>
              </a:rPr>
              <a:t>(1)</a:t>
            </a:r>
            <a:r>
              <a:rPr lang="fr-FR" sz="800" dirty="0">
                <a:solidFill>
                  <a:srgbClr val="000000"/>
                </a:solidFill>
                <a:latin typeface="+mn-lt"/>
              </a:rPr>
              <a:t>, l'indice clôture à un niveau strictement inférieur à 50% du Niveau de Référence mais supérieur à 50% de ce dernier (50 dans cet exemple). L’investisseur récupère alors l’intégralité de son capital initialement investi.</a:t>
            </a:r>
          </a:p>
          <a:p>
            <a:pPr lvl="0" defTabSz="1042988" fontAlgn="base">
              <a:spcBef>
                <a:spcPct val="0"/>
              </a:spcBef>
              <a:spcAft>
                <a:spcPts val="600"/>
              </a:spcAft>
            </a:pPr>
            <a:r>
              <a:rPr lang="fr-FR" sz="800" dirty="0">
                <a:latin typeface="+mn-lt"/>
              </a:rPr>
              <a:t>Ce qui </a:t>
            </a:r>
            <a:r>
              <a:rPr lang="fr-FR" sz="800" dirty="0">
                <a:solidFill>
                  <a:srgbClr val="000000"/>
                </a:solidFill>
                <a:latin typeface="+mn-lt"/>
              </a:rPr>
              <a:t>correspond à un Taux de Rendement Annuel net de              -1,00%</a:t>
            </a:r>
            <a:r>
              <a:rPr lang="fr-FR" sz="800" baseline="30000" dirty="0">
                <a:solidFill>
                  <a:srgbClr val="000000"/>
                </a:solidFill>
                <a:latin typeface="+mn-lt"/>
              </a:rPr>
              <a:t>(2)</a:t>
            </a:r>
            <a:r>
              <a:rPr lang="fr-FR" sz="800" dirty="0">
                <a:solidFill>
                  <a:srgbClr val="000000"/>
                </a:solidFill>
                <a:latin typeface="+mn-lt"/>
              </a:rPr>
              <a:t>, contre un Taux de Rendement Annuel net de -5,91%</a:t>
            </a:r>
            <a:r>
              <a:rPr lang="fr-FR" sz="800" baseline="30000" dirty="0">
                <a:solidFill>
                  <a:srgbClr val="000000"/>
                </a:solidFill>
                <a:latin typeface="+mn-lt"/>
              </a:rPr>
              <a:t>(2)</a:t>
            </a:r>
            <a:r>
              <a:rPr lang="fr-FR" sz="800" dirty="0">
                <a:solidFill>
                  <a:srgbClr val="000000"/>
                </a:solidFill>
                <a:latin typeface="+mn-lt"/>
              </a:rPr>
              <a:t>, pour un investissement direct dans l'indice</a:t>
            </a:r>
            <a:r>
              <a:rPr lang="fr-FR" sz="800" baseline="30000" dirty="0">
                <a:solidFill>
                  <a:srgbClr val="000000"/>
                </a:solidFill>
                <a:latin typeface="+mn-lt"/>
              </a:rPr>
              <a:t>(3)</a:t>
            </a:r>
            <a:r>
              <a:rPr lang="fr-FR" sz="800" dirty="0">
                <a:solidFill>
                  <a:srgbClr val="000000"/>
                </a:solidFill>
                <a:latin typeface="+mn-lt"/>
              </a:rPr>
              <a:t>,</a:t>
            </a:r>
            <a:r>
              <a:rPr lang="fr-FR" sz="800" baseline="30000" dirty="0">
                <a:solidFill>
                  <a:srgbClr val="000000"/>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a:t>
            </a:r>
            <a:r>
              <a:rPr lang="fr-FR" sz="800" b="1" dirty="0">
                <a:solidFill>
                  <a:srgbClr val="000000"/>
                </a:solidFill>
                <a:latin typeface="+mn-lt"/>
              </a:rPr>
              <a:t>Uluwatu jeudi </a:t>
            </a:r>
            <a:r>
              <a:rPr lang="fr-FR" sz="800" b="1" dirty="0">
                <a:latin typeface="+mn-lt"/>
              </a:rPr>
              <a:t>».</a:t>
            </a:r>
          </a:p>
        </p:txBody>
      </p:sp>
      <p:sp>
        <p:nvSpPr>
          <p:cNvPr id="302" name="ZoneTexte 301"/>
          <p:cNvSpPr txBox="1"/>
          <p:nvPr/>
        </p:nvSpPr>
        <p:spPr>
          <a:xfrm>
            <a:off x="653266" y="6796489"/>
            <a:ext cx="6546182"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dirty="0"/>
              <a:t>SCÉNARIO FAVORABLE AVEC MISE EN ÉVIDENCE DU PLAFONNEMENT DES GAINS : </a:t>
            </a:r>
            <a:r>
              <a:rPr lang="fr-FR" b="0" dirty="0">
                <a:latin typeface="+mn-lt"/>
              </a:rPr>
              <a:t>Dès la première date de constatation du mécanisme de remboursement anticipé automatique</a:t>
            </a:r>
            <a:r>
              <a:rPr lang="fr-FR" b="0" baseline="30000" dirty="0">
                <a:latin typeface="+mn-lt"/>
              </a:rPr>
              <a:t>(1)</a:t>
            </a:r>
            <a:r>
              <a:rPr lang="fr-FR" b="0" dirty="0">
                <a:latin typeface="+mn-lt"/>
              </a:rPr>
              <a:t>, l'indice clôture à un niveau supérieur ou égal à la barrière dégressive de remboursement automatique anticipé de son Niveau de Référence</a:t>
            </a:r>
          </a:p>
        </p:txBody>
      </p:sp>
      <p:sp>
        <p:nvSpPr>
          <p:cNvPr id="454" name="ZoneTexte 453"/>
          <p:cNvSpPr txBox="1"/>
          <p:nvPr/>
        </p:nvSpPr>
        <p:spPr>
          <a:xfrm>
            <a:off x="4124416" y="7389274"/>
            <a:ext cx="3239378" cy="1905818"/>
          </a:xfrm>
          <a:prstGeom prst="rect">
            <a:avLst/>
          </a:prstGeom>
          <a:noFill/>
          <a:ln>
            <a:noFill/>
          </a:ln>
          <a:effectLst/>
        </p:spPr>
        <p:txBody>
          <a:bodyPr wrap="square" lIns="104306" tIns="52153" rIns="104306" bIns="52153"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l'indice </a:t>
            </a:r>
            <a:r>
              <a:rPr lang="en-US" sz="800" dirty="0">
                <a:solidFill>
                  <a:schemeClr val="tx2"/>
                </a:solidFill>
              </a:rPr>
              <a:t>S&amp;P Euro 50 Equal Weight </a:t>
            </a:r>
            <a:r>
              <a:rPr lang="en-US" sz="800" dirty="0">
                <a:solidFill>
                  <a:srgbClr val="000000"/>
                </a:solidFill>
              </a:rPr>
              <a:t>50 Point Decrement Index (Series 2)</a:t>
            </a:r>
            <a:r>
              <a:rPr lang="it-IT" sz="800" dirty="0">
                <a:solidFill>
                  <a:srgbClr val="000000"/>
                </a:solidFill>
              </a:rPr>
              <a:t> </a:t>
            </a:r>
            <a:r>
              <a:rPr lang="fr-FR" sz="800" dirty="0">
                <a:solidFill>
                  <a:srgbClr val="000000"/>
                </a:solidFill>
              </a:rPr>
              <a:t>clôture à un niveau supérieur à 50% de son Niveau de Référence (115% dans cet exemple). Le produit est automatiquement remboursé par anticipation. Il verse alors l’intégralité du capital initial majorée d’un gain de 2,75% par trimestre celui-ci depuis la dernière date de constatation initiale du produit, soit un gain de &lt;</a:t>
            </a:r>
            <a:r>
              <a:rPr lang="fr-FR" sz="800" dirty="0">
                <a:solidFill>
                  <a:schemeClr val="tx2"/>
                </a:solidFill>
              </a:rPr>
              <a:t>GCA&gt; dans notre exemple.</a:t>
            </a:r>
          </a:p>
          <a:p>
            <a:pPr algn="just">
              <a:spcAft>
                <a:spcPts val="600"/>
              </a:spcAft>
            </a:pPr>
            <a:r>
              <a:rPr lang="fr-FR" sz="800" dirty="0">
                <a:solidFill>
                  <a:srgbClr val="04202E"/>
                </a:solidFill>
              </a:rPr>
              <a:t>Ce qui correspond à un Taux de Rendement Annuel net de 4,67%</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rPr>
              <a:t>13,14</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 </a:t>
            </a:r>
            <a:r>
              <a:rPr lang="en-US" sz="800" dirty="0">
                <a:solidFill>
                  <a:srgbClr val="04202E"/>
                </a:solidFill>
              </a:rPr>
              <a:t>S&amp;P Euro 50 Equal Weight 50 Point Decrement Index (Series 2)</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a:t>
            </a:r>
            <a:r>
              <a:rPr lang="fr-FR" sz="800" b="1" dirty="0">
                <a:solidFill>
                  <a:srgbClr val="000000"/>
                </a:solidFill>
              </a:rPr>
              <a:t>à 2,75% par trimestre &lt;S</a:t>
            </a:r>
            <a:r>
              <a:rPr lang="fr-FR" sz="800" b="1" dirty="0">
                <a:solidFill>
                  <a:schemeClr val="tx2"/>
                </a:solidFill>
              </a:rPr>
              <a:t>JR2&gt; depuis le 29 avril 2022.</a:t>
            </a:r>
          </a:p>
        </p:txBody>
      </p:sp>
      <p:pic>
        <p:nvPicPr>
          <p:cNvPr id="168" name="logo_equitim_final-01.png" descr="logo_equitim_final-01.png">
            <a:extLst>
              <a:ext uri="{FF2B5EF4-FFF2-40B4-BE49-F238E27FC236}">
                <a16:creationId xmlns:a16="http://schemas.microsoft.com/office/drawing/2014/main" id="{CA8F9582-6E71-49CE-AEFD-7DD6BA4DF89A}"/>
              </a:ext>
            </a:extLst>
          </p:cNvPr>
          <p:cNvPicPr>
            <a:picLocks noChangeAspect="1"/>
          </p:cNvPicPr>
          <p:nvPr/>
        </p:nvPicPr>
        <p:blipFill rotWithShape="1">
          <a:blip r:embed="rId3"/>
          <a:srcRect t="30991" b="26494"/>
          <a:stretch/>
        </p:blipFill>
        <p:spPr>
          <a:xfrm>
            <a:off x="498496" y="54977"/>
            <a:ext cx="1765100" cy="567402"/>
          </a:xfrm>
          <a:prstGeom prst="rect">
            <a:avLst/>
          </a:prstGeom>
          <a:ln w="3175">
            <a:miter lim="400000"/>
          </a:ln>
        </p:spPr>
      </p:pic>
      <p:sp>
        <p:nvSpPr>
          <p:cNvPr id="169" name="Rectangle">
            <a:extLst>
              <a:ext uri="{FF2B5EF4-FFF2-40B4-BE49-F238E27FC236}">
                <a16:creationId xmlns:a16="http://schemas.microsoft.com/office/drawing/2014/main" id="{4D383FB5-4C6D-4C07-888D-F9F0A56A1A4B}"/>
              </a:ext>
            </a:extLst>
          </p:cNvPr>
          <p:cNvSpPr/>
          <p:nvPr/>
        </p:nvSpPr>
        <p:spPr>
          <a:xfrm>
            <a:off x="653266" y="63438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70" name="Image" descr="Image">
            <a:extLst>
              <a:ext uri="{FF2B5EF4-FFF2-40B4-BE49-F238E27FC236}">
                <a16:creationId xmlns:a16="http://schemas.microsoft.com/office/drawing/2014/main" id="{45DAC42C-B373-41F5-AB2D-947BEDD7DD1C}"/>
              </a:ext>
            </a:extLst>
          </p:cNvPr>
          <p:cNvPicPr>
            <a:picLocks noChangeAspect="1"/>
          </p:cNvPicPr>
          <p:nvPr/>
        </p:nvPicPr>
        <p:blipFill>
          <a:blip r:embed="rId4"/>
          <a:stretch>
            <a:fillRect/>
          </a:stretch>
        </p:blipFill>
        <p:spPr>
          <a:xfrm>
            <a:off x="6389747" y="-600364"/>
            <a:ext cx="1602798" cy="1878083"/>
          </a:xfrm>
          <a:prstGeom prst="rect">
            <a:avLst/>
          </a:prstGeom>
          <a:ln w="3175">
            <a:miter lim="400000"/>
          </a:ln>
        </p:spPr>
      </p:pic>
      <p:sp>
        <p:nvSpPr>
          <p:cNvPr id="171" name="Espace réservé du texte 11">
            <a:extLst>
              <a:ext uri="{FF2B5EF4-FFF2-40B4-BE49-F238E27FC236}">
                <a16:creationId xmlns:a16="http://schemas.microsoft.com/office/drawing/2014/main" id="{9617EF0A-0517-48E4-852A-9BAE6E382835}"/>
              </a:ext>
            </a:extLst>
          </p:cNvPr>
          <p:cNvSpPr>
            <a:spLocks noGrp="1"/>
          </p:cNvSpPr>
          <p:nvPr>
            <p:ph type="body" sz="quarter" idx="16"/>
          </p:nvPr>
        </p:nvSpPr>
        <p:spPr>
          <a:xfrm>
            <a:off x="779685" y="740134"/>
            <a:ext cx="5369040" cy="177362"/>
          </a:xfrm>
        </p:spPr>
        <p:txBody>
          <a:bodyPr/>
          <a:lstStyle/>
          <a:p>
            <a:r>
              <a:rPr lang="fr-FR" sz="1200" dirty="0">
                <a:solidFill>
                  <a:srgbClr val="000000"/>
                </a:solidFill>
                <a:latin typeface="Futura PT" panose="020B0902020204020203" pitchFamily="34" charset="0"/>
              </a:rPr>
              <a:t>ILLUSTRATION DU MÉCANISME DE REMBOURSEMENT</a:t>
            </a:r>
          </a:p>
        </p:txBody>
      </p:sp>
      <p:sp>
        <p:nvSpPr>
          <p:cNvPr id="172" name="ZoneTexte 49">
            <a:extLst>
              <a:ext uri="{FF2B5EF4-FFF2-40B4-BE49-F238E27FC236}">
                <a16:creationId xmlns:a16="http://schemas.microsoft.com/office/drawing/2014/main" id="{1641DEF4-20C2-45AE-9CC0-52C3FF875E60}"/>
              </a:ext>
            </a:extLst>
          </p:cNvPr>
          <p:cNvSpPr txBox="1">
            <a:spLocks noChangeArrowheads="1"/>
          </p:cNvSpPr>
          <p:nvPr/>
        </p:nvSpPr>
        <p:spPr bwMode="auto">
          <a:xfrm>
            <a:off x="654158" y="935117"/>
            <a:ext cx="6479107" cy="369332"/>
          </a:xfrm>
          <a:prstGeom prst="rect">
            <a:avLst/>
          </a:prstGeom>
          <a:noFill/>
          <a:ln w="9525">
            <a:noFill/>
            <a:miter lim="800000"/>
            <a:headEnd/>
            <a:tailEnd/>
          </a:ln>
        </p:spPr>
        <p:txBody>
          <a:bodyPr wrap="square" lIns="0" tIns="0" rIns="0" bIns="0">
            <a:spAutoFit/>
          </a:bodyPr>
          <a:lstStyle/>
          <a:p>
            <a:pPr algn="just"/>
            <a:r>
              <a:rPr lang="fr-FR" sz="800" b="1" dirty="0">
                <a:solidFill>
                  <a:srgbClr val="000000"/>
                </a:solidFill>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173" name="Rectangle">
            <a:extLst>
              <a:ext uri="{FF2B5EF4-FFF2-40B4-BE49-F238E27FC236}">
                <a16:creationId xmlns:a16="http://schemas.microsoft.com/office/drawing/2014/main" id="{7CFF1B5F-A931-448E-B0A8-7A4FC32DACB6}"/>
              </a:ext>
            </a:extLst>
          </p:cNvPr>
          <p:cNvSpPr/>
          <p:nvPr/>
        </p:nvSpPr>
        <p:spPr>
          <a:xfrm>
            <a:off x="664927" y="7329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221" name="Rectangle">
            <a:extLst>
              <a:ext uri="{FF2B5EF4-FFF2-40B4-BE49-F238E27FC236}">
                <a16:creationId xmlns:a16="http://schemas.microsoft.com/office/drawing/2014/main" id="{F9A82A91-F933-4404-AD8E-7ABCEA63FA3D}"/>
              </a:ext>
            </a:extLst>
          </p:cNvPr>
          <p:cNvSpPr/>
          <p:nvPr/>
        </p:nvSpPr>
        <p:spPr>
          <a:xfrm>
            <a:off x="653266" y="9867341"/>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7" name="ZoneTexte 106"/>
          <p:cNvSpPr txBox="1"/>
          <p:nvPr/>
        </p:nvSpPr>
        <p:spPr>
          <a:xfrm>
            <a:off x="657764" y="1411137"/>
            <a:ext cx="6472774" cy="276999"/>
          </a:xfrm>
          <a:prstGeom prst="rect">
            <a:avLst/>
          </a:prstGeom>
          <a:noFill/>
        </p:spPr>
        <p:txBody>
          <a:bodyPr wrap="square" lIns="0" tIns="0" rIns="0" bIns="0" rtlCol="0">
            <a:spAutoFit/>
          </a:bodyPr>
          <a:lstStyle/>
          <a:p>
            <a:pPr algn="just"/>
            <a:r>
              <a:rPr lang="fr-FR" sz="900" b="1" dirty="0">
                <a:solidFill>
                  <a:srgbClr val="B9A049"/>
                </a:solidFill>
                <a:latin typeface="Futura PT" panose="020B0902020204020203" pitchFamily="34" charset="0"/>
              </a:rPr>
              <a:t>SCÉNARIO DÉFAVORABLE </a:t>
            </a:r>
            <a:r>
              <a:rPr lang="fr-FR" sz="900" dirty="0">
                <a:solidFill>
                  <a:srgbClr val="B9A049"/>
                </a:solidFill>
                <a:latin typeface="Proxima Nova Rg" panose="02000506030000020004" pitchFamily="2" charset="0"/>
              </a:rPr>
              <a:t>: 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l'indice clôture à un niveau strictement inférieur à 50% de son Niveau de Référence</a:t>
            </a:r>
          </a:p>
        </p:txBody>
      </p:sp>
      <p:sp>
        <p:nvSpPr>
          <p:cNvPr id="156" name="ZoneTexte 155">
            <a:extLst>
              <a:ext uri="{FF2B5EF4-FFF2-40B4-BE49-F238E27FC236}">
                <a16:creationId xmlns:a16="http://schemas.microsoft.com/office/drawing/2014/main" id="{B666C0F9-616C-427B-B192-4F4C4F55BBEB}"/>
              </a:ext>
            </a:extLst>
          </p:cNvPr>
          <p:cNvSpPr txBox="1"/>
          <p:nvPr/>
        </p:nvSpPr>
        <p:spPr>
          <a:xfrm>
            <a:off x="3576653"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157" name="Rectangle 122">
            <a:extLst>
              <a:ext uri="{FF2B5EF4-FFF2-40B4-BE49-F238E27FC236}">
                <a16:creationId xmlns:a16="http://schemas.microsoft.com/office/drawing/2014/main" id="{1C03CDA2-358F-4465-932E-4CE08A6AE378}"/>
              </a:ext>
            </a:extLst>
          </p:cNvPr>
          <p:cNvSpPr>
            <a:spLocks noChangeArrowheads="1"/>
          </p:cNvSpPr>
          <p:nvPr/>
        </p:nvSpPr>
        <p:spPr bwMode="auto">
          <a:xfrm>
            <a:off x="3774382" y="3259719"/>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C00000"/>
                </a:solidFill>
                <a:latin typeface="Proxima Nova Rg" panose="02000506030000020004" pitchFamily="2" charset="0"/>
              </a:rPr>
              <a:t>50%</a:t>
            </a:r>
          </a:p>
        </p:txBody>
      </p:sp>
      <p:cxnSp>
        <p:nvCxnSpPr>
          <p:cNvPr id="158" name="Connecteur droit avec flèche 157">
            <a:extLst>
              <a:ext uri="{FF2B5EF4-FFF2-40B4-BE49-F238E27FC236}">
                <a16:creationId xmlns:a16="http://schemas.microsoft.com/office/drawing/2014/main" id="{658FB54A-3656-4764-A888-C837EF48E509}"/>
              </a:ext>
            </a:extLst>
          </p:cNvPr>
          <p:cNvCxnSpPr/>
          <p:nvPr/>
        </p:nvCxnSpPr>
        <p:spPr>
          <a:xfrm>
            <a:off x="889824" y="3691717"/>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9" name="ZoneTexte 158">
            <a:extLst>
              <a:ext uri="{FF2B5EF4-FFF2-40B4-BE49-F238E27FC236}">
                <a16:creationId xmlns:a16="http://schemas.microsoft.com/office/drawing/2014/main" id="{2D494B0F-C75D-46DD-83C2-25C980EC9CED}"/>
              </a:ext>
            </a:extLst>
          </p:cNvPr>
          <p:cNvSpPr txBox="1"/>
          <p:nvPr/>
        </p:nvSpPr>
        <p:spPr>
          <a:xfrm>
            <a:off x="47800" y="1834837"/>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niveau de l'indice par rapport à son Niveau de Référence</a:t>
            </a:r>
          </a:p>
        </p:txBody>
      </p:sp>
      <p:sp>
        <p:nvSpPr>
          <p:cNvPr id="161" name="Text Box 116">
            <a:extLst>
              <a:ext uri="{FF2B5EF4-FFF2-40B4-BE49-F238E27FC236}">
                <a16:creationId xmlns:a16="http://schemas.microsoft.com/office/drawing/2014/main" id="{EC45A8DB-28DB-4FE2-9AD8-12B06A3A8027}"/>
              </a:ext>
            </a:extLst>
          </p:cNvPr>
          <p:cNvSpPr txBox="1">
            <a:spLocks noChangeArrowheads="1"/>
          </p:cNvSpPr>
          <p:nvPr/>
        </p:nvSpPr>
        <p:spPr bwMode="auto">
          <a:xfrm>
            <a:off x="996432" y="1716488"/>
            <a:ext cx="2979036"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rgbClr val="000000"/>
                </a:solidFill>
                <a:latin typeface="Proxima Nova Rg" panose="02000506030000020004" pitchFamily="2" charset="0"/>
                <a:cs typeface="Arial" charset="0"/>
              </a:rPr>
              <a:t>Évolution de l'indice</a:t>
            </a:r>
          </a:p>
        </p:txBody>
      </p:sp>
      <p:sp>
        <p:nvSpPr>
          <p:cNvPr id="162" name="Rectangle 121">
            <a:extLst>
              <a:ext uri="{FF2B5EF4-FFF2-40B4-BE49-F238E27FC236}">
                <a16:creationId xmlns:a16="http://schemas.microsoft.com/office/drawing/2014/main" id="{FA7D12E7-98B7-45C8-8B3F-FF5BEF8EC9B8}"/>
              </a:ext>
            </a:extLst>
          </p:cNvPr>
          <p:cNvSpPr>
            <a:spLocks noChangeArrowheads="1"/>
          </p:cNvSpPr>
          <p:nvPr/>
        </p:nvSpPr>
        <p:spPr bwMode="auto">
          <a:xfrm>
            <a:off x="301114" y="2100945"/>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Niveau de Référence</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sp>
        <p:nvSpPr>
          <p:cNvPr id="163" name="Rectangle 162">
            <a:extLst>
              <a:ext uri="{FF2B5EF4-FFF2-40B4-BE49-F238E27FC236}">
                <a16:creationId xmlns:a16="http://schemas.microsoft.com/office/drawing/2014/main" id="{85055294-4260-4481-9135-176B82E9ED3A}"/>
              </a:ext>
            </a:extLst>
          </p:cNvPr>
          <p:cNvSpPr/>
          <p:nvPr/>
        </p:nvSpPr>
        <p:spPr>
          <a:xfrm>
            <a:off x="607923" y="3714577"/>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cxnSp>
        <p:nvCxnSpPr>
          <p:cNvPr id="164" name="Connecteur droit 163">
            <a:extLst>
              <a:ext uri="{FF2B5EF4-FFF2-40B4-BE49-F238E27FC236}">
                <a16:creationId xmlns:a16="http://schemas.microsoft.com/office/drawing/2014/main" id="{DEA19303-0B35-499D-A679-D999B233DC6A}"/>
              </a:ext>
            </a:extLst>
          </p:cNvPr>
          <p:cNvCxnSpPr/>
          <p:nvPr/>
        </p:nvCxnSpPr>
        <p:spPr>
          <a:xfrm flipH="1">
            <a:off x="1184301"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5" name="Connecteur droit 164">
            <a:extLst>
              <a:ext uri="{FF2B5EF4-FFF2-40B4-BE49-F238E27FC236}">
                <a16:creationId xmlns:a16="http://schemas.microsoft.com/office/drawing/2014/main" id="{78E2C9F3-84EE-4763-A057-8956989D32BC}"/>
              </a:ext>
            </a:extLst>
          </p:cNvPr>
          <p:cNvCxnSpPr/>
          <p:nvPr/>
        </p:nvCxnSpPr>
        <p:spPr>
          <a:xfrm flipH="1">
            <a:off x="1472333"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8" name="Connecteur droit 187">
            <a:extLst>
              <a:ext uri="{FF2B5EF4-FFF2-40B4-BE49-F238E27FC236}">
                <a16:creationId xmlns:a16="http://schemas.microsoft.com/office/drawing/2014/main" id="{126729BF-5BC5-4D51-A5F0-36F1DE8BB7D2}"/>
              </a:ext>
            </a:extLst>
          </p:cNvPr>
          <p:cNvCxnSpPr/>
          <p:nvPr/>
        </p:nvCxnSpPr>
        <p:spPr>
          <a:xfrm flipH="1">
            <a:off x="1760365"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1" name="Connecteur droit 190">
            <a:extLst>
              <a:ext uri="{FF2B5EF4-FFF2-40B4-BE49-F238E27FC236}">
                <a16:creationId xmlns:a16="http://schemas.microsoft.com/office/drawing/2014/main" id="{31EB3CD8-BB6E-40B6-83AF-3E87D2A32C07}"/>
              </a:ext>
            </a:extLst>
          </p:cNvPr>
          <p:cNvCxnSpPr/>
          <p:nvPr/>
        </p:nvCxnSpPr>
        <p:spPr>
          <a:xfrm flipH="1">
            <a:off x="2048397"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2" name="Connecteur droit 191">
            <a:extLst>
              <a:ext uri="{FF2B5EF4-FFF2-40B4-BE49-F238E27FC236}">
                <a16:creationId xmlns:a16="http://schemas.microsoft.com/office/drawing/2014/main" id="{B8420B0C-C12E-44CE-9EA4-E25451BD7997}"/>
              </a:ext>
            </a:extLst>
          </p:cNvPr>
          <p:cNvCxnSpPr/>
          <p:nvPr/>
        </p:nvCxnSpPr>
        <p:spPr>
          <a:xfrm flipH="1">
            <a:off x="2336429"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79719C26-A93D-4C04-AC31-8D27A034ACBB}"/>
              </a:ext>
            </a:extLst>
          </p:cNvPr>
          <p:cNvCxnSpPr/>
          <p:nvPr/>
        </p:nvCxnSpPr>
        <p:spPr>
          <a:xfrm flipH="1">
            <a:off x="2624461"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5" name="Connecteur droit 194">
            <a:extLst>
              <a:ext uri="{FF2B5EF4-FFF2-40B4-BE49-F238E27FC236}">
                <a16:creationId xmlns:a16="http://schemas.microsoft.com/office/drawing/2014/main" id="{0FAE9CC2-B140-4772-BACC-B1F6F81F46B1}"/>
              </a:ext>
            </a:extLst>
          </p:cNvPr>
          <p:cNvCxnSpPr/>
          <p:nvPr/>
        </p:nvCxnSpPr>
        <p:spPr>
          <a:xfrm flipH="1">
            <a:off x="2912493"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8" name="Connecteur droit 197">
            <a:extLst>
              <a:ext uri="{FF2B5EF4-FFF2-40B4-BE49-F238E27FC236}">
                <a16:creationId xmlns:a16="http://schemas.microsoft.com/office/drawing/2014/main" id="{30808266-F822-4A06-B100-E0643D861D76}"/>
              </a:ext>
            </a:extLst>
          </p:cNvPr>
          <p:cNvCxnSpPr/>
          <p:nvPr/>
        </p:nvCxnSpPr>
        <p:spPr>
          <a:xfrm flipH="1">
            <a:off x="3488557"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Connecteur droit 198">
            <a:extLst>
              <a:ext uri="{FF2B5EF4-FFF2-40B4-BE49-F238E27FC236}">
                <a16:creationId xmlns:a16="http://schemas.microsoft.com/office/drawing/2014/main" id="{4E754B84-C220-44F2-9976-CC5CEFDAB81D}"/>
              </a:ext>
            </a:extLst>
          </p:cNvPr>
          <p:cNvCxnSpPr/>
          <p:nvPr/>
        </p:nvCxnSpPr>
        <p:spPr>
          <a:xfrm flipH="1">
            <a:off x="3200525"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5" name="Connecteur droit 214">
            <a:extLst>
              <a:ext uri="{FF2B5EF4-FFF2-40B4-BE49-F238E27FC236}">
                <a16:creationId xmlns:a16="http://schemas.microsoft.com/office/drawing/2014/main" id="{F9766E40-95E8-4212-9335-D250425DD577}"/>
              </a:ext>
            </a:extLst>
          </p:cNvPr>
          <p:cNvCxnSpPr/>
          <p:nvPr/>
        </p:nvCxnSpPr>
        <p:spPr>
          <a:xfrm flipH="1">
            <a:off x="3768969" y="3691717"/>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20" name="ZoneTexte 219">
            <a:extLst>
              <a:ext uri="{FF2B5EF4-FFF2-40B4-BE49-F238E27FC236}">
                <a16:creationId xmlns:a16="http://schemas.microsoft.com/office/drawing/2014/main" id="{CCD38194-AA60-4649-9AA1-1B3D28265FF8}"/>
              </a:ext>
            </a:extLst>
          </p:cNvPr>
          <p:cNvSpPr txBox="1"/>
          <p:nvPr/>
        </p:nvSpPr>
        <p:spPr>
          <a:xfrm>
            <a:off x="1032250" y="3718706"/>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258" name="ZoneTexte 257">
            <a:extLst>
              <a:ext uri="{FF2B5EF4-FFF2-40B4-BE49-F238E27FC236}">
                <a16:creationId xmlns:a16="http://schemas.microsoft.com/office/drawing/2014/main" id="{38925FF7-5A0F-4F7B-8F13-4615746E7508}"/>
              </a:ext>
            </a:extLst>
          </p:cNvPr>
          <p:cNvSpPr txBox="1"/>
          <p:nvPr/>
        </p:nvSpPr>
        <p:spPr>
          <a:xfrm>
            <a:off x="1299742" y="3719275"/>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264" name="ZoneTexte 263">
            <a:extLst>
              <a:ext uri="{FF2B5EF4-FFF2-40B4-BE49-F238E27FC236}">
                <a16:creationId xmlns:a16="http://schemas.microsoft.com/office/drawing/2014/main" id="{70CB6AC6-EDBF-4DE9-AD77-2A2D2ECA6E4C}"/>
              </a:ext>
            </a:extLst>
          </p:cNvPr>
          <p:cNvSpPr txBox="1"/>
          <p:nvPr/>
        </p:nvSpPr>
        <p:spPr>
          <a:xfrm>
            <a:off x="1579344"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265" name="ZoneTexte 264">
            <a:extLst>
              <a:ext uri="{FF2B5EF4-FFF2-40B4-BE49-F238E27FC236}">
                <a16:creationId xmlns:a16="http://schemas.microsoft.com/office/drawing/2014/main" id="{E24D0934-A69D-44EA-BB69-ACDD1F1FE489}"/>
              </a:ext>
            </a:extLst>
          </p:cNvPr>
          <p:cNvSpPr txBox="1"/>
          <p:nvPr/>
        </p:nvSpPr>
        <p:spPr>
          <a:xfrm>
            <a:off x="3294758"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266" name="ZoneTexte 265">
            <a:extLst>
              <a:ext uri="{FF2B5EF4-FFF2-40B4-BE49-F238E27FC236}">
                <a16:creationId xmlns:a16="http://schemas.microsoft.com/office/drawing/2014/main" id="{8823F97A-C0F1-45AF-89BF-CC25EA1FD072}"/>
              </a:ext>
            </a:extLst>
          </p:cNvPr>
          <p:cNvSpPr txBox="1"/>
          <p:nvPr/>
        </p:nvSpPr>
        <p:spPr>
          <a:xfrm>
            <a:off x="3003551" y="3717117"/>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267" name="ZoneTexte 266">
            <a:extLst>
              <a:ext uri="{FF2B5EF4-FFF2-40B4-BE49-F238E27FC236}">
                <a16:creationId xmlns:a16="http://schemas.microsoft.com/office/drawing/2014/main" id="{5AF0FD65-5F6E-46C8-B5D1-40A6747BA261}"/>
              </a:ext>
            </a:extLst>
          </p:cNvPr>
          <p:cNvSpPr txBox="1"/>
          <p:nvPr/>
        </p:nvSpPr>
        <p:spPr>
          <a:xfrm>
            <a:off x="2718694" y="3717117"/>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268" name="ZoneTexte 267">
            <a:extLst>
              <a:ext uri="{FF2B5EF4-FFF2-40B4-BE49-F238E27FC236}">
                <a16:creationId xmlns:a16="http://schemas.microsoft.com/office/drawing/2014/main" id="{D308DD04-B8FE-4C2B-B6C7-E357573C0505}"/>
              </a:ext>
            </a:extLst>
          </p:cNvPr>
          <p:cNvSpPr txBox="1"/>
          <p:nvPr/>
        </p:nvSpPr>
        <p:spPr>
          <a:xfrm>
            <a:off x="2430662" y="3717117"/>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269" name="ZoneTexte 268">
            <a:extLst>
              <a:ext uri="{FF2B5EF4-FFF2-40B4-BE49-F238E27FC236}">
                <a16:creationId xmlns:a16="http://schemas.microsoft.com/office/drawing/2014/main" id="{1D8DB54A-89C7-4C29-BE21-39F35A3E00EF}"/>
              </a:ext>
            </a:extLst>
          </p:cNvPr>
          <p:cNvSpPr txBox="1"/>
          <p:nvPr/>
        </p:nvSpPr>
        <p:spPr>
          <a:xfrm>
            <a:off x="1867298"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270" name="ZoneTexte 269">
            <a:extLst>
              <a:ext uri="{FF2B5EF4-FFF2-40B4-BE49-F238E27FC236}">
                <a16:creationId xmlns:a16="http://schemas.microsoft.com/office/drawing/2014/main" id="{CF74A828-C50D-4809-B257-3059CBCAC175}"/>
              </a:ext>
            </a:extLst>
          </p:cNvPr>
          <p:cNvSpPr txBox="1"/>
          <p:nvPr/>
        </p:nvSpPr>
        <p:spPr>
          <a:xfrm>
            <a:off x="2155408" y="3717117"/>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271" name="ZoneTexte 270">
            <a:extLst>
              <a:ext uri="{FF2B5EF4-FFF2-40B4-BE49-F238E27FC236}">
                <a16:creationId xmlns:a16="http://schemas.microsoft.com/office/drawing/2014/main" id="{18A61A9A-C0BB-453F-818A-C9A0EF590538}"/>
              </a:ext>
            </a:extLst>
          </p:cNvPr>
          <p:cNvSpPr txBox="1"/>
          <p:nvPr/>
        </p:nvSpPr>
        <p:spPr>
          <a:xfrm>
            <a:off x="2985884" y="3709112"/>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272" name="Forme libre 20">
            <a:extLst>
              <a:ext uri="{FF2B5EF4-FFF2-40B4-BE49-F238E27FC236}">
                <a16:creationId xmlns:a16="http://schemas.microsoft.com/office/drawing/2014/main" id="{DBD0F451-0322-4AE0-8B2A-941DD7B3C081}"/>
              </a:ext>
            </a:extLst>
          </p:cNvPr>
          <p:cNvSpPr/>
          <p:nvPr/>
        </p:nvSpPr>
        <p:spPr>
          <a:xfrm>
            <a:off x="889825" y="2769718"/>
            <a:ext cx="2855134" cy="816601"/>
          </a:xfrm>
          <a:custGeom>
            <a:avLst/>
            <a:gdLst>
              <a:gd name="connsiteX0" fmla="*/ 0 w 2870200"/>
              <a:gd name="connsiteY0" fmla="*/ 0 h 418057"/>
              <a:gd name="connsiteX1" fmla="*/ 831850 w 2870200"/>
              <a:gd name="connsiteY1" fmla="*/ 412750 h 418057"/>
              <a:gd name="connsiteX2" fmla="*/ 2120900 w 2870200"/>
              <a:gd name="connsiteY2" fmla="*/ 234950 h 418057"/>
              <a:gd name="connsiteX3" fmla="*/ 2870200 w 2870200"/>
              <a:gd name="connsiteY3" fmla="*/ 247650 h 418057"/>
              <a:gd name="connsiteX0" fmla="*/ 0 w 2870200"/>
              <a:gd name="connsiteY0" fmla="*/ 0 h 576263"/>
              <a:gd name="connsiteX1" fmla="*/ 831850 w 2870200"/>
              <a:gd name="connsiteY1" fmla="*/ 412750 h 576263"/>
              <a:gd name="connsiteX2" fmla="*/ 2120900 w 2870200"/>
              <a:gd name="connsiteY2" fmla="*/ 234950 h 576263"/>
              <a:gd name="connsiteX3" fmla="*/ 2870200 w 2870200"/>
              <a:gd name="connsiteY3" fmla="*/ 576263 h 576263"/>
              <a:gd name="connsiteX0" fmla="*/ 0 w 2870200"/>
              <a:gd name="connsiteY0" fmla="*/ 0 h 576263"/>
              <a:gd name="connsiteX1" fmla="*/ 831850 w 2870200"/>
              <a:gd name="connsiteY1" fmla="*/ 412750 h 576263"/>
              <a:gd name="connsiteX2" fmla="*/ 2101915 w 2870200"/>
              <a:gd name="connsiteY2" fmla="*/ 449262 h 576263"/>
              <a:gd name="connsiteX3" fmla="*/ 2870200 w 2870200"/>
              <a:gd name="connsiteY3" fmla="*/ 576263 h 576263"/>
              <a:gd name="connsiteX0" fmla="*/ 0 w 2870200"/>
              <a:gd name="connsiteY0" fmla="*/ 0 h 512763"/>
              <a:gd name="connsiteX1" fmla="*/ 831850 w 2870200"/>
              <a:gd name="connsiteY1" fmla="*/ 412750 h 512763"/>
              <a:gd name="connsiteX2" fmla="*/ 2101915 w 2870200"/>
              <a:gd name="connsiteY2" fmla="*/ 449262 h 512763"/>
              <a:gd name="connsiteX3" fmla="*/ 2870200 w 2870200"/>
              <a:gd name="connsiteY3" fmla="*/ 512763 h 512763"/>
              <a:gd name="connsiteX0" fmla="*/ 0 w 2870200"/>
              <a:gd name="connsiteY0" fmla="*/ 0 h 512763"/>
              <a:gd name="connsiteX1" fmla="*/ 831850 w 2870200"/>
              <a:gd name="connsiteY1" fmla="*/ 412750 h 512763"/>
              <a:gd name="connsiteX2" fmla="*/ 2870200 w 2870200"/>
              <a:gd name="connsiteY2" fmla="*/ 512763 h 512763"/>
              <a:gd name="connsiteX0" fmla="*/ 0 w 2870200"/>
              <a:gd name="connsiteY0" fmla="*/ 0 h 520138"/>
              <a:gd name="connsiteX1" fmla="*/ 831850 w 2870200"/>
              <a:gd name="connsiteY1" fmla="*/ 412750 h 520138"/>
              <a:gd name="connsiteX2" fmla="*/ 2870200 w 2870200"/>
              <a:gd name="connsiteY2" fmla="*/ 520138 h 520138"/>
            </a:gdLst>
            <a:ahLst/>
            <a:cxnLst>
              <a:cxn ang="0">
                <a:pos x="connsiteX0" y="connsiteY0"/>
              </a:cxn>
              <a:cxn ang="0">
                <a:pos x="connsiteX1" y="connsiteY1"/>
              </a:cxn>
              <a:cxn ang="0">
                <a:pos x="connsiteX2" y="connsiteY2"/>
              </a:cxn>
            </a:cxnLst>
            <a:rect l="l" t="t" r="r" b="b"/>
            <a:pathLst>
              <a:path w="2870200" h="520138">
                <a:moveTo>
                  <a:pt x="0" y="0"/>
                </a:moveTo>
                <a:cubicBezTo>
                  <a:pt x="239183" y="186796"/>
                  <a:pt x="353483" y="327290"/>
                  <a:pt x="831850" y="412750"/>
                </a:cubicBezTo>
                <a:cubicBezTo>
                  <a:pt x="1310217" y="498210"/>
                  <a:pt x="2445544" y="499302"/>
                  <a:pt x="2870200" y="520138"/>
                </a:cubicBezTo>
              </a:path>
            </a:pathLst>
          </a:custGeom>
          <a:ln w="19050">
            <a:solidFill>
              <a:srgbClr val="B9A04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sz="1600">
              <a:solidFill>
                <a:schemeClr val="tx2"/>
              </a:solidFill>
              <a:latin typeface="Proxima Nova Rg" panose="02000506030000020004" pitchFamily="2" charset="0"/>
            </a:endParaRPr>
          </a:p>
        </p:txBody>
      </p:sp>
      <p:cxnSp>
        <p:nvCxnSpPr>
          <p:cNvPr id="273" name="Connecteur droit 272">
            <a:extLst>
              <a:ext uri="{FF2B5EF4-FFF2-40B4-BE49-F238E27FC236}">
                <a16:creationId xmlns:a16="http://schemas.microsoft.com/office/drawing/2014/main" id="{5CF8ADBA-58F6-41F7-A9BC-C9E9AA3CB5E2}"/>
              </a:ext>
            </a:extLst>
          </p:cNvPr>
          <p:cNvCxnSpPr/>
          <p:nvPr/>
        </p:nvCxnSpPr>
        <p:spPr>
          <a:xfrm flipV="1">
            <a:off x="3590838" y="3392783"/>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74" name="Rectangle 122">
            <a:extLst>
              <a:ext uri="{FF2B5EF4-FFF2-40B4-BE49-F238E27FC236}">
                <a16:creationId xmlns:a16="http://schemas.microsoft.com/office/drawing/2014/main" id="{E02FE66A-3902-4494-8056-EF475E489AE0}"/>
              </a:ext>
            </a:extLst>
          </p:cNvPr>
          <p:cNvSpPr>
            <a:spLocks noChangeArrowheads="1"/>
          </p:cNvSpPr>
          <p:nvPr/>
        </p:nvSpPr>
        <p:spPr bwMode="auto">
          <a:xfrm>
            <a:off x="3774197" y="3463181"/>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chemeClr val="accent1"/>
                </a:solidFill>
                <a:latin typeface="Proxima Nova Rg" panose="02000506030000020004" pitchFamily="2" charset="0"/>
              </a:rPr>
              <a:t>35%</a:t>
            </a:r>
          </a:p>
        </p:txBody>
      </p:sp>
      <p:sp>
        <p:nvSpPr>
          <p:cNvPr id="275" name="ZoneTexte 274">
            <a:extLst>
              <a:ext uri="{FF2B5EF4-FFF2-40B4-BE49-F238E27FC236}">
                <a16:creationId xmlns:a16="http://schemas.microsoft.com/office/drawing/2014/main" id="{F562E24A-AEAB-4D92-AD88-6818647A7688}"/>
              </a:ext>
            </a:extLst>
          </p:cNvPr>
          <p:cNvSpPr txBox="1"/>
          <p:nvPr/>
        </p:nvSpPr>
        <p:spPr>
          <a:xfrm>
            <a:off x="1252737" y="3710767"/>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sp>
        <p:nvSpPr>
          <p:cNvPr id="276" name="ZoneTexte 45">
            <a:extLst>
              <a:ext uri="{FF2B5EF4-FFF2-40B4-BE49-F238E27FC236}">
                <a16:creationId xmlns:a16="http://schemas.microsoft.com/office/drawing/2014/main" id="{76A38DCE-B6D7-41CD-9455-CA284B26A71B}"/>
              </a:ext>
            </a:extLst>
          </p:cNvPr>
          <p:cNvSpPr txBox="1">
            <a:spLocks noChangeArrowheads="1"/>
          </p:cNvSpPr>
          <p:nvPr/>
        </p:nvSpPr>
        <p:spPr bwMode="auto">
          <a:xfrm>
            <a:off x="1169634" y="2093895"/>
            <a:ext cx="2575324"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rgbClr val="000000"/>
                </a:solidFill>
                <a:latin typeface="Proxima Nova Rg" panose="02000506030000020004" pitchFamily="2" charset="0"/>
              </a:rPr>
              <a:t>Seuil d’activation du mécanisme de remboursement automatique anticipé à partir de la fin du </a:t>
            </a:r>
            <a:r>
              <a:rPr lang="fr-FR" sz="650" b="1" dirty="0">
                <a:solidFill>
                  <a:srgbClr val="000000"/>
                </a:solidFill>
                <a:latin typeface="Proxima Nova Rg" panose="02000506030000020004" pitchFamily="2" charset="0"/>
              </a:rPr>
              <a:t>trimestre</a:t>
            </a:r>
            <a:r>
              <a:rPr lang="fr-FR" sz="650" dirty="0">
                <a:solidFill>
                  <a:srgbClr val="000000"/>
                </a:solidFill>
                <a:latin typeface="Proxima Nova Rg" panose="02000506030000020004" pitchFamily="2" charset="0"/>
              </a:rPr>
              <a:t> 4 jusqu’à la fin du </a:t>
            </a:r>
            <a:r>
              <a:rPr lang="fr-FR" sz="650" b="1" dirty="0">
                <a:solidFill>
                  <a:srgbClr val="000000"/>
                </a:solidFill>
                <a:latin typeface="Proxima Nova Rg" panose="02000506030000020004" pitchFamily="2" charset="0"/>
              </a:rPr>
              <a:t>trimestre</a:t>
            </a:r>
            <a:r>
              <a:rPr lang="fr-FR" sz="650" dirty="0">
                <a:solidFill>
                  <a:srgbClr val="000000"/>
                </a:solidFill>
                <a:latin typeface="Proxima Nova Rg" panose="02000506030000020004" pitchFamily="2" charset="0"/>
              </a:rPr>
              <a:t> 48 et de versement du gain à l’échéance</a:t>
            </a:r>
          </a:p>
        </p:txBody>
      </p:sp>
      <p:cxnSp>
        <p:nvCxnSpPr>
          <p:cNvPr id="277" name="Connecteur droit 276">
            <a:extLst>
              <a:ext uri="{FF2B5EF4-FFF2-40B4-BE49-F238E27FC236}">
                <a16:creationId xmlns:a16="http://schemas.microsoft.com/office/drawing/2014/main" id="{82788A9B-68D0-495B-A3FB-4CFBB8EC0B08}"/>
              </a:ext>
            </a:extLst>
          </p:cNvPr>
          <p:cNvCxnSpPr/>
          <p:nvPr/>
        </p:nvCxnSpPr>
        <p:spPr bwMode="auto">
          <a:xfrm>
            <a:off x="975255" y="2629412"/>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78" name="ZoneTexte 48">
            <a:extLst>
              <a:ext uri="{FF2B5EF4-FFF2-40B4-BE49-F238E27FC236}">
                <a16:creationId xmlns:a16="http://schemas.microsoft.com/office/drawing/2014/main" id="{CA256CC1-03ED-46FC-9D19-5C976A73929B}"/>
              </a:ext>
            </a:extLst>
          </p:cNvPr>
          <p:cNvSpPr txBox="1">
            <a:spLocks noChangeArrowheads="1"/>
          </p:cNvSpPr>
          <p:nvPr/>
        </p:nvSpPr>
        <p:spPr bwMode="auto">
          <a:xfrm>
            <a:off x="1167326" y="2513165"/>
            <a:ext cx="1988430"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dirty="0">
                <a:solidFill>
                  <a:srgbClr val="000000"/>
                </a:solidFill>
                <a:latin typeface="Proxima Nova Rg" panose="02000506030000020004" pitchFamily="2" charset="0"/>
              </a:rPr>
              <a:t>Seuil de perte en capital à l’échéance</a:t>
            </a:r>
          </a:p>
        </p:txBody>
      </p:sp>
      <p:sp>
        <p:nvSpPr>
          <p:cNvPr id="279" name="ZoneTexte 45">
            <a:extLst>
              <a:ext uri="{FF2B5EF4-FFF2-40B4-BE49-F238E27FC236}">
                <a16:creationId xmlns:a16="http://schemas.microsoft.com/office/drawing/2014/main" id="{0192FB26-BD37-4475-B16D-4AFA68741039}"/>
              </a:ext>
            </a:extLst>
          </p:cNvPr>
          <p:cNvSpPr txBox="1">
            <a:spLocks noChangeArrowheads="1"/>
          </p:cNvSpPr>
          <p:nvPr/>
        </p:nvSpPr>
        <p:spPr bwMode="auto">
          <a:xfrm>
            <a:off x="1167219" y="2398040"/>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rgbClr val="000000"/>
                </a:solidFill>
                <a:latin typeface="Proxima Nova Rg" panose="02000506030000020004" pitchFamily="2" charset="0"/>
              </a:rPr>
              <a:t>Part du capital remboursé</a:t>
            </a:r>
          </a:p>
        </p:txBody>
      </p:sp>
      <p:cxnSp>
        <p:nvCxnSpPr>
          <p:cNvPr id="280" name="Connecteur droit 279">
            <a:extLst>
              <a:ext uri="{FF2B5EF4-FFF2-40B4-BE49-F238E27FC236}">
                <a16:creationId xmlns:a16="http://schemas.microsoft.com/office/drawing/2014/main" id="{2689C9F0-908F-44A9-BCB2-26C4318EEB98}"/>
              </a:ext>
            </a:extLst>
          </p:cNvPr>
          <p:cNvCxnSpPr/>
          <p:nvPr/>
        </p:nvCxnSpPr>
        <p:spPr>
          <a:xfrm>
            <a:off x="975255" y="2285057"/>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81" name="Organigramme : Connecteur 280">
            <a:extLst>
              <a:ext uri="{FF2B5EF4-FFF2-40B4-BE49-F238E27FC236}">
                <a16:creationId xmlns:a16="http://schemas.microsoft.com/office/drawing/2014/main" id="{781CC19F-A63B-4188-9651-169D906FDFB6}"/>
              </a:ext>
            </a:extLst>
          </p:cNvPr>
          <p:cNvSpPr/>
          <p:nvPr/>
        </p:nvSpPr>
        <p:spPr>
          <a:xfrm>
            <a:off x="1021811" y="2460867"/>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cxnSp>
        <p:nvCxnSpPr>
          <p:cNvPr id="282" name="Connecteur droit 281">
            <a:extLst>
              <a:ext uri="{FF2B5EF4-FFF2-40B4-BE49-F238E27FC236}">
                <a16:creationId xmlns:a16="http://schemas.microsoft.com/office/drawing/2014/main" id="{D5261412-2973-4D97-B95A-4142CD68E8F2}"/>
              </a:ext>
            </a:extLst>
          </p:cNvPr>
          <p:cNvCxnSpPr/>
          <p:nvPr/>
        </p:nvCxnSpPr>
        <p:spPr>
          <a:xfrm flipH="1" flipV="1">
            <a:off x="3768969" y="2323565"/>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83" name="Organigramme : Connecteur 282">
            <a:extLst>
              <a:ext uri="{FF2B5EF4-FFF2-40B4-BE49-F238E27FC236}">
                <a16:creationId xmlns:a16="http://schemas.microsoft.com/office/drawing/2014/main" id="{59D28DB3-9EE5-4BE1-9016-30B2E653611B}"/>
              </a:ext>
            </a:extLst>
          </p:cNvPr>
          <p:cNvSpPr/>
          <p:nvPr/>
        </p:nvSpPr>
        <p:spPr>
          <a:xfrm>
            <a:off x="3733294" y="3553713"/>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284" name="Rectangle 122">
            <a:extLst>
              <a:ext uri="{FF2B5EF4-FFF2-40B4-BE49-F238E27FC236}">
                <a16:creationId xmlns:a16="http://schemas.microsoft.com/office/drawing/2014/main" id="{9B780104-B04C-44B9-87FA-394BC4814CA9}"/>
              </a:ext>
            </a:extLst>
          </p:cNvPr>
          <p:cNvSpPr>
            <a:spLocks noChangeArrowheads="1"/>
          </p:cNvSpPr>
          <p:nvPr/>
        </p:nvSpPr>
        <p:spPr bwMode="auto">
          <a:xfrm>
            <a:off x="3424896" y="3516894"/>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rgbClr val="B9A049"/>
                </a:solidFill>
                <a:latin typeface="Proxima Nova Rg" panose="02000506030000020004" pitchFamily="2" charset="0"/>
              </a:rPr>
              <a:t>35%</a:t>
            </a:r>
          </a:p>
        </p:txBody>
      </p:sp>
      <p:sp>
        <p:nvSpPr>
          <p:cNvPr id="285" name="Rectangle 122">
            <a:extLst>
              <a:ext uri="{FF2B5EF4-FFF2-40B4-BE49-F238E27FC236}">
                <a16:creationId xmlns:a16="http://schemas.microsoft.com/office/drawing/2014/main" id="{0C1327A6-081A-4F6F-A7F2-7A4FB6525B5F}"/>
              </a:ext>
            </a:extLst>
          </p:cNvPr>
          <p:cNvSpPr>
            <a:spLocks noChangeArrowheads="1"/>
          </p:cNvSpPr>
          <p:nvPr/>
        </p:nvSpPr>
        <p:spPr bwMode="auto">
          <a:xfrm>
            <a:off x="3780961" y="2674846"/>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100%</a:t>
            </a:r>
          </a:p>
        </p:txBody>
      </p:sp>
      <p:sp>
        <p:nvSpPr>
          <p:cNvPr id="286" name="Line 111">
            <a:extLst>
              <a:ext uri="{FF2B5EF4-FFF2-40B4-BE49-F238E27FC236}">
                <a16:creationId xmlns:a16="http://schemas.microsoft.com/office/drawing/2014/main" id="{884E8910-9771-40AA-9284-D0AF03C62C46}"/>
              </a:ext>
            </a:extLst>
          </p:cNvPr>
          <p:cNvSpPr>
            <a:spLocks noChangeShapeType="1"/>
          </p:cNvSpPr>
          <p:nvPr/>
        </p:nvSpPr>
        <p:spPr bwMode="auto">
          <a:xfrm flipV="1">
            <a:off x="893428" y="2214913"/>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cxnSp>
        <p:nvCxnSpPr>
          <p:cNvPr id="287" name="Connecteur droit 286">
            <a:extLst>
              <a:ext uri="{FF2B5EF4-FFF2-40B4-BE49-F238E27FC236}">
                <a16:creationId xmlns:a16="http://schemas.microsoft.com/office/drawing/2014/main" id="{6BA1F60B-E176-42D5-BE14-213AE000AF88}"/>
              </a:ext>
            </a:extLst>
          </p:cNvPr>
          <p:cNvCxnSpPr>
            <a:cxnSpLocks/>
          </p:cNvCxnSpPr>
          <p:nvPr/>
        </p:nvCxnSpPr>
        <p:spPr>
          <a:xfrm>
            <a:off x="1472313" y="2806531"/>
            <a:ext cx="2304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289" name="Forme libre 20">
            <a:extLst>
              <a:ext uri="{FF2B5EF4-FFF2-40B4-BE49-F238E27FC236}">
                <a16:creationId xmlns:a16="http://schemas.microsoft.com/office/drawing/2014/main" id="{3E425086-881D-49BE-A434-0CFD1ADECE04}"/>
              </a:ext>
            </a:extLst>
          </p:cNvPr>
          <p:cNvSpPr/>
          <p:nvPr/>
        </p:nvSpPr>
        <p:spPr>
          <a:xfrm>
            <a:off x="920101" y="5560183"/>
            <a:ext cx="2883160" cy="472114"/>
          </a:xfrm>
          <a:custGeom>
            <a:avLst/>
            <a:gdLst>
              <a:gd name="connsiteX0" fmla="*/ 0 w 2870200"/>
              <a:gd name="connsiteY0" fmla="*/ 0 h 418057"/>
              <a:gd name="connsiteX1" fmla="*/ 831850 w 2870200"/>
              <a:gd name="connsiteY1" fmla="*/ 412750 h 418057"/>
              <a:gd name="connsiteX2" fmla="*/ 2120900 w 2870200"/>
              <a:gd name="connsiteY2" fmla="*/ 234950 h 418057"/>
              <a:gd name="connsiteX3" fmla="*/ 2870200 w 2870200"/>
              <a:gd name="connsiteY3" fmla="*/ 247650 h 418057"/>
              <a:gd name="connsiteX0" fmla="*/ 0 w 2870200"/>
              <a:gd name="connsiteY0" fmla="*/ 0 h 576263"/>
              <a:gd name="connsiteX1" fmla="*/ 831850 w 2870200"/>
              <a:gd name="connsiteY1" fmla="*/ 412750 h 576263"/>
              <a:gd name="connsiteX2" fmla="*/ 2120900 w 2870200"/>
              <a:gd name="connsiteY2" fmla="*/ 234950 h 576263"/>
              <a:gd name="connsiteX3" fmla="*/ 2870200 w 2870200"/>
              <a:gd name="connsiteY3" fmla="*/ 576263 h 576263"/>
              <a:gd name="connsiteX0" fmla="*/ 0 w 2870200"/>
              <a:gd name="connsiteY0" fmla="*/ 0 h 576263"/>
              <a:gd name="connsiteX1" fmla="*/ 831850 w 2870200"/>
              <a:gd name="connsiteY1" fmla="*/ 412750 h 576263"/>
              <a:gd name="connsiteX2" fmla="*/ 2101915 w 2870200"/>
              <a:gd name="connsiteY2" fmla="*/ 449262 h 576263"/>
              <a:gd name="connsiteX3" fmla="*/ 2870200 w 2870200"/>
              <a:gd name="connsiteY3" fmla="*/ 576263 h 576263"/>
              <a:gd name="connsiteX0" fmla="*/ 0 w 2870200"/>
              <a:gd name="connsiteY0" fmla="*/ 0 h 470024"/>
              <a:gd name="connsiteX1" fmla="*/ 831850 w 2870200"/>
              <a:gd name="connsiteY1" fmla="*/ 412750 h 470024"/>
              <a:gd name="connsiteX2" fmla="*/ 2101915 w 2870200"/>
              <a:gd name="connsiteY2" fmla="*/ 449262 h 470024"/>
              <a:gd name="connsiteX3" fmla="*/ 2870200 w 2870200"/>
              <a:gd name="connsiteY3" fmla="*/ 242888 h 470024"/>
              <a:gd name="connsiteX0" fmla="*/ 0 w 2870200"/>
              <a:gd name="connsiteY0" fmla="*/ 0 h 470024"/>
              <a:gd name="connsiteX1" fmla="*/ 831850 w 2870200"/>
              <a:gd name="connsiteY1" fmla="*/ 412750 h 470024"/>
              <a:gd name="connsiteX2" fmla="*/ 2101915 w 2870200"/>
              <a:gd name="connsiteY2" fmla="*/ 449262 h 470024"/>
              <a:gd name="connsiteX3" fmla="*/ 2870200 w 2870200"/>
              <a:gd name="connsiteY3" fmla="*/ 242888 h 470024"/>
              <a:gd name="connsiteX0" fmla="*/ 0 w 2870200"/>
              <a:gd name="connsiteY0" fmla="*/ 0 h 452397"/>
              <a:gd name="connsiteX1" fmla="*/ 901461 w 2870200"/>
              <a:gd name="connsiteY1" fmla="*/ 241300 h 452397"/>
              <a:gd name="connsiteX2" fmla="*/ 2101915 w 2870200"/>
              <a:gd name="connsiteY2" fmla="*/ 449262 h 452397"/>
              <a:gd name="connsiteX3" fmla="*/ 2870200 w 2870200"/>
              <a:gd name="connsiteY3" fmla="*/ 242888 h 452397"/>
              <a:gd name="connsiteX0" fmla="*/ 0 w 2870200"/>
              <a:gd name="connsiteY0" fmla="*/ 0 h 465433"/>
              <a:gd name="connsiteX1" fmla="*/ 901461 w 2870200"/>
              <a:gd name="connsiteY1" fmla="*/ 241300 h 465433"/>
              <a:gd name="connsiteX2" fmla="*/ 2101915 w 2870200"/>
              <a:gd name="connsiteY2" fmla="*/ 449262 h 465433"/>
              <a:gd name="connsiteX3" fmla="*/ 2870200 w 2870200"/>
              <a:gd name="connsiteY3" fmla="*/ 242888 h 465433"/>
              <a:gd name="connsiteX0" fmla="*/ 0 w 2870200"/>
              <a:gd name="connsiteY0" fmla="*/ 0 h 465433"/>
              <a:gd name="connsiteX1" fmla="*/ 901461 w 2870200"/>
              <a:gd name="connsiteY1" fmla="*/ 241300 h 465433"/>
              <a:gd name="connsiteX2" fmla="*/ 2101915 w 2870200"/>
              <a:gd name="connsiteY2" fmla="*/ 449262 h 465433"/>
              <a:gd name="connsiteX3" fmla="*/ 2870200 w 2870200"/>
              <a:gd name="connsiteY3" fmla="*/ 242888 h 465433"/>
              <a:gd name="connsiteX0" fmla="*/ 0 w 2870200"/>
              <a:gd name="connsiteY0" fmla="*/ 0 h 541440"/>
              <a:gd name="connsiteX1" fmla="*/ 901461 w 2870200"/>
              <a:gd name="connsiteY1" fmla="*/ 241300 h 541440"/>
              <a:gd name="connsiteX2" fmla="*/ 2101915 w 2870200"/>
              <a:gd name="connsiteY2" fmla="*/ 449262 h 541440"/>
              <a:gd name="connsiteX3" fmla="*/ 2870200 w 2870200"/>
              <a:gd name="connsiteY3" fmla="*/ 242888 h 541440"/>
              <a:gd name="connsiteX0" fmla="*/ 0 w 2870200"/>
              <a:gd name="connsiteY0" fmla="*/ 0 h 510432"/>
              <a:gd name="connsiteX1" fmla="*/ 901461 w 2870200"/>
              <a:gd name="connsiteY1" fmla="*/ 241300 h 510432"/>
              <a:gd name="connsiteX2" fmla="*/ 2101915 w 2870200"/>
              <a:gd name="connsiteY2" fmla="*/ 449262 h 510432"/>
              <a:gd name="connsiteX3" fmla="*/ 2870200 w 2870200"/>
              <a:gd name="connsiteY3" fmla="*/ 242888 h 510432"/>
              <a:gd name="connsiteX0" fmla="*/ 0 w 2874947"/>
              <a:gd name="connsiteY0" fmla="*/ 0 h 510432"/>
              <a:gd name="connsiteX1" fmla="*/ 901461 w 2874947"/>
              <a:gd name="connsiteY1" fmla="*/ 241300 h 510432"/>
              <a:gd name="connsiteX2" fmla="*/ 2101915 w 2874947"/>
              <a:gd name="connsiteY2" fmla="*/ 449262 h 510432"/>
              <a:gd name="connsiteX3" fmla="*/ 2874947 w 2874947"/>
              <a:gd name="connsiteY3" fmla="*/ 209550 h 510432"/>
              <a:gd name="connsiteX0" fmla="*/ 0 w 2745850"/>
              <a:gd name="connsiteY0" fmla="*/ 0 h 510432"/>
              <a:gd name="connsiteX1" fmla="*/ 901461 w 2745850"/>
              <a:gd name="connsiteY1" fmla="*/ 241300 h 510432"/>
              <a:gd name="connsiteX2" fmla="*/ 2101915 w 2745850"/>
              <a:gd name="connsiteY2" fmla="*/ 449262 h 510432"/>
              <a:gd name="connsiteX3" fmla="*/ 2745850 w 2745850"/>
              <a:gd name="connsiteY3" fmla="*/ 300990 h 510432"/>
              <a:gd name="connsiteX0" fmla="*/ 0 w 2745850"/>
              <a:gd name="connsiteY0" fmla="*/ 0 h 510432"/>
              <a:gd name="connsiteX1" fmla="*/ 901461 w 2745850"/>
              <a:gd name="connsiteY1" fmla="*/ 241300 h 510432"/>
              <a:gd name="connsiteX2" fmla="*/ 2101915 w 2745850"/>
              <a:gd name="connsiteY2" fmla="*/ 449262 h 510432"/>
              <a:gd name="connsiteX3" fmla="*/ 2745850 w 2745850"/>
              <a:gd name="connsiteY3" fmla="*/ 300990 h 510432"/>
              <a:gd name="connsiteX0" fmla="*/ 0 w 2867353"/>
              <a:gd name="connsiteY0" fmla="*/ 0 h 510432"/>
              <a:gd name="connsiteX1" fmla="*/ 901461 w 2867353"/>
              <a:gd name="connsiteY1" fmla="*/ 241300 h 510432"/>
              <a:gd name="connsiteX2" fmla="*/ 2101915 w 2867353"/>
              <a:gd name="connsiteY2" fmla="*/ 449262 h 510432"/>
              <a:gd name="connsiteX3" fmla="*/ 2867353 w 2867353"/>
              <a:gd name="connsiteY3" fmla="*/ 278130 h 510432"/>
              <a:gd name="connsiteX0" fmla="*/ 0 w 2867353"/>
              <a:gd name="connsiteY0" fmla="*/ 0 h 510432"/>
              <a:gd name="connsiteX1" fmla="*/ 901461 w 2867353"/>
              <a:gd name="connsiteY1" fmla="*/ 241300 h 510432"/>
              <a:gd name="connsiteX2" fmla="*/ 2101915 w 2867353"/>
              <a:gd name="connsiteY2" fmla="*/ 449262 h 510432"/>
              <a:gd name="connsiteX3" fmla="*/ 2867353 w 2867353"/>
              <a:gd name="connsiteY3" fmla="*/ 278130 h 510432"/>
              <a:gd name="connsiteX0" fmla="*/ 0 w 2859759"/>
              <a:gd name="connsiteY0" fmla="*/ 0 h 510432"/>
              <a:gd name="connsiteX1" fmla="*/ 901461 w 2859759"/>
              <a:gd name="connsiteY1" fmla="*/ 241300 h 510432"/>
              <a:gd name="connsiteX2" fmla="*/ 2101915 w 2859759"/>
              <a:gd name="connsiteY2" fmla="*/ 449262 h 510432"/>
              <a:gd name="connsiteX3" fmla="*/ 2859759 w 2859759"/>
              <a:gd name="connsiteY3" fmla="*/ 354330 h 510432"/>
              <a:gd name="connsiteX0" fmla="*/ 0 w 2852165"/>
              <a:gd name="connsiteY0" fmla="*/ 0 h 510432"/>
              <a:gd name="connsiteX1" fmla="*/ 901461 w 2852165"/>
              <a:gd name="connsiteY1" fmla="*/ 241300 h 510432"/>
              <a:gd name="connsiteX2" fmla="*/ 2101915 w 2852165"/>
              <a:gd name="connsiteY2" fmla="*/ 449262 h 510432"/>
              <a:gd name="connsiteX3" fmla="*/ 2852165 w 2852165"/>
              <a:gd name="connsiteY3" fmla="*/ 339090 h 510432"/>
              <a:gd name="connsiteX0" fmla="*/ 0 w 2852165"/>
              <a:gd name="connsiteY0" fmla="*/ 0 h 415805"/>
              <a:gd name="connsiteX1" fmla="*/ 901461 w 2852165"/>
              <a:gd name="connsiteY1" fmla="*/ 241300 h 415805"/>
              <a:gd name="connsiteX2" fmla="*/ 2132291 w 2852165"/>
              <a:gd name="connsiteY2" fmla="*/ 373062 h 415805"/>
              <a:gd name="connsiteX3" fmla="*/ 2852165 w 2852165"/>
              <a:gd name="connsiteY3" fmla="*/ 339090 h 415805"/>
              <a:gd name="connsiteX0" fmla="*/ 0 w 2859174"/>
              <a:gd name="connsiteY0" fmla="*/ 0 h 415805"/>
              <a:gd name="connsiteX1" fmla="*/ 901461 w 2859174"/>
              <a:gd name="connsiteY1" fmla="*/ 241300 h 415805"/>
              <a:gd name="connsiteX2" fmla="*/ 2132291 w 2859174"/>
              <a:gd name="connsiteY2" fmla="*/ 373062 h 415805"/>
              <a:gd name="connsiteX3" fmla="*/ 2859174 w 2859174"/>
              <a:gd name="connsiteY3" fmla="*/ 296887 h 415805"/>
              <a:gd name="connsiteX0" fmla="*/ 0 w 2852164"/>
              <a:gd name="connsiteY0" fmla="*/ 0 h 415805"/>
              <a:gd name="connsiteX1" fmla="*/ 901461 w 2852164"/>
              <a:gd name="connsiteY1" fmla="*/ 241300 h 415805"/>
              <a:gd name="connsiteX2" fmla="*/ 2132291 w 2852164"/>
              <a:gd name="connsiteY2" fmla="*/ 373062 h 415805"/>
              <a:gd name="connsiteX3" fmla="*/ 2852164 w 2852164"/>
              <a:gd name="connsiteY3" fmla="*/ 289853 h 415805"/>
              <a:gd name="connsiteX0" fmla="*/ 0 w 2837538"/>
              <a:gd name="connsiteY0" fmla="*/ 0 h 518484"/>
              <a:gd name="connsiteX1" fmla="*/ 901461 w 2837538"/>
              <a:gd name="connsiteY1" fmla="*/ 241300 h 518484"/>
              <a:gd name="connsiteX2" fmla="*/ 2132291 w 2837538"/>
              <a:gd name="connsiteY2" fmla="*/ 373062 h 518484"/>
              <a:gd name="connsiteX3" fmla="*/ 2837538 w 2837538"/>
              <a:gd name="connsiteY3" fmla="*/ 517816 h 518484"/>
              <a:gd name="connsiteX0" fmla="*/ 0 w 2844851"/>
              <a:gd name="connsiteY0" fmla="*/ 0 h 700615"/>
              <a:gd name="connsiteX1" fmla="*/ 901461 w 2844851"/>
              <a:gd name="connsiteY1" fmla="*/ 241300 h 700615"/>
              <a:gd name="connsiteX2" fmla="*/ 2132291 w 2844851"/>
              <a:gd name="connsiteY2" fmla="*/ 373062 h 700615"/>
              <a:gd name="connsiteX3" fmla="*/ 2844851 w 2844851"/>
              <a:gd name="connsiteY3" fmla="*/ 700188 h 700615"/>
            </a:gdLst>
            <a:ahLst/>
            <a:cxnLst>
              <a:cxn ang="0">
                <a:pos x="connsiteX0" y="connsiteY0"/>
              </a:cxn>
              <a:cxn ang="0">
                <a:pos x="connsiteX1" y="connsiteY1"/>
              </a:cxn>
              <a:cxn ang="0">
                <a:pos x="connsiteX2" y="connsiteY2"/>
              </a:cxn>
              <a:cxn ang="0">
                <a:pos x="connsiteX3" y="connsiteY3"/>
              </a:cxn>
            </a:cxnLst>
            <a:rect l="l" t="t" r="r" b="b"/>
            <a:pathLst>
              <a:path w="2844851" h="700615">
                <a:moveTo>
                  <a:pt x="0" y="0"/>
                </a:moveTo>
                <a:cubicBezTo>
                  <a:pt x="239183" y="186796"/>
                  <a:pt x="546079" y="179123"/>
                  <a:pt x="901461" y="241300"/>
                </a:cubicBezTo>
                <a:cubicBezTo>
                  <a:pt x="1256843" y="303477"/>
                  <a:pt x="1862177" y="502179"/>
                  <a:pt x="2132291" y="373062"/>
                </a:cubicBezTo>
                <a:cubicBezTo>
                  <a:pt x="2453032" y="218545"/>
                  <a:pt x="2617281" y="717227"/>
                  <a:pt x="2844851" y="700188"/>
                </a:cubicBezTo>
              </a:path>
            </a:pathLst>
          </a:custGeom>
          <a:ln w="19050">
            <a:solidFill>
              <a:srgbClr val="B9A04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latin typeface="Proxima Nova Rg" panose="02000506030000020004" pitchFamily="2" charset="0"/>
            </a:endParaRPr>
          </a:p>
        </p:txBody>
      </p:sp>
      <p:sp>
        <p:nvSpPr>
          <p:cNvPr id="290" name="Rectangle 122">
            <a:extLst>
              <a:ext uri="{FF2B5EF4-FFF2-40B4-BE49-F238E27FC236}">
                <a16:creationId xmlns:a16="http://schemas.microsoft.com/office/drawing/2014/main" id="{569C96A5-BACC-43AB-9B84-5C3555A5A851}"/>
              </a:ext>
            </a:extLst>
          </p:cNvPr>
          <p:cNvSpPr>
            <a:spLocks noChangeArrowheads="1"/>
          </p:cNvSpPr>
          <p:nvPr/>
        </p:nvSpPr>
        <p:spPr bwMode="auto">
          <a:xfrm>
            <a:off x="3782967" y="6046647"/>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C00000"/>
                </a:solidFill>
                <a:latin typeface="Proxima Nova Rg" panose="02000506030000020004" pitchFamily="2" charset="0"/>
              </a:rPr>
              <a:t>50%</a:t>
            </a:r>
          </a:p>
        </p:txBody>
      </p:sp>
      <p:cxnSp>
        <p:nvCxnSpPr>
          <p:cNvPr id="291" name="Connecteur droit 290">
            <a:extLst>
              <a:ext uri="{FF2B5EF4-FFF2-40B4-BE49-F238E27FC236}">
                <a16:creationId xmlns:a16="http://schemas.microsoft.com/office/drawing/2014/main" id="{BB8753B4-C4BB-42AB-874E-6C39AE7D9D2D}"/>
              </a:ext>
            </a:extLst>
          </p:cNvPr>
          <p:cNvCxnSpPr/>
          <p:nvPr/>
        </p:nvCxnSpPr>
        <p:spPr>
          <a:xfrm flipV="1">
            <a:off x="3623261" y="6168252"/>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92" name="Text Box 116">
            <a:extLst>
              <a:ext uri="{FF2B5EF4-FFF2-40B4-BE49-F238E27FC236}">
                <a16:creationId xmlns:a16="http://schemas.microsoft.com/office/drawing/2014/main" id="{0BBFB083-53CD-4B22-BF60-5BF49F1D74E0}"/>
              </a:ext>
            </a:extLst>
          </p:cNvPr>
          <p:cNvSpPr txBox="1">
            <a:spLocks noChangeArrowheads="1"/>
          </p:cNvSpPr>
          <p:nvPr/>
        </p:nvSpPr>
        <p:spPr bwMode="auto">
          <a:xfrm>
            <a:off x="1058415" y="4471027"/>
            <a:ext cx="2937375"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a:t>
            </a:r>
            <a:r>
              <a:rPr lang="fr-FR" sz="700" b="1" dirty="0">
                <a:solidFill>
                  <a:srgbClr val="000000"/>
                </a:solidFill>
                <a:latin typeface="Proxima Nova Rg" panose="02000506030000020004" pitchFamily="2" charset="0"/>
                <a:cs typeface="Arial" charset="0"/>
              </a:rPr>
              <a:t>de l'indice</a:t>
            </a:r>
          </a:p>
        </p:txBody>
      </p:sp>
      <p:cxnSp>
        <p:nvCxnSpPr>
          <p:cNvPr id="293" name="Connecteur droit avec flèche 292">
            <a:extLst>
              <a:ext uri="{FF2B5EF4-FFF2-40B4-BE49-F238E27FC236}">
                <a16:creationId xmlns:a16="http://schemas.microsoft.com/office/drawing/2014/main" id="{B78487D9-DAA6-4CC4-8A73-C21C0186D98D}"/>
              </a:ext>
            </a:extLst>
          </p:cNvPr>
          <p:cNvCxnSpPr/>
          <p:nvPr/>
        </p:nvCxnSpPr>
        <p:spPr>
          <a:xfrm>
            <a:off x="922846" y="6460025"/>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Connecteur droit 293">
            <a:extLst>
              <a:ext uri="{FF2B5EF4-FFF2-40B4-BE49-F238E27FC236}">
                <a16:creationId xmlns:a16="http://schemas.microsoft.com/office/drawing/2014/main" id="{68CCD2A8-B7AB-41CD-AEEC-43A7BB064320}"/>
              </a:ext>
            </a:extLst>
          </p:cNvPr>
          <p:cNvCxnSpPr/>
          <p:nvPr/>
        </p:nvCxnSpPr>
        <p:spPr>
          <a:xfrm flipH="1">
            <a:off x="1217323"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5" name="Connecteur droit 294">
            <a:extLst>
              <a:ext uri="{FF2B5EF4-FFF2-40B4-BE49-F238E27FC236}">
                <a16:creationId xmlns:a16="http://schemas.microsoft.com/office/drawing/2014/main" id="{C4FA6857-81C0-4413-B80B-99B67F725400}"/>
              </a:ext>
            </a:extLst>
          </p:cNvPr>
          <p:cNvCxnSpPr/>
          <p:nvPr/>
        </p:nvCxnSpPr>
        <p:spPr>
          <a:xfrm flipH="1">
            <a:off x="1505355"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6" name="Connecteur droit 295">
            <a:extLst>
              <a:ext uri="{FF2B5EF4-FFF2-40B4-BE49-F238E27FC236}">
                <a16:creationId xmlns:a16="http://schemas.microsoft.com/office/drawing/2014/main" id="{EC88A5E7-67F6-4061-8EBD-5FC2BC67C41E}"/>
              </a:ext>
            </a:extLst>
          </p:cNvPr>
          <p:cNvCxnSpPr/>
          <p:nvPr/>
        </p:nvCxnSpPr>
        <p:spPr>
          <a:xfrm flipH="1">
            <a:off x="1793387"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7" name="Connecteur droit 296">
            <a:extLst>
              <a:ext uri="{FF2B5EF4-FFF2-40B4-BE49-F238E27FC236}">
                <a16:creationId xmlns:a16="http://schemas.microsoft.com/office/drawing/2014/main" id="{72CC740F-1CF5-4B57-B1B2-3933B1285663}"/>
              </a:ext>
            </a:extLst>
          </p:cNvPr>
          <p:cNvCxnSpPr/>
          <p:nvPr/>
        </p:nvCxnSpPr>
        <p:spPr>
          <a:xfrm flipH="1">
            <a:off x="2081419"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8" name="Connecteur droit 297">
            <a:extLst>
              <a:ext uri="{FF2B5EF4-FFF2-40B4-BE49-F238E27FC236}">
                <a16:creationId xmlns:a16="http://schemas.microsoft.com/office/drawing/2014/main" id="{84572756-3B26-4A41-B2DC-6E09A657CCE8}"/>
              </a:ext>
            </a:extLst>
          </p:cNvPr>
          <p:cNvCxnSpPr/>
          <p:nvPr/>
        </p:nvCxnSpPr>
        <p:spPr>
          <a:xfrm flipH="1">
            <a:off x="2369451"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9" name="Connecteur droit 298">
            <a:extLst>
              <a:ext uri="{FF2B5EF4-FFF2-40B4-BE49-F238E27FC236}">
                <a16:creationId xmlns:a16="http://schemas.microsoft.com/office/drawing/2014/main" id="{4AAB7C31-89F6-47FD-9690-C69A30F02724}"/>
              </a:ext>
            </a:extLst>
          </p:cNvPr>
          <p:cNvCxnSpPr/>
          <p:nvPr/>
        </p:nvCxnSpPr>
        <p:spPr>
          <a:xfrm flipH="1">
            <a:off x="2657483"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0" name="Connecteur droit 299">
            <a:extLst>
              <a:ext uri="{FF2B5EF4-FFF2-40B4-BE49-F238E27FC236}">
                <a16:creationId xmlns:a16="http://schemas.microsoft.com/office/drawing/2014/main" id="{C477C502-DA72-4121-B5D8-5F1105AD1D4E}"/>
              </a:ext>
            </a:extLst>
          </p:cNvPr>
          <p:cNvCxnSpPr/>
          <p:nvPr/>
        </p:nvCxnSpPr>
        <p:spPr>
          <a:xfrm flipH="1">
            <a:off x="2945515"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1" name="Connecteur droit 300">
            <a:extLst>
              <a:ext uri="{FF2B5EF4-FFF2-40B4-BE49-F238E27FC236}">
                <a16:creationId xmlns:a16="http://schemas.microsoft.com/office/drawing/2014/main" id="{2E65BE78-D2DB-4146-8A4F-64BFB4F70565}"/>
              </a:ext>
            </a:extLst>
          </p:cNvPr>
          <p:cNvCxnSpPr/>
          <p:nvPr/>
        </p:nvCxnSpPr>
        <p:spPr>
          <a:xfrm flipH="1">
            <a:off x="3521579"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3" name="Connecteur droit 302">
            <a:extLst>
              <a:ext uri="{FF2B5EF4-FFF2-40B4-BE49-F238E27FC236}">
                <a16:creationId xmlns:a16="http://schemas.microsoft.com/office/drawing/2014/main" id="{DFDF36F2-041A-44E1-B018-FF681B79AA63}"/>
              </a:ext>
            </a:extLst>
          </p:cNvPr>
          <p:cNvCxnSpPr/>
          <p:nvPr/>
        </p:nvCxnSpPr>
        <p:spPr>
          <a:xfrm flipH="1">
            <a:off x="3233547"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4" name="Connecteur droit 303">
            <a:extLst>
              <a:ext uri="{FF2B5EF4-FFF2-40B4-BE49-F238E27FC236}">
                <a16:creationId xmlns:a16="http://schemas.microsoft.com/office/drawing/2014/main" id="{EEE84454-4D16-4F7D-8C89-E5DB942D0E82}"/>
              </a:ext>
            </a:extLst>
          </p:cNvPr>
          <p:cNvCxnSpPr/>
          <p:nvPr/>
        </p:nvCxnSpPr>
        <p:spPr>
          <a:xfrm flipH="1">
            <a:off x="3798816" y="646002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05" name="ZoneTexte 304">
            <a:extLst>
              <a:ext uri="{FF2B5EF4-FFF2-40B4-BE49-F238E27FC236}">
                <a16:creationId xmlns:a16="http://schemas.microsoft.com/office/drawing/2014/main" id="{A153A390-ED27-4CDA-8B5D-48412A258E99}"/>
              </a:ext>
            </a:extLst>
          </p:cNvPr>
          <p:cNvSpPr txBox="1"/>
          <p:nvPr/>
        </p:nvSpPr>
        <p:spPr>
          <a:xfrm>
            <a:off x="69888" y="4623259"/>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niveau de l'indice par rapport à son Niveau de Référence</a:t>
            </a:r>
          </a:p>
        </p:txBody>
      </p:sp>
      <p:cxnSp>
        <p:nvCxnSpPr>
          <p:cNvPr id="306" name="Connecteur droit 305">
            <a:extLst>
              <a:ext uri="{FF2B5EF4-FFF2-40B4-BE49-F238E27FC236}">
                <a16:creationId xmlns:a16="http://schemas.microsoft.com/office/drawing/2014/main" id="{C947009F-3B59-4AEF-A9F8-9DD2E896DB57}"/>
              </a:ext>
            </a:extLst>
          </p:cNvPr>
          <p:cNvCxnSpPr/>
          <p:nvPr/>
        </p:nvCxnSpPr>
        <p:spPr>
          <a:xfrm flipH="1" flipV="1">
            <a:off x="3798816" y="5101398"/>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07" name="Rectangle 122">
            <a:extLst>
              <a:ext uri="{FF2B5EF4-FFF2-40B4-BE49-F238E27FC236}">
                <a16:creationId xmlns:a16="http://schemas.microsoft.com/office/drawing/2014/main" id="{3C84E6AE-6161-4A10-9009-EC786CAF1388}"/>
              </a:ext>
            </a:extLst>
          </p:cNvPr>
          <p:cNvSpPr>
            <a:spLocks noChangeArrowheads="1"/>
          </p:cNvSpPr>
          <p:nvPr/>
        </p:nvSpPr>
        <p:spPr bwMode="auto">
          <a:xfrm>
            <a:off x="3777582" y="5907994"/>
            <a:ext cx="330544" cy="2417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104306" tIns="52153" rIns="104306" bIns="52153" anchor="ctr"/>
          <a:lstStyle/>
          <a:p>
            <a:pPr algn="ctr" defTabSz="1042988" fontAlgn="base">
              <a:spcBef>
                <a:spcPct val="0"/>
              </a:spcBef>
              <a:spcAft>
                <a:spcPct val="0"/>
              </a:spcAft>
            </a:pPr>
            <a:r>
              <a:rPr lang="fr-FR" sz="700" b="1">
                <a:solidFill>
                  <a:srgbClr val="B9A049"/>
                </a:solidFill>
                <a:latin typeface="Proxima Nova Rg" panose="02000506030000020004" pitchFamily="2" charset="0"/>
              </a:rPr>
              <a:t>60%</a:t>
            </a:r>
          </a:p>
        </p:txBody>
      </p:sp>
      <p:sp>
        <p:nvSpPr>
          <p:cNvPr id="308" name="ZoneTexte 45">
            <a:extLst>
              <a:ext uri="{FF2B5EF4-FFF2-40B4-BE49-F238E27FC236}">
                <a16:creationId xmlns:a16="http://schemas.microsoft.com/office/drawing/2014/main" id="{7598ACD7-19F0-4F3B-9B06-31B6FF15B8C2}"/>
              </a:ext>
            </a:extLst>
          </p:cNvPr>
          <p:cNvSpPr txBox="1">
            <a:spLocks noChangeArrowheads="1"/>
          </p:cNvSpPr>
          <p:nvPr/>
        </p:nvSpPr>
        <p:spPr bwMode="auto">
          <a:xfrm>
            <a:off x="1217482" y="4822018"/>
            <a:ext cx="2582737"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rgbClr val="000000"/>
                </a:solidFill>
                <a:latin typeface="Proxima Nova Rg" panose="02000506030000020004" pitchFamily="2" charset="0"/>
              </a:rPr>
              <a:t>Seuil d’activation du mécanisme de remboursement automatique anticipé à partir de la fin du trimestre 4 jusqu’à la fin du trimestre 48 et de versement du gain à l’échéance</a:t>
            </a:r>
          </a:p>
        </p:txBody>
      </p:sp>
      <p:cxnSp>
        <p:nvCxnSpPr>
          <p:cNvPr id="309" name="Connecteur droit 308">
            <a:extLst>
              <a:ext uri="{FF2B5EF4-FFF2-40B4-BE49-F238E27FC236}">
                <a16:creationId xmlns:a16="http://schemas.microsoft.com/office/drawing/2014/main" id="{988B091E-5DA9-44FD-BBCB-29C312D0CF8A}"/>
              </a:ext>
            </a:extLst>
          </p:cNvPr>
          <p:cNvCxnSpPr/>
          <p:nvPr/>
        </p:nvCxnSpPr>
        <p:spPr bwMode="auto">
          <a:xfrm>
            <a:off x="1023104" y="5357535"/>
            <a:ext cx="180000" cy="0"/>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310" name="ZoneTexte 48">
            <a:extLst>
              <a:ext uri="{FF2B5EF4-FFF2-40B4-BE49-F238E27FC236}">
                <a16:creationId xmlns:a16="http://schemas.microsoft.com/office/drawing/2014/main" id="{7E30E778-6660-496C-A870-2466685A6E58}"/>
              </a:ext>
            </a:extLst>
          </p:cNvPr>
          <p:cNvSpPr txBox="1">
            <a:spLocks noChangeArrowheads="1"/>
          </p:cNvSpPr>
          <p:nvPr/>
        </p:nvSpPr>
        <p:spPr bwMode="auto">
          <a:xfrm>
            <a:off x="1215175" y="5241288"/>
            <a:ext cx="1922655"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rgbClr val="000000"/>
                </a:solidFill>
                <a:latin typeface="Proxima Nova Rg" panose="02000506030000020004" pitchFamily="2" charset="0"/>
              </a:rPr>
              <a:t>Seuil de perte en capital à l’échéance</a:t>
            </a:r>
          </a:p>
        </p:txBody>
      </p:sp>
      <p:sp>
        <p:nvSpPr>
          <p:cNvPr id="311" name="ZoneTexte 45">
            <a:extLst>
              <a:ext uri="{FF2B5EF4-FFF2-40B4-BE49-F238E27FC236}">
                <a16:creationId xmlns:a16="http://schemas.microsoft.com/office/drawing/2014/main" id="{2F9A1260-DF77-46C1-AB9F-5A5C90BA827C}"/>
              </a:ext>
            </a:extLst>
          </p:cNvPr>
          <p:cNvSpPr txBox="1">
            <a:spLocks noChangeArrowheads="1"/>
          </p:cNvSpPr>
          <p:nvPr/>
        </p:nvSpPr>
        <p:spPr bwMode="auto">
          <a:xfrm>
            <a:off x="1215068" y="5126163"/>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rgbClr val="000000"/>
                </a:solidFill>
                <a:latin typeface="Proxima Nova Rg" panose="02000506030000020004" pitchFamily="2" charset="0"/>
              </a:rPr>
              <a:t>Part du capital remboursé</a:t>
            </a:r>
          </a:p>
        </p:txBody>
      </p:sp>
      <p:cxnSp>
        <p:nvCxnSpPr>
          <p:cNvPr id="312" name="Connecteur droit 311">
            <a:extLst>
              <a:ext uri="{FF2B5EF4-FFF2-40B4-BE49-F238E27FC236}">
                <a16:creationId xmlns:a16="http://schemas.microsoft.com/office/drawing/2014/main" id="{5E9BC3B5-B35B-43AA-B7E9-63B736824431}"/>
              </a:ext>
            </a:extLst>
          </p:cNvPr>
          <p:cNvCxnSpPr/>
          <p:nvPr/>
        </p:nvCxnSpPr>
        <p:spPr>
          <a:xfrm>
            <a:off x="1023104" y="5013180"/>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13" name="Organigramme : Connecteur 312">
            <a:extLst>
              <a:ext uri="{FF2B5EF4-FFF2-40B4-BE49-F238E27FC236}">
                <a16:creationId xmlns:a16="http://schemas.microsoft.com/office/drawing/2014/main" id="{46BED2A4-0995-4A5D-B7FD-85F87EF3FF7D}"/>
              </a:ext>
            </a:extLst>
          </p:cNvPr>
          <p:cNvSpPr/>
          <p:nvPr/>
        </p:nvSpPr>
        <p:spPr>
          <a:xfrm>
            <a:off x="1069660" y="5188990"/>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sp>
        <p:nvSpPr>
          <p:cNvPr id="314" name="Rectangle 122">
            <a:extLst>
              <a:ext uri="{FF2B5EF4-FFF2-40B4-BE49-F238E27FC236}">
                <a16:creationId xmlns:a16="http://schemas.microsoft.com/office/drawing/2014/main" id="{3802AA9D-B49F-40E3-8450-1031CAEDF10E}"/>
              </a:ext>
            </a:extLst>
          </p:cNvPr>
          <p:cNvSpPr>
            <a:spLocks noChangeArrowheads="1"/>
          </p:cNvSpPr>
          <p:nvPr/>
        </p:nvSpPr>
        <p:spPr bwMode="auto">
          <a:xfrm>
            <a:off x="3801680" y="5452334"/>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chemeClr val="accent1"/>
                </a:solidFill>
                <a:latin typeface="Proxima Nova Rg" panose="02000506030000020004" pitchFamily="2" charset="0"/>
              </a:rPr>
              <a:t>100%</a:t>
            </a:r>
          </a:p>
        </p:txBody>
      </p:sp>
      <p:sp>
        <p:nvSpPr>
          <p:cNvPr id="315" name="Organigramme : Connecteur 314">
            <a:extLst>
              <a:ext uri="{FF2B5EF4-FFF2-40B4-BE49-F238E27FC236}">
                <a16:creationId xmlns:a16="http://schemas.microsoft.com/office/drawing/2014/main" id="{49978213-6091-4DC7-8233-EE0B092E977C}"/>
              </a:ext>
            </a:extLst>
          </p:cNvPr>
          <p:cNvSpPr/>
          <p:nvPr/>
        </p:nvSpPr>
        <p:spPr>
          <a:xfrm>
            <a:off x="3760576" y="5518728"/>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16" name="Line 111">
            <a:extLst>
              <a:ext uri="{FF2B5EF4-FFF2-40B4-BE49-F238E27FC236}">
                <a16:creationId xmlns:a16="http://schemas.microsoft.com/office/drawing/2014/main" id="{6775598C-25D3-425E-949A-4B18680A7B10}"/>
              </a:ext>
            </a:extLst>
          </p:cNvPr>
          <p:cNvSpPr>
            <a:spLocks noChangeShapeType="1"/>
          </p:cNvSpPr>
          <p:nvPr/>
        </p:nvSpPr>
        <p:spPr bwMode="auto">
          <a:xfrm flipV="1">
            <a:off x="920100" y="4992746"/>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sp>
        <p:nvSpPr>
          <p:cNvPr id="317" name="Rectangle 121">
            <a:extLst>
              <a:ext uri="{FF2B5EF4-FFF2-40B4-BE49-F238E27FC236}">
                <a16:creationId xmlns:a16="http://schemas.microsoft.com/office/drawing/2014/main" id="{C8056DB8-A15C-4854-BD82-179F4E8D35E1}"/>
              </a:ext>
            </a:extLst>
          </p:cNvPr>
          <p:cNvSpPr>
            <a:spLocks noChangeArrowheads="1"/>
          </p:cNvSpPr>
          <p:nvPr/>
        </p:nvSpPr>
        <p:spPr bwMode="auto">
          <a:xfrm>
            <a:off x="321269" y="4870799"/>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Niveau de Référence</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sp>
        <p:nvSpPr>
          <p:cNvPr id="319" name="ZoneTexte 318">
            <a:extLst>
              <a:ext uri="{FF2B5EF4-FFF2-40B4-BE49-F238E27FC236}">
                <a16:creationId xmlns:a16="http://schemas.microsoft.com/office/drawing/2014/main" id="{2F7A5994-758D-465D-81AD-F0659977F8AE}"/>
              </a:ext>
            </a:extLst>
          </p:cNvPr>
          <p:cNvSpPr txBox="1"/>
          <p:nvPr/>
        </p:nvSpPr>
        <p:spPr>
          <a:xfrm>
            <a:off x="3609675"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320" name="Rectangle 319">
            <a:extLst>
              <a:ext uri="{FF2B5EF4-FFF2-40B4-BE49-F238E27FC236}">
                <a16:creationId xmlns:a16="http://schemas.microsoft.com/office/drawing/2014/main" id="{5D69F772-748B-410B-9EA3-30E1FDA67770}"/>
              </a:ext>
            </a:extLst>
          </p:cNvPr>
          <p:cNvSpPr/>
          <p:nvPr/>
        </p:nvSpPr>
        <p:spPr>
          <a:xfrm>
            <a:off x="640945" y="6492874"/>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sp>
        <p:nvSpPr>
          <p:cNvPr id="321" name="ZoneTexte 320">
            <a:extLst>
              <a:ext uri="{FF2B5EF4-FFF2-40B4-BE49-F238E27FC236}">
                <a16:creationId xmlns:a16="http://schemas.microsoft.com/office/drawing/2014/main" id="{67A175B0-F940-4765-87C8-C5CDF293E30B}"/>
              </a:ext>
            </a:extLst>
          </p:cNvPr>
          <p:cNvSpPr txBox="1"/>
          <p:nvPr/>
        </p:nvSpPr>
        <p:spPr>
          <a:xfrm>
            <a:off x="1065272" y="6497003"/>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322" name="ZoneTexte 321">
            <a:extLst>
              <a:ext uri="{FF2B5EF4-FFF2-40B4-BE49-F238E27FC236}">
                <a16:creationId xmlns:a16="http://schemas.microsoft.com/office/drawing/2014/main" id="{E55DF464-A2F3-4ACC-B3FB-CF5E96A4270C}"/>
              </a:ext>
            </a:extLst>
          </p:cNvPr>
          <p:cNvSpPr txBox="1"/>
          <p:nvPr/>
        </p:nvSpPr>
        <p:spPr>
          <a:xfrm>
            <a:off x="1332764" y="6497572"/>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323" name="ZoneTexte 322">
            <a:extLst>
              <a:ext uri="{FF2B5EF4-FFF2-40B4-BE49-F238E27FC236}">
                <a16:creationId xmlns:a16="http://schemas.microsoft.com/office/drawing/2014/main" id="{345AAE5E-897C-475D-95FA-3245323855B0}"/>
              </a:ext>
            </a:extLst>
          </p:cNvPr>
          <p:cNvSpPr txBox="1"/>
          <p:nvPr/>
        </p:nvSpPr>
        <p:spPr>
          <a:xfrm>
            <a:off x="1612366"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324" name="ZoneTexte 323">
            <a:extLst>
              <a:ext uri="{FF2B5EF4-FFF2-40B4-BE49-F238E27FC236}">
                <a16:creationId xmlns:a16="http://schemas.microsoft.com/office/drawing/2014/main" id="{3AC43D56-83AC-4C75-9ED5-9DC29DEF32B9}"/>
              </a:ext>
            </a:extLst>
          </p:cNvPr>
          <p:cNvSpPr txBox="1"/>
          <p:nvPr/>
        </p:nvSpPr>
        <p:spPr>
          <a:xfrm>
            <a:off x="3327780"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326" name="ZoneTexte 325">
            <a:extLst>
              <a:ext uri="{FF2B5EF4-FFF2-40B4-BE49-F238E27FC236}">
                <a16:creationId xmlns:a16="http://schemas.microsoft.com/office/drawing/2014/main" id="{C7424720-5A82-477E-8407-0BF8E89CDD9B}"/>
              </a:ext>
            </a:extLst>
          </p:cNvPr>
          <p:cNvSpPr txBox="1"/>
          <p:nvPr/>
        </p:nvSpPr>
        <p:spPr>
          <a:xfrm>
            <a:off x="3036573" y="6495414"/>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327" name="ZoneTexte 326">
            <a:extLst>
              <a:ext uri="{FF2B5EF4-FFF2-40B4-BE49-F238E27FC236}">
                <a16:creationId xmlns:a16="http://schemas.microsoft.com/office/drawing/2014/main" id="{6942DD61-E824-44C0-8A7D-AE2839B40F75}"/>
              </a:ext>
            </a:extLst>
          </p:cNvPr>
          <p:cNvSpPr txBox="1"/>
          <p:nvPr/>
        </p:nvSpPr>
        <p:spPr>
          <a:xfrm>
            <a:off x="2751716" y="6495414"/>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328" name="ZoneTexte 327">
            <a:extLst>
              <a:ext uri="{FF2B5EF4-FFF2-40B4-BE49-F238E27FC236}">
                <a16:creationId xmlns:a16="http://schemas.microsoft.com/office/drawing/2014/main" id="{34E55E96-7C8B-425F-ACF2-68A371D811B0}"/>
              </a:ext>
            </a:extLst>
          </p:cNvPr>
          <p:cNvSpPr txBox="1"/>
          <p:nvPr/>
        </p:nvSpPr>
        <p:spPr>
          <a:xfrm>
            <a:off x="2463684" y="6495414"/>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329" name="ZoneTexte 328">
            <a:extLst>
              <a:ext uri="{FF2B5EF4-FFF2-40B4-BE49-F238E27FC236}">
                <a16:creationId xmlns:a16="http://schemas.microsoft.com/office/drawing/2014/main" id="{D4654AEE-9FE6-432E-9E21-BFCF2F7238AE}"/>
              </a:ext>
            </a:extLst>
          </p:cNvPr>
          <p:cNvSpPr txBox="1"/>
          <p:nvPr/>
        </p:nvSpPr>
        <p:spPr>
          <a:xfrm>
            <a:off x="1900320"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330" name="ZoneTexte 329">
            <a:extLst>
              <a:ext uri="{FF2B5EF4-FFF2-40B4-BE49-F238E27FC236}">
                <a16:creationId xmlns:a16="http://schemas.microsoft.com/office/drawing/2014/main" id="{BF016FD4-7587-4684-8D83-A775B6431774}"/>
              </a:ext>
            </a:extLst>
          </p:cNvPr>
          <p:cNvSpPr txBox="1"/>
          <p:nvPr/>
        </p:nvSpPr>
        <p:spPr>
          <a:xfrm>
            <a:off x="2188430" y="6495414"/>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331" name="ZoneTexte 330">
            <a:extLst>
              <a:ext uri="{FF2B5EF4-FFF2-40B4-BE49-F238E27FC236}">
                <a16:creationId xmlns:a16="http://schemas.microsoft.com/office/drawing/2014/main" id="{499D4BAA-7CA2-4BAB-95D1-679E4DC3D0FD}"/>
              </a:ext>
            </a:extLst>
          </p:cNvPr>
          <p:cNvSpPr txBox="1"/>
          <p:nvPr/>
        </p:nvSpPr>
        <p:spPr>
          <a:xfrm>
            <a:off x="3018906" y="6487409"/>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332" name="ZoneTexte 331">
            <a:extLst>
              <a:ext uri="{FF2B5EF4-FFF2-40B4-BE49-F238E27FC236}">
                <a16:creationId xmlns:a16="http://schemas.microsoft.com/office/drawing/2014/main" id="{F8FEA5AF-CA10-46B8-AD62-E17A435B2D00}"/>
              </a:ext>
            </a:extLst>
          </p:cNvPr>
          <p:cNvSpPr txBox="1"/>
          <p:nvPr/>
        </p:nvSpPr>
        <p:spPr>
          <a:xfrm>
            <a:off x="1285759" y="6489064"/>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sp>
        <p:nvSpPr>
          <p:cNvPr id="336" name="Forme libre : forme 335">
            <a:extLst>
              <a:ext uri="{FF2B5EF4-FFF2-40B4-BE49-F238E27FC236}">
                <a16:creationId xmlns:a16="http://schemas.microsoft.com/office/drawing/2014/main" id="{D844C603-98AD-49AE-86B0-61B70AC4BB88}"/>
              </a:ext>
            </a:extLst>
          </p:cNvPr>
          <p:cNvSpPr/>
          <p:nvPr/>
        </p:nvSpPr>
        <p:spPr>
          <a:xfrm>
            <a:off x="920683" y="8240008"/>
            <a:ext cx="562181" cy="548400"/>
          </a:xfrm>
          <a:custGeom>
            <a:avLst/>
            <a:gdLst>
              <a:gd name="connsiteX0" fmla="*/ 0 w 566481"/>
              <a:gd name="connsiteY0" fmla="*/ 214103 h 390838"/>
              <a:gd name="connsiteX1" fmla="*/ 325615 w 566481"/>
              <a:gd name="connsiteY1" fmla="*/ 383602 h 390838"/>
              <a:gd name="connsiteX2" fmla="*/ 566481 w 566481"/>
              <a:gd name="connsiteY2" fmla="*/ 0 h 390838"/>
              <a:gd name="connsiteX0" fmla="*/ 0 w 569194"/>
              <a:gd name="connsiteY0" fmla="*/ 219529 h 396264"/>
              <a:gd name="connsiteX1" fmla="*/ 325615 w 569194"/>
              <a:gd name="connsiteY1" fmla="*/ 389028 h 396264"/>
              <a:gd name="connsiteX2" fmla="*/ 569194 w 569194"/>
              <a:gd name="connsiteY2" fmla="*/ 0 h 396264"/>
              <a:gd name="connsiteX0" fmla="*/ 0 w 569194"/>
              <a:gd name="connsiteY0" fmla="*/ 219529 h 396264"/>
              <a:gd name="connsiteX1" fmla="*/ 325615 w 569194"/>
              <a:gd name="connsiteY1" fmla="*/ 389028 h 396264"/>
              <a:gd name="connsiteX2" fmla="*/ 569194 w 569194"/>
              <a:gd name="connsiteY2" fmla="*/ 0 h 396264"/>
              <a:gd name="connsiteX0" fmla="*/ 0 w 569194"/>
              <a:gd name="connsiteY0" fmla="*/ 219529 h 396264"/>
              <a:gd name="connsiteX1" fmla="*/ 325615 w 569194"/>
              <a:gd name="connsiteY1" fmla="*/ 389028 h 396264"/>
              <a:gd name="connsiteX2" fmla="*/ 569194 w 569194"/>
              <a:gd name="connsiteY2" fmla="*/ 0 h 396264"/>
              <a:gd name="connsiteX0" fmla="*/ 0 w 565075"/>
              <a:gd name="connsiteY0" fmla="*/ 231885 h 408620"/>
              <a:gd name="connsiteX1" fmla="*/ 325615 w 565075"/>
              <a:gd name="connsiteY1" fmla="*/ 401384 h 408620"/>
              <a:gd name="connsiteX2" fmla="*/ 565075 w 565075"/>
              <a:gd name="connsiteY2" fmla="*/ 0 h 408620"/>
              <a:gd name="connsiteX0" fmla="*/ 0 w 572839"/>
              <a:gd name="connsiteY0" fmla="*/ 52636 h 229371"/>
              <a:gd name="connsiteX1" fmla="*/ 325615 w 572839"/>
              <a:gd name="connsiteY1" fmla="*/ 222135 h 229371"/>
              <a:gd name="connsiteX2" fmla="*/ 572839 w 572839"/>
              <a:gd name="connsiteY2" fmla="*/ 0 h 229371"/>
            </a:gdLst>
            <a:ahLst/>
            <a:cxnLst>
              <a:cxn ang="0">
                <a:pos x="connsiteX0" y="connsiteY0"/>
              </a:cxn>
              <a:cxn ang="0">
                <a:pos x="connsiteX1" y="connsiteY1"/>
              </a:cxn>
              <a:cxn ang="0">
                <a:pos x="connsiteX2" y="connsiteY2"/>
              </a:cxn>
            </a:cxnLst>
            <a:rect l="l" t="t" r="r" b="b"/>
            <a:pathLst>
              <a:path w="572839" h="229371">
                <a:moveTo>
                  <a:pt x="0" y="52636"/>
                </a:moveTo>
                <a:cubicBezTo>
                  <a:pt x="115601" y="155227"/>
                  <a:pt x="231202" y="257819"/>
                  <a:pt x="325615" y="222135"/>
                </a:cubicBezTo>
                <a:cubicBezTo>
                  <a:pt x="420029" y="186451"/>
                  <a:pt x="472479" y="146825"/>
                  <a:pt x="572839" y="0"/>
                </a:cubicBezTo>
              </a:path>
            </a:pathLst>
          </a:custGeom>
          <a:noFill/>
          <a:ln w="19050">
            <a:solidFill>
              <a:srgbClr val="B9A0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37" name="ZoneTexte 48">
            <a:extLst>
              <a:ext uri="{FF2B5EF4-FFF2-40B4-BE49-F238E27FC236}">
                <a16:creationId xmlns:a16="http://schemas.microsoft.com/office/drawing/2014/main" id="{27E4B7A9-3AB3-45DF-8D64-3521E62E76F9}"/>
              </a:ext>
            </a:extLst>
          </p:cNvPr>
          <p:cNvSpPr txBox="1">
            <a:spLocks noChangeArrowheads="1"/>
          </p:cNvSpPr>
          <p:nvPr/>
        </p:nvSpPr>
        <p:spPr bwMode="auto">
          <a:xfrm>
            <a:off x="1710264" y="8266165"/>
            <a:ext cx="1134010" cy="197658"/>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defTabSz="1043056" eaLnBrk="1" fontAlgn="auto" hangingPunct="1">
              <a:spcBef>
                <a:spcPts val="0"/>
              </a:spcBef>
              <a:spcAft>
                <a:spcPts val="0"/>
              </a:spcAft>
              <a:defRPr/>
            </a:pPr>
            <a:r>
              <a:rPr lang="fr-FR" sz="600" dirty="0">
                <a:solidFill>
                  <a:schemeClr val="tx2"/>
                </a:solidFill>
                <a:latin typeface="Proxima Nova Rg" panose="02000506030000020004" pitchFamily="2" charset="0"/>
              </a:rPr>
              <a:t>Plafonnement des gains</a:t>
            </a:r>
          </a:p>
        </p:txBody>
      </p:sp>
      <p:cxnSp>
        <p:nvCxnSpPr>
          <p:cNvPr id="338" name="Connecteur droit 337">
            <a:extLst>
              <a:ext uri="{FF2B5EF4-FFF2-40B4-BE49-F238E27FC236}">
                <a16:creationId xmlns:a16="http://schemas.microsoft.com/office/drawing/2014/main" id="{1C73892C-960E-40DE-BB1D-CE9A88B4E77A}"/>
              </a:ext>
            </a:extLst>
          </p:cNvPr>
          <p:cNvCxnSpPr>
            <a:cxnSpLocks/>
            <a:stCxn id="336" idx="2"/>
          </p:cNvCxnSpPr>
          <p:nvPr/>
        </p:nvCxnSpPr>
        <p:spPr>
          <a:xfrm>
            <a:off x="1482864" y="8240008"/>
            <a:ext cx="10480" cy="115073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39" name="Rectangle 122">
            <a:extLst>
              <a:ext uri="{FF2B5EF4-FFF2-40B4-BE49-F238E27FC236}">
                <a16:creationId xmlns:a16="http://schemas.microsoft.com/office/drawing/2014/main" id="{46D7A532-E8D5-4E12-9E2D-1D1C6EF60543}"/>
              </a:ext>
            </a:extLst>
          </p:cNvPr>
          <p:cNvSpPr>
            <a:spLocks noChangeArrowheads="1"/>
          </p:cNvSpPr>
          <p:nvPr/>
        </p:nvSpPr>
        <p:spPr bwMode="auto">
          <a:xfrm>
            <a:off x="1396381" y="8063395"/>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B9A049"/>
                </a:solidFill>
                <a:latin typeface="Proxima Nova Rg" panose="02000506030000020004" pitchFamily="2" charset="0"/>
              </a:rPr>
              <a:t>115%</a:t>
            </a:r>
          </a:p>
        </p:txBody>
      </p:sp>
      <p:cxnSp>
        <p:nvCxnSpPr>
          <p:cNvPr id="340" name="Connecteur droit 339">
            <a:extLst>
              <a:ext uri="{FF2B5EF4-FFF2-40B4-BE49-F238E27FC236}">
                <a16:creationId xmlns:a16="http://schemas.microsoft.com/office/drawing/2014/main" id="{425482F2-767A-452E-A053-7BD35332C810}"/>
              </a:ext>
            </a:extLst>
          </p:cNvPr>
          <p:cNvCxnSpPr>
            <a:cxnSpLocks/>
          </p:cNvCxnSpPr>
          <p:nvPr/>
        </p:nvCxnSpPr>
        <p:spPr>
          <a:xfrm>
            <a:off x="1484343" y="8260613"/>
            <a:ext cx="180000" cy="0"/>
          </a:xfrm>
          <a:prstGeom prst="line">
            <a:avLst/>
          </a:prstGeom>
          <a:ln w="9525">
            <a:solidFill>
              <a:srgbClr val="FF9900"/>
            </a:solidFill>
            <a:prstDash val="sysDash"/>
          </a:ln>
        </p:spPr>
        <p:style>
          <a:lnRef idx="1">
            <a:schemeClr val="accent1"/>
          </a:lnRef>
          <a:fillRef idx="0">
            <a:schemeClr val="accent1"/>
          </a:fillRef>
          <a:effectRef idx="0">
            <a:schemeClr val="accent1"/>
          </a:effectRef>
          <a:fontRef idx="minor">
            <a:schemeClr val="tx1"/>
          </a:fontRef>
        </p:style>
      </p:cxnSp>
      <p:cxnSp>
        <p:nvCxnSpPr>
          <p:cNvPr id="341" name="Connecteur droit avec flèche 340">
            <a:extLst>
              <a:ext uri="{FF2B5EF4-FFF2-40B4-BE49-F238E27FC236}">
                <a16:creationId xmlns:a16="http://schemas.microsoft.com/office/drawing/2014/main" id="{C0240D05-646D-43FD-ABDB-8DB9C189F787}"/>
              </a:ext>
            </a:extLst>
          </p:cNvPr>
          <p:cNvCxnSpPr/>
          <p:nvPr/>
        </p:nvCxnSpPr>
        <p:spPr>
          <a:xfrm>
            <a:off x="1738307" y="8273120"/>
            <a:ext cx="0" cy="10800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2" name="Rectangle 122">
            <a:extLst>
              <a:ext uri="{FF2B5EF4-FFF2-40B4-BE49-F238E27FC236}">
                <a16:creationId xmlns:a16="http://schemas.microsoft.com/office/drawing/2014/main" id="{D3BB90B0-E24C-4910-B758-7DE8E4610CE5}"/>
              </a:ext>
            </a:extLst>
          </p:cNvPr>
          <p:cNvSpPr>
            <a:spLocks noChangeArrowheads="1"/>
          </p:cNvSpPr>
          <p:nvPr/>
        </p:nvSpPr>
        <p:spPr bwMode="auto">
          <a:xfrm>
            <a:off x="1583364" y="8437404"/>
            <a:ext cx="1247245"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F4496"/>
                </a:solidFill>
                <a:latin typeface="Proxima Nova Rg" panose="02000506030000020004" pitchFamily="2" charset="0"/>
              </a:rPr>
              <a:t>100% + </a:t>
            </a:r>
            <a:r>
              <a:rPr lang="fr-FR" sz="700" b="1" dirty="0">
                <a:solidFill>
                  <a:srgbClr val="FF9933"/>
                </a:solidFill>
                <a:latin typeface="Proxima Nova Rg" panose="02000506030000020004" pitchFamily="2" charset="0"/>
              </a:rPr>
              <a:t>4 x </a:t>
            </a:r>
            <a:r>
              <a:rPr lang="fr-FR" sz="700" b="1" dirty="0">
                <a:solidFill>
                  <a:srgbClr val="0F4496"/>
                </a:solidFill>
                <a:latin typeface="Proxima Nova Rg" panose="02000506030000020004" pitchFamily="2" charset="0"/>
              </a:rPr>
              <a:t>2,75% = 1011,0%</a:t>
            </a:r>
          </a:p>
        </p:txBody>
      </p:sp>
      <p:cxnSp>
        <p:nvCxnSpPr>
          <p:cNvPr id="343" name="Connecteur droit 342">
            <a:extLst>
              <a:ext uri="{FF2B5EF4-FFF2-40B4-BE49-F238E27FC236}">
                <a16:creationId xmlns:a16="http://schemas.microsoft.com/office/drawing/2014/main" id="{8191AD9D-AA1E-4405-BB12-6CC2FB23147A}"/>
              </a:ext>
            </a:extLst>
          </p:cNvPr>
          <p:cNvCxnSpPr>
            <a:cxnSpLocks/>
          </p:cNvCxnSpPr>
          <p:nvPr/>
        </p:nvCxnSpPr>
        <p:spPr>
          <a:xfrm>
            <a:off x="1484343" y="8400864"/>
            <a:ext cx="180000" cy="0"/>
          </a:xfrm>
          <a:prstGeom prst="line">
            <a:avLst/>
          </a:prstGeom>
          <a:ln w="9525">
            <a:solidFill>
              <a:srgbClr val="FF9900"/>
            </a:solidFill>
            <a:prstDash val="sysDash"/>
          </a:ln>
        </p:spPr>
        <p:style>
          <a:lnRef idx="1">
            <a:schemeClr val="accent1"/>
          </a:lnRef>
          <a:fillRef idx="0">
            <a:schemeClr val="accent1"/>
          </a:fillRef>
          <a:effectRef idx="0">
            <a:schemeClr val="accent1"/>
          </a:effectRef>
          <a:fontRef idx="minor">
            <a:schemeClr val="tx1"/>
          </a:fontRef>
        </p:style>
      </p:cxnSp>
      <p:sp>
        <p:nvSpPr>
          <p:cNvPr id="344" name="Text Box 116">
            <a:extLst>
              <a:ext uri="{FF2B5EF4-FFF2-40B4-BE49-F238E27FC236}">
                <a16:creationId xmlns:a16="http://schemas.microsoft.com/office/drawing/2014/main" id="{58C6A040-5DDD-43D9-81D8-8BE625AB1047}"/>
              </a:ext>
            </a:extLst>
          </p:cNvPr>
          <p:cNvSpPr txBox="1">
            <a:spLocks noChangeArrowheads="1"/>
          </p:cNvSpPr>
          <p:nvPr/>
        </p:nvSpPr>
        <p:spPr bwMode="auto">
          <a:xfrm>
            <a:off x="1052754" y="7151083"/>
            <a:ext cx="2937374" cy="213046"/>
          </a:xfrm>
          <a:prstGeom prst="rect">
            <a:avLst/>
          </a:prstGeom>
          <a:noFill/>
          <a:ln w="9525">
            <a:noFill/>
            <a:miter lim="800000"/>
            <a:headEnd/>
            <a:tailEnd/>
          </a:ln>
        </p:spPr>
        <p:txBody>
          <a:bodyPr wrap="square" lIns="104306" tIns="52153" rIns="104306" bIns="52153">
            <a:spAutoFit/>
          </a:bodyPr>
          <a:lstStyle/>
          <a:p>
            <a:pPr algn="ctr">
              <a:spcBef>
                <a:spcPct val="50000"/>
              </a:spcBef>
              <a:defRPr/>
            </a:pPr>
            <a:r>
              <a:rPr lang="fr-FR" sz="700" b="1" dirty="0">
                <a:solidFill>
                  <a:schemeClr val="tx2"/>
                </a:solidFill>
                <a:latin typeface="Proxima Nova Rg" panose="02000506030000020004" pitchFamily="2" charset="0"/>
                <a:cs typeface="Arial" charset="0"/>
              </a:rPr>
              <a:t>Évolution </a:t>
            </a:r>
            <a:r>
              <a:rPr lang="fr-FR" sz="700" b="1" dirty="0">
                <a:solidFill>
                  <a:srgbClr val="000000"/>
                </a:solidFill>
                <a:latin typeface="Proxima Nova Rg" panose="02000506030000020004" pitchFamily="2" charset="0"/>
                <a:cs typeface="Arial" charset="0"/>
              </a:rPr>
              <a:t>de l'indice</a:t>
            </a:r>
          </a:p>
        </p:txBody>
      </p:sp>
      <p:cxnSp>
        <p:nvCxnSpPr>
          <p:cNvPr id="345" name="Connecteur droit avec flèche 344">
            <a:extLst>
              <a:ext uri="{FF2B5EF4-FFF2-40B4-BE49-F238E27FC236}">
                <a16:creationId xmlns:a16="http://schemas.microsoft.com/office/drawing/2014/main" id="{23D55F6C-4C3C-4258-AA86-B1AB361E36F5}"/>
              </a:ext>
            </a:extLst>
          </p:cNvPr>
          <p:cNvCxnSpPr/>
          <p:nvPr/>
        </p:nvCxnSpPr>
        <p:spPr>
          <a:xfrm>
            <a:off x="910835" y="9368385"/>
            <a:ext cx="2988000"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Connecteur droit 345">
            <a:extLst>
              <a:ext uri="{FF2B5EF4-FFF2-40B4-BE49-F238E27FC236}">
                <a16:creationId xmlns:a16="http://schemas.microsoft.com/office/drawing/2014/main" id="{34E63224-3382-43FF-A288-2E62B44301A6}"/>
              </a:ext>
            </a:extLst>
          </p:cNvPr>
          <p:cNvCxnSpPr/>
          <p:nvPr/>
        </p:nvCxnSpPr>
        <p:spPr>
          <a:xfrm flipH="1">
            <a:off x="1205312"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7" name="Connecteur droit 346">
            <a:extLst>
              <a:ext uri="{FF2B5EF4-FFF2-40B4-BE49-F238E27FC236}">
                <a16:creationId xmlns:a16="http://schemas.microsoft.com/office/drawing/2014/main" id="{78D1E0FF-D217-4159-9D7A-5C65F178C024}"/>
              </a:ext>
            </a:extLst>
          </p:cNvPr>
          <p:cNvCxnSpPr/>
          <p:nvPr/>
        </p:nvCxnSpPr>
        <p:spPr>
          <a:xfrm flipH="1">
            <a:off x="1493344"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8" name="Connecteur droit 347">
            <a:extLst>
              <a:ext uri="{FF2B5EF4-FFF2-40B4-BE49-F238E27FC236}">
                <a16:creationId xmlns:a16="http://schemas.microsoft.com/office/drawing/2014/main" id="{EC35F444-DC6E-430C-A51A-B353FA8B69C2}"/>
              </a:ext>
            </a:extLst>
          </p:cNvPr>
          <p:cNvCxnSpPr/>
          <p:nvPr/>
        </p:nvCxnSpPr>
        <p:spPr>
          <a:xfrm flipH="1">
            <a:off x="1781376"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9" name="Connecteur droit 348">
            <a:extLst>
              <a:ext uri="{FF2B5EF4-FFF2-40B4-BE49-F238E27FC236}">
                <a16:creationId xmlns:a16="http://schemas.microsoft.com/office/drawing/2014/main" id="{81A32B71-143A-468F-A1BA-050D26AC962B}"/>
              </a:ext>
            </a:extLst>
          </p:cNvPr>
          <p:cNvCxnSpPr/>
          <p:nvPr/>
        </p:nvCxnSpPr>
        <p:spPr>
          <a:xfrm flipH="1">
            <a:off x="2069408"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0" name="Connecteur droit 349">
            <a:extLst>
              <a:ext uri="{FF2B5EF4-FFF2-40B4-BE49-F238E27FC236}">
                <a16:creationId xmlns:a16="http://schemas.microsoft.com/office/drawing/2014/main" id="{FAC3E9ED-6E47-4139-BB87-83021E114B19}"/>
              </a:ext>
            </a:extLst>
          </p:cNvPr>
          <p:cNvCxnSpPr/>
          <p:nvPr/>
        </p:nvCxnSpPr>
        <p:spPr>
          <a:xfrm flipH="1">
            <a:off x="2357440"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1" name="Connecteur droit 350">
            <a:extLst>
              <a:ext uri="{FF2B5EF4-FFF2-40B4-BE49-F238E27FC236}">
                <a16:creationId xmlns:a16="http://schemas.microsoft.com/office/drawing/2014/main" id="{03CD1F82-18AA-498F-90F8-77E78BC14898}"/>
              </a:ext>
            </a:extLst>
          </p:cNvPr>
          <p:cNvCxnSpPr/>
          <p:nvPr/>
        </p:nvCxnSpPr>
        <p:spPr>
          <a:xfrm flipH="1">
            <a:off x="2645472"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2" name="Connecteur droit 351">
            <a:extLst>
              <a:ext uri="{FF2B5EF4-FFF2-40B4-BE49-F238E27FC236}">
                <a16:creationId xmlns:a16="http://schemas.microsoft.com/office/drawing/2014/main" id="{C8C332A3-0D6D-450A-964B-2204F92D6740}"/>
              </a:ext>
            </a:extLst>
          </p:cNvPr>
          <p:cNvCxnSpPr/>
          <p:nvPr/>
        </p:nvCxnSpPr>
        <p:spPr>
          <a:xfrm flipH="1">
            <a:off x="2933504"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3" name="Connecteur droit 352">
            <a:extLst>
              <a:ext uri="{FF2B5EF4-FFF2-40B4-BE49-F238E27FC236}">
                <a16:creationId xmlns:a16="http://schemas.microsoft.com/office/drawing/2014/main" id="{FEF4A39B-2B01-44BB-A305-C35BCF026E18}"/>
              </a:ext>
            </a:extLst>
          </p:cNvPr>
          <p:cNvCxnSpPr/>
          <p:nvPr/>
        </p:nvCxnSpPr>
        <p:spPr>
          <a:xfrm flipH="1">
            <a:off x="3509568"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4" name="Connecteur droit 353">
            <a:extLst>
              <a:ext uri="{FF2B5EF4-FFF2-40B4-BE49-F238E27FC236}">
                <a16:creationId xmlns:a16="http://schemas.microsoft.com/office/drawing/2014/main" id="{03B249AE-F349-4C3D-A4D6-67B887D7A075}"/>
              </a:ext>
            </a:extLst>
          </p:cNvPr>
          <p:cNvCxnSpPr/>
          <p:nvPr/>
        </p:nvCxnSpPr>
        <p:spPr>
          <a:xfrm flipH="1">
            <a:off x="3221536"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5" name="Connecteur droit 354">
            <a:extLst>
              <a:ext uri="{FF2B5EF4-FFF2-40B4-BE49-F238E27FC236}">
                <a16:creationId xmlns:a16="http://schemas.microsoft.com/office/drawing/2014/main" id="{C8A21B2B-FE90-47DA-ACD1-769F4BA1E3CD}"/>
              </a:ext>
            </a:extLst>
          </p:cNvPr>
          <p:cNvCxnSpPr/>
          <p:nvPr/>
        </p:nvCxnSpPr>
        <p:spPr>
          <a:xfrm flipH="1">
            <a:off x="3789980" y="9368385"/>
            <a:ext cx="0" cy="7200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56" name="Organigramme : Connecteur 355">
            <a:extLst>
              <a:ext uri="{FF2B5EF4-FFF2-40B4-BE49-F238E27FC236}">
                <a16:creationId xmlns:a16="http://schemas.microsoft.com/office/drawing/2014/main" id="{3BC4CEC4-D96E-4B77-B1CC-05A55D0F3F88}"/>
              </a:ext>
            </a:extLst>
          </p:cNvPr>
          <p:cNvSpPr/>
          <p:nvPr/>
        </p:nvSpPr>
        <p:spPr>
          <a:xfrm>
            <a:off x="1457447" y="8324716"/>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Proxima Nova Rg" panose="02000506030000020004" pitchFamily="2" charset="0"/>
            </a:endParaRPr>
          </a:p>
        </p:txBody>
      </p:sp>
      <p:sp>
        <p:nvSpPr>
          <p:cNvPr id="357" name="ZoneTexte 356">
            <a:extLst>
              <a:ext uri="{FF2B5EF4-FFF2-40B4-BE49-F238E27FC236}">
                <a16:creationId xmlns:a16="http://schemas.microsoft.com/office/drawing/2014/main" id="{D738CFD3-08AC-485C-904F-B4290F45DBC6}"/>
              </a:ext>
            </a:extLst>
          </p:cNvPr>
          <p:cNvSpPr txBox="1"/>
          <p:nvPr/>
        </p:nvSpPr>
        <p:spPr>
          <a:xfrm>
            <a:off x="69015" y="7510858"/>
            <a:ext cx="971100" cy="405407"/>
          </a:xfrm>
          <a:prstGeom prst="rect">
            <a:avLst/>
          </a:prstGeom>
          <a:noFill/>
        </p:spPr>
        <p:txBody>
          <a:bodyPr wrap="square" lIns="104306" tIns="52153" rIns="104306" bIns="52153">
            <a:spAutoFit/>
          </a:bodyPr>
          <a:lstStyle/>
          <a:p>
            <a:pPr algn="ctr">
              <a:defRPr/>
            </a:pPr>
            <a:r>
              <a:rPr lang="fr-FR" sz="650" dirty="0">
                <a:solidFill>
                  <a:schemeClr val="tx2"/>
                </a:solidFill>
                <a:latin typeface="Proxima Nova Rg" panose="02000506030000020004" pitchFamily="2" charset="0"/>
              </a:rPr>
              <a:t>niveau de l'indice par rapport à son Niveau de Référence</a:t>
            </a:r>
          </a:p>
        </p:txBody>
      </p:sp>
      <p:sp>
        <p:nvSpPr>
          <p:cNvPr id="358" name="Line 111">
            <a:extLst>
              <a:ext uri="{FF2B5EF4-FFF2-40B4-BE49-F238E27FC236}">
                <a16:creationId xmlns:a16="http://schemas.microsoft.com/office/drawing/2014/main" id="{BF252A57-EEC6-418E-B3DA-21C9F9C6AD7D}"/>
              </a:ext>
            </a:extLst>
          </p:cNvPr>
          <p:cNvSpPr>
            <a:spLocks noChangeShapeType="1"/>
          </p:cNvSpPr>
          <p:nvPr/>
        </p:nvSpPr>
        <p:spPr bwMode="auto">
          <a:xfrm flipV="1">
            <a:off x="914439" y="7886501"/>
            <a:ext cx="0" cy="1476000"/>
          </a:xfrm>
          <a:prstGeom prst="line">
            <a:avLst/>
          </a:prstGeom>
          <a:noFill/>
          <a:ln w="15875">
            <a:solidFill>
              <a:schemeClr val="tx2"/>
            </a:solidFill>
            <a:round/>
            <a:headEnd/>
            <a:tailEnd type="triangle" w="med" len="med"/>
          </a:ln>
          <a:extLst>
            <a:ext uri="{909E8E84-426E-40DD-AFC4-6F175D3DCCD1}">
              <a14:hiddenFill xmlns:a14="http://schemas.microsoft.com/office/drawing/2010/main">
                <a:noFill/>
              </a14:hiddenFill>
            </a:ext>
          </a:extLst>
        </p:spPr>
        <p:txBody>
          <a:bodyPr lIns="104306" tIns="52153" rIns="104306" bIns="52153"/>
          <a:lstStyle/>
          <a:p>
            <a:endParaRPr lang="fr-FR" sz="1600">
              <a:solidFill>
                <a:schemeClr val="tx2"/>
              </a:solidFill>
              <a:latin typeface="Proxima Nova Rg" panose="02000506030000020004" pitchFamily="2" charset="0"/>
            </a:endParaRPr>
          </a:p>
        </p:txBody>
      </p:sp>
      <p:cxnSp>
        <p:nvCxnSpPr>
          <p:cNvPr id="359" name="Connecteur droit 200">
            <a:extLst>
              <a:ext uri="{FF2B5EF4-FFF2-40B4-BE49-F238E27FC236}">
                <a16:creationId xmlns:a16="http://schemas.microsoft.com/office/drawing/2014/main" id="{186994AF-0BB9-4D0C-94BE-176931CBF101}"/>
              </a:ext>
            </a:extLst>
          </p:cNvPr>
          <p:cNvCxnSpPr>
            <a:cxnSpLocks/>
          </p:cNvCxnSpPr>
          <p:nvPr/>
        </p:nvCxnSpPr>
        <p:spPr>
          <a:xfrm>
            <a:off x="1052755" y="8033891"/>
            <a:ext cx="180000" cy="0"/>
          </a:xfrm>
          <a:prstGeom prst="line">
            <a:avLst/>
          </a:prstGeom>
          <a:ln w="12700">
            <a:solidFill>
              <a:srgbClr val="FF9900"/>
            </a:solidFill>
            <a:prstDash val="dash"/>
          </a:ln>
        </p:spPr>
        <p:style>
          <a:lnRef idx="1">
            <a:schemeClr val="accent1"/>
          </a:lnRef>
          <a:fillRef idx="0">
            <a:schemeClr val="accent1"/>
          </a:fillRef>
          <a:effectRef idx="0">
            <a:schemeClr val="accent1"/>
          </a:effectRef>
          <a:fontRef idx="minor">
            <a:schemeClr val="tx1"/>
          </a:fontRef>
        </p:style>
      </p:cxnSp>
      <p:sp>
        <p:nvSpPr>
          <p:cNvPr id="360" name="ZoneTexte 48">
            <a:extLst>
              <a:ext uri="{FF2B5EF4-FFF2-40B4-BE49-F238E27FC236}">
                <a16:creationId xmlns:a16="http://schemas.microsoft.com/office/drawing/2014/main" id="{7C0BB693-BD34-4627-95AF-7714B70B5FDD}"/>
              </a:ext>
            </a:extLst>
          </p:cNvPr>
          <p:cNvSpPr txBox="1">
            <a:spLocks noChangeArrowheads="1"/>
          </p:cNvSpPr>
          <p:nvPr/>
        </p:nvSpPr>
        <p:spPr bwMode="auto">
          <a:xfrm>
            <a:off x="1330570" y="7945368"/>
            <a:ext cx="2443022" cy="200055"/>
          </a:xfrm>
          <a:prstGeom prst="rect">
            <a:avLst/>
          </a:prstGeom>
          <a:noFill/>
          <a:ln>
            <a:noFill/>
          </a:ln>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fr-FR" sz="650" dirty="0">
                <a:solidFill>
                  <a:schemeClr val="tx2"/>
                </a:solidFill>
                <a:latin typeface="Proxima Nova Rg" panose="02000506030000020004" pitchFamily="2" charset="0"/>
              </a:rPr>
              <a:t>Différence entre le montant de remboursement des titres de créance et le niveau du sous-jacent</a:t>
            </a:r>
          </a:p>
        </p:txBody>
      </p:sp>
      <p:sp>
        <p:nvSpPr>
          <p:cNvPr id="361" name="Rectangle 122">
            <a:extLst>
              <a:ext uri="{FF2B5EF4-FFF2-40B4-BE49-F238E27FC236}">
                <a16:creationId xmlns:a16="http://schemas.microsoft.com/office/drawing/2014/main" id="{D673AA27-1D98-4AE0-B5B6-19999CBC9ADD}"/>
              </a:ext>
            </a:extLst>
          </p:cNvPr>
          <p:cNvSpPr>
            <a:spLocks noChangeArrowheads="1"/>
          </p:cNvSpPr>
          <p:nvPr/>
        </p:nvSpPr>
        <p:spPr bwMode="auto">
          <a:xfrm>
            <a:off x="3781209" y="8332987"/>
            <a:ext cx="330544" cy="24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ctr"/>
            <a:r>
              <a:rPr lang="fr-FR" sz="700" b="1" dirty="0">
                <a:solidFill>
                  <a:srgbClr val="00B050"/>
                </a:solidFill>
                <a:latin typeface="Proxima Nova Rg" panose="02000506030000020004" pitchFamily="2" charset="0"/>
              </a:rPr>
              <a:t>100%</a:t>
            </a:r>
          </a:p>
        </p:txBody>
      </p:sp>
      <p:sp>
        <p:nvSpPr>
          <p:cNvPr id="362" name="ZoneTexte 45">
            <a:extLst>
              <a:ext uri="{FF2B5EF4-FFF2-40B4-BE49-F238E27FC236}">
                <a16:creationId xmlns:a16="http://schemas.microsoft.com/office/drawing/2014/main" id="{175928E4-A831-4CCE-B271-C045FE00EA8D}"/>
              </a:ext>
            </a:extLst>
          </p:cNvPr>
          <p:cNvSpPr txBox="1">
            <a:spLocks noChangeArrowheads="1"/>
          </p:cNvSpPr>
          <p:nvPr/>
        </p:nvSpPr>
        <p:spPr bwMode="auto">
          <a:xfrm>
            <a:off x="1231079" y="7479293"/>
            <a:ext cx="2566522" cy="405407"/>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hangingPunct="1">
              <a:defRPr/>
            </a:pPr>
            <a:r>
              <a:rPr lang="fr-FR" sz="650" dirty="0">
                <a:solidFill>
                  <a:schemeClr val="tx2"/>
                </a:solidFill>
                <a:latin typeface="Proxima Nova Rg" panose="02000506030000020004" pitchFamily="2" charset="0"/>
              </a:rPr>
              <a:t>Seuil d’activation du mécanisme de remboursement automatique anticipé à partir de la </a:t>
            </a:r>
            <a:r>
              <a:rPr lang="fr-FR" sz="650" dirty="0">
                <a:solidFill>
                  <a:srgbClr val="000000"/>
                </a:solidFill>
                <a:latin typeface="Proxima Nova Rg" panose="02000506030000020004" pitchFamily="2" charset="0"/>
              </a:rPr>
              <a:t>fin du trimestre 4 jusqu’à la fin du trimestre 48 et de versement du gain à l’échéance</a:t>
            </a:r>
          </a:p>
        </p:txBody>
      </p:sp>
      <p:sp>
        <p:nvSpPr>
          <p:cNvPr id="363" name="ZoneTexte 45">
            <a:extLst>
              <a:ext uri="{FF2B5EF4-FFF2-40B4-BE49-F238E27FC236}">
                <a16:creationId xmlns:a16="http://schemas.microsoft.com/office/drawing/2014/main" id="{EEC55D3B-E84F-4867-A94A-25B5CACB3657}"/>
              </a:ext>
            </a:extLst>
          </p:cNvPr>
          <p:cNvSpPr txBox="1">
            <a:spLocks noChangeArrowheads="1"/>
          </p:cNvSpPr>
          <p:nvPr/>
        </p:nvSpPr>
        <p:spPr bwMode="auto">
          <a:xfrm>
            <a:off x="1231204" y="7783438"/>
            <a:ext cx="1146803" cy="205352"/>
          </a:xfrm>
          <a:prstGeom prst="rect">
            <a:avLst/>
          </a:prstGeom>
          <a:noFill/>
          <a:ln>
            <a:noFill/>
          </a:ln>
        </p:spPr>
        <p:txBody>
          <a:bodyPr wrap="non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defTabSz="1043056" eaLnBrk="1" fontAlgn="auto" hangingPunct="1">
              <a:spcBef>
                <a:spcPts val="0"/>
              </a:spcBef>
              <a:spcAft>
                <a:spcPts val="0"/>
              </a:spcAft>
              <a:defRPr/>
            </a:pPr>
            <a:r>
              <a:rPr lang="fr-FR" sz="650">
                <a:solidFill>
                  <a:schemeClr val="tx2"/>
                </a:solidFill>
                <a:latin typeface="Proxima Nova Rg" panose="02000506030000020004" pitchFamily="2" charset="0"/>
              </a:rPr>
              <a:t>Part du capital remboursé</a:t>
            </a:r>
          </a:p>
        </p:txBody>
      </p:sp>
      <p:cxnSp>
        <p:nvCxnSpPr>
          <p:cNvPr id="364" name="Connecteur droit 363">
            <a:extLst>
              <a:ext uri="{FF2B5EF4-FFF2-40B4-BE49-F238E27FC236}">
                <a16:creationId xmlns:a16="http://schemas.microsoft.com/office/drawing/2014/main" id="{532C4938-E9BA-45B4-9688-D2951D830AAF}"/>
              </a:ext>
            </a:extLst>
          </p:cNvPr>
          <p:cNvCxnSpPr/>
          <p:nvPr/>
        </p:nvCxnSpPr>
        <p:spPr>
          <a:xfrm>
            <a:off x="1036700" y="7731415"/>
            <a:ext cx="180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65" name="Organigramme : Connecteur 364">
            <a:extLst>
              <a:ext uri="{FF2B5EF4-FFF2-40B4-BE49-F238E27FC236}">
                <a16:creationId xmlns:a16="http://schemas.microsoft.com/office/drawing/2014/main" id="{D86E953B-717A-4788-B450-40D3912188FF}"/>
              </a:ext>
            </a:extLst>
          </p:cNvPr>
          <p:cNvSpPr/>
          <p:nvPr/>
        </p:nvSpPr>
        <p:spPr>
          <a:xfrm>
            <a:off x="1083256" y="7846265"/>
            <a:ext cx="72000" cy="72000"/>
          </a:xfrm>
          <a:prstGeom prst="flowChartConnector">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a:latin typeface="Proxima Nova Rg" panose="02000506030000020004" pitchFamily="2" charset="0"/>
            </a:endParaRPr>
          </a:p>
        </p:txBody>
      </p:sp>
      <p:cxnSp>
        <p:nvCxnSpPr>
          <p:cNvPr id="366" name="Connecteur droit 365">
            <a:extLst>
              <a:ext uri="{FF2B5EF4-FFF2-40B4-BE49-F238E27FC236}">
                <a16:creationId xmlns:a16="http://schemas.microsoft.com/office/drawing/2014/main" id="{01FCCF87-0745-40C8-BD88-B3F2621774CB}"/>
              </a:ext>
            </a:extLst>
          </p:cNvPr>
          <p:cNvCxnSpPr/>
          <p:nvPr/>
        </p:nvCxnSpPr>
        <p:spPr>
          <a:xfrm flipH="1" flipV="1">
            <a:off x="3790580" y="7995153"/>
            <a:ext cx="0" cy="1368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67" name="Rectangle 121">
            <a:extLst>
              <a:ext uri="{FF2B5EF4-FFF2-40B4-BE49-F238E27FC236}">
                <a16:creationId xmlns:a16="http://schemas.microsoft.com/office/drawing/2014/main" id="{180FB6A6-EEF2-45D9-BD4E-76D65E992E16}"/>
              </a:ext>
            </a:extLst>
          </p:cNvPr>
          <p:cNvSpPr>
            <a:spLocks noChangeArrowheads="1"/>
          </p:cNvSpPr>
          <p:nvPr/>
        </p:nvSpPr>
        <p:spPr bwMode="auto">
          <a:xfrm>
            <a:off x="315608" y="7765008"/>
            <a:ext cx="653207" cy="172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4306" tIns="52153" rIns="104306" bIns="52153" anchor="ctr"/>
          <a:lstStyle/>
          <a:p>
            <a:pPr algn="r">
              <a:spcAft>
                <a:spcPts val="200"/>
              </a:spcAft>
            </a:pPr>
            <a:r>
              <a:rPr lang="fr-FR" sz="650" dirty="0">
                <a:solidFill>
                  <a:schemeClr val="tx2"/>
                </a:solidFill>
                <a:latin typeface="Proxima Nova Rg" panose="02000506030000020004" pitchFamily="2" charset="0"/>
              </a:rPr>
              <a:t>140%</a:t>
            </a:r>
          </a:p>
          <a:p>
            <a:pPr algn="r">
              <a:spcAft>
                <a:spcPts val="200"/>
              </a:spcAft>
            </a:pPr>
            <a:r>
              <a:rPr lang="fr-FR" sz="650" dirty="0">
                <a:solidFill>
                  <a:schemeClr val="tx2"/>
                </a:solidFill>
                <a:latin typeface="Proxima Nova Rg" panose="02000506030000020004" pitchFamily="2" charset="0"/>
              </a:rPr>
              <a:t>130%</a:t>
            </a:r>
          </a:p>
          <a:p>
            <a:pPr algn="r">
              <a:spcAft>
                <a:spcPts val="200"/>
              </a:spcAft>
            </a:pPr>
            <a:r>
              <a:rPr lang="fr-FR" sz="650" dirty="0">
                <a:solidFill>
                  <a:schemeClr val="tx2"/>
                </a:solidFill>
                <a:latin typeface="Proxima Nova Rg" panose="02000506030000020004" pitchFamily="2" charset="0"/>
              </a:rPr>
              <a:t>120%</a:t>
            </a:r>
          </a:p>
          <a:p>
            <a:pPr algn="r">
              <a:spcAft>
                <a:spcPts val="200"/>
              </a:spcAft>
            </a:pPr>
            <a:r>
              <a:rPr lang="fr-FR" sz="650" dirty="0">
                <a:solidFill>
                  <a:schemeClr val="tx2"/>
                </a:solidFill>
                <a:latin typeface="Proxima Nova Rg" panose="02000506030000020004" pitchFamily="2" charset="0"/>
              </a:rPr>
              <a:t>110%</a:t>
            </a:r>
          </a:p>
          <a:p>
            <a:pPr algn="r">
              <a:spcAft>
                <a:spcPts val="200"/>
              </a:spcAft>
            </a:pPr>
            <a:r>
              <a:rPr lang="fr-FR" sz="650" b="1" dirty="0">
                <a:solidFill>
                  <a:schemeClr val="tx2"/>
                </a:solidFill>
                <a:latin typeface="Proxima Nova Rg" panose="02000506030000020004" pitchFamily="2" charset="0"/>
              </a:rPr>
              <a:t>Niveau de Référence</a:t>
            </a:r>
          </a:p>
          <a:p>
            <a:pPr algn="r">
              <a:spcAft>
                <a:spcPts val="200"/>
              </a:spcAft>
            </a:pPr>
            <a:r>
              <a:rPr lang="fr-FR" sz="650" dirty="0">
                <a:solidFill>
                  <a:schemeClr val="tx2"/>
                </a:solidFill>
                <a:latin typeface="Proxima Nova Rg" panose="02000506030000020004" pitchFamily="2" charset="0"/>
              </a:rPr>
              <a:t>90%</a:t>
            </a:r>
          </a:p>
          <a:p>
            <a:pPr algn="r">
              <a:spcAft>
                <a:spcPts val="200"/>
              </a:spcAft>
            </a:pPr>
            <a:r>
              <a:rPr lang="fr-FR" sz="650" dirty="0">
                <a:solidFill>
                  <a:schemeClr val="tx2"/>
                </a:solidFill>
                <a:latin typeface="Proxima Nova Rg" panose="02000506030000020004" pitchFamily="2" charset="0"/>
              </a:rPr>
              <a:t> 80%</a:t>
            </a:r>
          </a:p>
          <a:p>
            <a:pPr algn="r">
              <a:spcAft>
                <a:spcPts val="200"/>
              </a:spcAft>
            </a:pPr>
            <a:r>
              <a:rPr lang="fr-FR" sz="650" dirty="0">
                <a:solidFill>
                  <a:schemeClr val="tx2"/>
                </a:solidFill>
                <a:latin typeface="Proxima Nova Rg" panose="02000506030000020004" pitchFamily="2" charset="0"/>
              </a:rPr>
              <a:t>70%</a:t>
            </a:r>
          </a:p>
          <a:p>
            <a:pPr algn="r">
              <a:spcAft>
                <a:spcPts val="200"/>
              </a:spcAft>
            </a:pPr>
            <a:r>
              <a:rPr lang="fr-FR" sz="650" dirty="0">
                <a:solidFill>
                  <a:schemeClr val="tx2"/>
                </a:solidFill>
                <a:latin typeface="Proxima Nova Rg" panose="02000506030000020004" pitchFamily="2" charset="0"/>
              </a:rPr>
              <a:t>60%</a:t>
            </a:r>
          </a:p>
          <a:p>
            <a:pPr algn="r">
              <a:spcAft>
                <a:spcPts val="200"/>
              </a:spcAft>
            </a:pPr>
            <a:r>
              <a:rPr lang="fr-FR" sz="650" dirty="0">
                <a:solidFill>
                  <a:schemeClr val="tx2"/>
                </a:solidFill>
                <a:latin typeface="Proxima Nova Rg" panose="02000506030000020004" pitchFamily="2" charset="0"/>
              </a:rPr>
              <a:t>50%</a:t>
            </a:r>
          </a:p>
          <a:p>
            <a:pPr algn="r">
              <a:spcAft>
                <a:spcPts val="200"/>
              </a:spcAft>
            </a:pPr>
            <a:r>
              <a:rPr lang="fr-FR" sz="650" dirty="0">
                <a:solidFill>
                  <a:schemeClr val="tx2"/>
                </a:solidFill>
                <a:latin typeface="Proxima Nova Rg" panose="02000506030000020004" pitchFamily="2" charset="0"/>
              </a:rPr>
              <a:t>40%</a:t>
            </a:r>
          </a:p>
          <a:p>
            <a:pPr algn="r">
              <a:spcAft>
                <a:spcPts val="200"/>
              </a:spcAft>
            </a:pPr>
            <a:r>
              <a:rPr lang="fr-FR" sz="650" dirty="0">
                <a:solidFill>
                  <a:schemeClr val="tx2"/>
                </a:solidFill>
                <a:latin typeface="Proxima Nova Rg" panose="02000506030000020004" pitchFamily="2" charset="0"/>
              </a:rPr>
              <a:t>30%</a:t>
            </a:r>
          </a:p>
        </p:txBody>
      </p:sp>
      <p:sp>
        <p:nvSpPr>
          <p:cNvPr id="370" name="ZoneTexte 369">
            <a:extLst>
              <a:ext uri="{FF2B5EF4-FFF2-40B4-BE49-F238E27FC236}">
                <a16:creationId xmlns:a16="http://schemas.microsoft.com/office/drawing/2014/main" id="{7764DA65-DA56-4094-B8FE-0BEFC9DA85F2}"/>
              </a:ext>
            </a:extLst>
          </p:cNvPr>
          <p:cNvSpPr txBox="1"/>
          <p:nvPr/>
        </p:nvSpPr>
        <p:spPr>
          <a:xfrm>
            <a:off x="3594956"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T40</a:t>
            </a:r>
          </a:p>
        </p:txBody>
      </p:sp>
      <p:sp>
        <p:nvSpPr>
          <p:cNvPr id="371" name="Rectangle 370">
            <a:extLst>
              <a:ext uri="{FF2B5EF4-FFF2-40B4-BE49-F238E27FC236}">
                <a16:creationId xmlns:a16="http://schemas.microsoft.com/office/drawing/2014/main" id="{5F946165-2A58-416F-9AEC-8634516C0C7E}"/>
              </a:ext>
            </a:extLst>
          </p:cNvPr>
          <p:cNvSpPr/>
          <p:nvPr/>
        </p:nvSpPr>
        <p:spPr>
          <a:xfrm>
            <a:off x="626226" y="9398466"/>
            <a:ext cx="537327" cy="169277"/>
          </a:xfrm>
          <a:prstGeom prst="rect">
            <a:avLst/>
          </a:prstGeom>
        </p:spPr>
        <p:txBody>
          <a:bodyPr wrap="square">
            <a:spAutoFit/>
          </a:bodyPr>
          <a:lstStyle/>
          <a:p>
            <a:pPr algn="r">
              <a:spcAft>
                <a:spcPts val="200"/>
              </a:spcAft>
            </a:pPr>
            <a:r>
              <a:rPr lang="fr-FR" sz="500" b="1">
                <a:solidFill>
                  <a:schemeClr val="tx2"/>
                </a:solidFill>
                <a:latin typeface="Proxima Nova Rg" panose="02000506030000020004" pitchFamily="2" charset="0"/>
              </a:rPr>
              <a:t>Lancement</a:t>
            </a:r>
          </a:p>
        </p:txBody>
      </p:sp>
      <p:sp>
        <p:nvSpPr>
          <p:cNvPr id="372" name="ZoneTexte 371">
            <a:extLst>
              <a:ext uri="{FF2B5EF4-FFF2-40B4-BE49-F238E27FC236}">
                <a16:creationId xmlns:a16="http://schemas.microsoft.com/office/drawing/2014/main" id="{A5C2278F-2F45-4CD1-8D0C-A30EBBECABB3}"/>
              </a:ext>
            </a:extLst>
          </p:cNvPr>
          <p:cNvSpPr txBox="1"/>
          <p:nvPr/>
        </p:nvSpPr>
        <p:spPr>
          <a:xfrm>
            <a:off x="1050553" y="9402595"/>
            <a:ext cx="305593"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T1</a:t>
            </a:r>
          </a:p>
        </p:txBody>
      </p:sp>
      <p:sp>
        <p:nvSpPr>
          <p:cNvPr id="373" name="ZoneTexte 372">
            <a:extLst>
              <a:ext uri="{FF2B5EF4-FFF2-40B4-BE49-F238E27FC236}">
                <a16:creationId xmlns:a16="http://schemas.microsoft.com/office/drawing/2014/main" id="{AD98864F-91BD-4D0F-AF38-7CC4D2E40FB2}"/>
              </a:ext>
            </a:extLst>
          </p:cNvPr>
          <p:cNvSpPr txBox="1"/>
          <p:nvPr/>
        </p:nvSpPr>
        <p:spPr>
          <a:xfrm>
            <a:off x="1318045" y="9403164"/>
            <a:ext cx="346900"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T4</a:t>
            </a:r>
          </a:p>
        </p:txBody>
      </p:sp>
      <p:sp>
        <p:nvSpPr>
          <p:cNvPr id="374" name="ZoneTexte 373">
            <a:extLst>
              <a:ext uri="{FF2B5EF4-FFF2-40B4-BE49-F238E27FC236}">
                <a16:creationId xmlns:a16="http://schemas.microsoft.com/office/drawing/2014/main" id="{9CE17055-AFF6-4C0D-9811-C3BC40E9B381}"/>
              </a:ext>
            </a:extLst>
          </p:cNvPr>
          <p:cNvSpPr txBox="1"/>
          <p:nvPr/>
        </p:nvSpPr>
        <p:spPr>
          <a:xfrm>
            <a:off x="1597647"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T5</a:t>
            </a:r>
          </a:p>
        </p:txBody>
      </p:sp>
      <p:sp>
        <p:nvSpPr>
          <p:cNvPr id="375" name="ZoneTexte 374">
            <a:extLst>
              <a:ext uri="{FF2B5EF4-FFF2-40B4-BE49-F238E27FC236}">
                <a16:creationId xmlns:a16="http://schemas.microsoft.com/office/drawing/2014/main" id="{201F779A-7DA0-497B-947D-2FA6036B5E97}"/>
              </a:ext>
            </a:extLst>
          </p:cNvPr>
          <p:cNvSpPr txBox="1"/>
          <p:nvPr/>
        </p:nvSpPr>
        <p:spPr>
          <a:xfrm>
            <a:off x="3313061"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T39</a:t>
            </a:r>
          </a:p>
        </p:txBody>
      </p:sp>
      <p:sp>
        <p:nvSpPr>
          <p:cNvPr id="376" name="ZoneTexte 375">
            <a:extLst>
              <a:ext uri="{FF2B5EF4-FFF2-40B4-BE49-F238E27FC236}">
                <a16:creationId xmlns:a16="http://schemas.microsoft.com/office/drawing/2014/main" id="{DC247A22-BBEF-4D7D-AD45-BD1DB62A04E7}"/>
              </a:ext>
            </a:extLst>
          </p:cNvPr>
          <p:cNvSpPr txBox="1"/>
          <p:nvPr/>
        </p:nvSpPr>
        <p:spPr>
          <a:xfrm>
            <a:off x="3021854" y="9401006"/>
            <a:ext cx="39246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T38</a:t>
            </a:r>
          </a:p>
        </p:txBody>
      </p:sp>
      <p:sp>
        <p:nvSpPr>
          <p:cNvPr id="379" name="ZoneTexte 378">
            <a:extLst>
              <a:ext uri="{FF2B5EF4-FFF2-40B4-BE49-F238E27FC236}">
                <a16:creationId xmlns:a16="http://schemas.microsoft.com/office/drawing/2014/main" id="{8F0D8381-10CD-4322-A024-E39710E643A3}"/>
              </a:ext>
            </a:extLst>
          </p:cNvPr>
          <p:cNvSpPr txBox="1"/>
          <p:nvPr/>
        </p:nvSpPr>
        <p:spPr>
          <a:xfrm>
            <a:off x="2736997" y="9401006"/>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T9</a:t>
            </a:r>
          </a:p>
        </p:txBody>
      </p:sp>
      <p:sp>
        <p:nvSpPr>
          <p:cNvPr id="380" name="ZoneTexte 379">
            <a:extLst>
              <a:ext uri="{FF2B5EF4-FFF2-40B4-BE49-F238E27FC236}">
                <a16:creationId xmlns:a16="http://schemas.microsoft.com/office/drawing/2014/main" id="{DEA4D9FE-5A77-4975-8808-8807178A4A96}"/>
              </a:ext>
            </a:extLst>
          </p:cNvPr>
          <p:cNvSpPr txBox="1"/>
          <p:nvPr/>
        </p:nvSpPr>
        <p:spPr>
          <a:xfrm>
            <a:off x="2448965" y="9401006"/>
            <a:ext cx="392465"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T8</a:t>
            </a:r>
          </a:p>
        </p:txBody>
      </p:sp>
      <p:sp>
        <p:nvSpPr>
          <p:cNvPr id="381" name="ZoneTexte 380">
            <a:extLst>
              <a:ext uri="{FF2B5EF4-FFF2-40B4-BE49-F238E27FC236}">
                <a16:creationId xmlns:a16="http://schemas.microsoft.com/office/drawing/2014/main" id="{78EA1A53-591B-4CD7-AE83-13AAB882672E}"/>
              </a:ext>
            </a:extLst>
          </p:cNvPr>
          <p:cNvSpPr txBox="1"/>
          <p:nvPr/>
        </p:nvSpPr>
        <p:spPr>
          <a:xfrm>
            <a:off x="1885601"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T6</a:t>
            </a:r>
          </a:p>
        </p:txBody>
      </p:sp>
      <p:sp>
        <p:nvSpPr>
          <p:cNvPr id="382" name="ZoneTexte 381">
            <a:extLst>
              <a:ext uri="{FF2B5EF4-FFF2-40B4-BE49-F238E27FC236}">
                <a16:creationId xmlns:a16="http://schemas.microsoft.com/office/drawing/2014/main" id="{6026DE17-AEF0-4563-BAB3-88BD4D0D4DC7}"/>
              </a:ext>
            </a:extLst>
          </p:cNvPr>
          <p:cNvSpPr txBox="1"/>
          <p:nvPr/>
        </p:nvSpPr>
        <p:spPr>
          <a:xfrm>
            <a:off x="2173711" y="9401006"/>
            <a:ext cx="365295"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T7</a:t>
            </a:r>
          </a:p>
        </p:txBody>
      </p:sp>
      <p:sp>
        <p:nvSpPr>
          <p:cNvPr id="383" name="ZoneTexte 382">
            <a:extLst>
              <a:ext uri="{FF2B5EF4-FFF2-40B4-BE49-F238E27FC236}">
                <a16:creationId xmlns:a16="http://schemas.microsoft.com/office/drawing/2014/main" id="{0FE8CCBB-CEAF-485D-847C-B8754E39E3FD}"/>
              </a:ext>
            </a:extLst>
          </p:cNvPr>
          <p:cNvSpPr txBox="1"/>
          <p:nvPr/>
        </p:nvSpPr>
        <p:spPr>
          <a:xfrm>
            <a:off x="3004187" y="9393001"/>
            <a:ext cx="120079" cy="184666"/>
          </a:xfrm>
          <a:prstGeom prst="rect">
            <a:avLst/>
          </a:prstGeom>
          <a:noFill/>
        </p:spPr>
        <p:txBody>
          <a:bodyPr wrap="square" rtlCol="0">
            <a:spAutoFit/>
          </a:bodyPr>
          <a:lstStyle/>
          <a:p>
            <a:pPr algn="ctr"/>
            <a:r>
              <a:rPr lang="fr-FR" sz="600" dirty="0">
                <a:solidFill>
                  <a:schemeClr val="tx2"/>
                </a:solidFill>
                <a:latin typeface="Proxima Nova Rg" panose="02000506030000020004" pitchFamily="2" charset="0"/>
              </a:rPr>
              <a:t>…</a:t>
            </a:r>
          </a:p>
        </p:txBody>
      </p:sp>
      <p:sp>
        <p:nvSpPr>
          <p:cNvPr id="385" name="ZoneTexte 384">
            <a:extLst>
              <a:ext uri="{FF2B5EF4-FFF2-40B4-BE49-F238E27FC236}">
                <a16:creationId xmlns:a16="http://schemas.microsoft.com/office/drawing/2014/main" id="{32B1B64A-791D-4D9D-8F87-939EAF5877DE}"/>
              </a:ext>
            </a:extLst>
          </p:cNvPr>
          <p:cNvSpPr txBox="1"/>
          <p:nvPr/>
        </p:nvSpPr>
        <p:spPr>
          <a:xfrm>
            <a:off x="1271040" y="9394656"/>
            <a:ext cx="120079" cy="184666"/>
          </a:xfrm>
          <a:prstGeom prst="rect">
            <a:avLst/>
          </a:prstGeom>
          <a:noFill/>
        </p:spPr>
        <p:txBody>
          <a:bodyPr wrap="square" rtlCol="0">
            <a:spAutoFit/>
          </a:bodyPr>
          <a:lstStyle/>
          <a:p>
            <a:pPr algn="ctr"/>
            <a:r>
              <a:rPr lang="fr-FR" sz="600">
                <a:solidFill>
                  <a:schemeClr val="tx2"/>
                </a:solidFill>
                <a:latin typeface="Proxima Nova Rg" panose="02000506030000020004" pitchFamily="2" charset="0"/>
              </a:rPr>
              <a:t>…</a:t>
            </a:r>
          </a:p>
        </p:txBody>
      </p:sp>
      <p:cxnSp>
        <p:nvCxnSpPr>
          <p:cNvPr id="3" name="Connecteur droit 2">
            <a:extLst>
              <a:ext uri="{FF2B5EF4-FFF2-40B4-BE49-F238E27FC236}">
                <a16:creationId xmlns:a16="http://schemas.microsoft.com/office/drawing/2014/main" id="{DA5D918D-F34F-410C-9E50-FAA09D9F2475}"/>
              </a:ext>
            </a:extLst>
          </p:cNvPr>
          <p:cNvCxnSpPr/>
          <p:nvPr/>
        </p:nvCxnSpPr>
        <p:spPr>
          <a:xfrm>
            <a:off x="988589" y="2111595"/>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66" name="ZoneTexte 45">
            <a:extLst>
              <a:ext uri="{FF2B5EF4-FFF2-40B4-BE49-F238E27FC236}">
                <a16:creationId xmlns:a16="http://schemas.microsoft.com/office/drawing/2014/main" id="{198F9B78-AFFA-4DD4-A467-9EC739F07B51}"/>
              </a:ext>
            </a:extLst>
          </p:cNvPr>
          <p:cNvSpPr txBox="1">
            <a:spLocks noChangeArrowheads="1"/>
          </p:cNvSpPr>
          <p:nvPr/>
        </p:nvSpPr>
        <p:spPr bwMode="auto">
          <a:xfrm>
            <a:off x="1163553" y="1989872"/>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rgbClr val="000000"/>
                </a:solidFill>
                <a:latin typeface="Proxima Nova Rg" panose="02000506030000020004" pitchFamily="2" charset="0"/>
              </a:rPr>
              <a:t>EURO S&amp;P Euro 50 Equal Weight 50 Point Decrement Index (Series 2)</a:t>
            </a:r>
            <a:endParaRPr lang="fr-FR" sz="650" dirty="0">
              <a:solidFill>
                <a:srgbClr val="000000"/>
              </a:solidFill>
              <a:latin typeface="Proxima Nova Rg" panose="02000506030000020004" pitchFamily="2" charset="0"/>
            </a:endParaRPr>
          </a:p>
        </p:txBody>
      </p:sp>
      <p:cxnSp>
        <p:nvCxnSpPr>
          <p:cNvPr id="167" name="Connecteur droit 166">
            <a:extLst>
              <a:ext uri="{FF2B5EF4-FFF2-40B4-BE49-F238E27FC236}">
                <a16:creationId xmlns:a16="http://schemas.microsoft.com/office/drawing/2014/main" id="{ED024703-5560-4AF0-87ED-B9636E747475}"/>
              </a:ext>
            </a:extLst>
          </p:cNvPr>
          <p:cNvCxnSpPr/>
          <p:nvPr/>
        </p:nvCxnSpPr>
        <p:spPr>
          <a:xfrm>
            <a:off x="1032830" y="4824509"/>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74" name="ZoneTexte 45">
            <a:extLst>
              <a:ext uri="{FF2B5EF4-FFF2-40B4-BE49-F238E27FC236}">
                <a16:creationId xmlns:a16="http://schemas.microsoft.com/office/drawing/2014/main" id="{7C17F201-DE96-443B-8B22-146DFCA41558}"/>
              </a:ext>
            </a:extLst>
          </p:cNvPr>
          <p:cNvSpPr txBox="1">
            <a:spLocks noChangeArrowheads="1"/>
          </p:cNvSpPr>
          <p:nvPr/>
        </p:nvSpPr>
        <p:spPr bwMode="auto">
          <a:xfrm>
            <a:off x="1215414" y="4718026"/>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rgbClr val="000000"/>
                </a:solidFill>
                <a:latin typeface="Proxima Nova Rg" panose="02000506030000020004" pitchFamily="2" charset="0"/>
              </a:rPr>
              <a:t>EURO S&amp;P Euro 50 Equal Weight 50 Point Decrement Index (Series 2)</a:t>
            </a:r>
            <a:endParaRPr lang="fr-FR" sz="650" dirty="0">
              <a:solidFill>
                <a:srgbClr val="000000"/>
              </a:solidFill>
              <a:latin typeface="Proxima Nova Rg" panose="02000506030000020004" pitchFamily="2" charset="0"/>
            </a:endParaRPr>
          </a:p>
        </p:txBody>
      </p:sp>
      <p:cxnSp>
        <p:nvCxnSpPr>
          <p:cNvPr id="175" name="Connecteur droit 174">
            <a:extLst>
              <a:ext uri="{FF2B5EF4-FFF2-40B4-BE49-F238E27FC236}">
                <a16:creationId xmlns:a16="http://schemas.microsoft.com/office/drawing/2014/main" id="{43C13879-6E93-42A0-97C9-A19204FDF79F}"/>
              </a:ext>
            </a:extLst>
          </p:cNvPr>
          <p:cNvCxnSpPr/>
          <p:nvPr/>
        </p:nvCxnSpPr>
        <p:spPr>
          <a:xfrm>
            <a:off x="1048495" y="7484000"/>
            <a:ext cx="144000" cy="0"/>
          </a:xfrm>
          <a:prstGeom prst="line">
            <a:avLst/>
          </a:prstGeom>
          <a:ln w="19050">
            <a:solidFill>
              <a:srgbClr val="B9A049"/>
            </a:solidFill>
          </a:ln>
        </p:spPr>
        <p:style>
          <a:lnRef idx="1">
            <a:schemeClr val="accent1"/>
          </a:lnRef>
          <a:fillRef idx="0">
            <a:schemeClr val="accent1"/>
          </a:fillRef>
          <a:effectRef idx="0">
            <a:schemeClr val="accent1"/>
          </a:effectRef>
          <a:fontRef idx="minor">
            <a:schemeClr val="tx1"/>
          </a:fontRef>
        </p:style>
      </p:cxnSp>
      <p:sp>
        <p:nvSpPr>
          <p:cNvPr id="176" name="ZoneTexte 45">
            <a:extLst>
              <a:ext uri="{FF2B5EF4-FFF2-40B4-BE49-F238E27FC236}">
                <a16:creationId xmlns:a16="http://schemas.microsoft.com/office/drawing/2014/main" id="{9BD42AC7-680F-4CE9-BE46-3BEFE082BD3D}"/>
              </a:ext>
            </a:extLst>
          </p:cNvPr>
          <p:cNvSpPr txBox="1">
            <a:spLocks noChangeArrowheads="1"/>
          </p:cNvSpPr>
          <p:nvPr/>
        </p:nvSpPr>
        <p:spPr bwMode="auto">
          <a:xfrm>
            <a:off x="1231079" y="7377517"/>
            <a:ext cx="2920204" cy="205352"/>
          </a:xfrm>
          <a:prstGeom prst="rect">
            <a:avLst/>
          </a:prstGeom>
          <a:noFill/>
          <a:ln>
            <a:noFill/>
          </a:ln>
        </p:spPr>
        <p:txBody>
          <a:bodyPr wrap="square" lIns="104306" tIns="52153" rIns="104306" bIns="521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1043056" eaLnBrk="1" fontAlgn="auto" hangingPunct="1">
              <a:spcBef>
                <a:spcPts val="0"/>
              </a:spcBef>
              <a:spcAft>
                <a:spcPts val="0"/>
              </a:spcAft>
              <a:defRPr/>
            </a:pPr>
            <a:r>
              <a:rPr lang="en-US" sz="650" dirty="0">
                <a:solidFill>
                  <a:schemeClr val="tx2"/>
                </a:solidFill>
                <a:latin typeface="Proxima Nova Rg" panose="02000506030000020004" pitchFamily="2" charset="0"/>
              </a:rPr>
              <a:t>EURO S&amp;P Euro 50 Equal Weight 50 Point Decrement Index (Series 2)</a:t>
            </a:r>
            <a:endParaRPr lang="fr-FR" sz="650" dirty="0">
              <a:solidFill>
                <a:schemeClr val="tx2"/>
              </a:solidFill>
              <a:latin typeface="Proxima Nova Rg" panose="02000506030000020004" pitchFamily="2" charset="0"/>
            </a:endParaRPr>
          </a:p>
        </p:txBody>
      </p:sp>
      <p:cxnSp>
        <p:nvCxnSpPr>
          <p:cNvPr id="178" name="Connecteur droit 177">
            <a:extLst>
              <a:ext uri="{FF2B5EF4-FFF2-40B4-BE49-F238E27FC236}">
                <a16:creationId xmlns:a16="http://schemas.microsoft.com/office/drawing/2014/main" id="{41DA8C37-BF10-4212-B9A4-651C7A53F1F0}"/>
              </a:ext>
            </a:extLst>
          </p:cNvPr>
          <p:cNvCxnSpPr>
            <a:cxnSpLocks/>
          </p:cNvCxnSpPr>
          <p:nvPr/>
        </p:nvCxnSpPr>
        <p:spPr>
          <a:xfrm>
            <a:off x="1478967" y="5564977"/>
            <a:ext cx="2304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179" name="Connecteur droit 178">
            <a:extLst>
              <a:ext uri="{FF2B5EF4-FFF2-40B4-BE49-F238E27FC236}">
                <a16:creationId xmlns:a16="http://schemas.microsoft.com/office/drawing/2014/main" id="{CF5DEE10-3F07-4C46-93C2-8F052F38B1EA}"/>
              </a:ext>
            </a:extLst>
          </p:cNvPr>
          <p:cNvCxnSpPr>
            <a:cxnSpLocks/>
          </p:cNvCxnSpPr>
          <p:nvPr/>
        </p:nvCxnSpPr>
        <p:spPr>
          <a:xfrm>
            <a:off x="1485980" y="8463823"/>
            <a:ext cx="2304000" cy="0"/>
          </a:xfrm>
          <a:prstGeom prst="line">
            <a:avLst/>
          </a:prstGeom>
          <a:ln w="15875">
            <a:solidFill>
              <a:srgbClr val="00B05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18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5B478EA-CE5A-47F1-997A-91E8518371E7}"/>
              </a:ext>
            </a:extLst>
          </p:cNvPr>
          <p:cNvSpPr/>
          <p:nvPr/>
        </p:nvSpPr>
        <p:spPr>
          <a:xfrm>
            <a:off x="671536" y="705698"/>
            <a:ext cx="6487477" cy="200055"/>
          </a:xfrm>
          <a:prstGeom prst="rect">
            <a:avLst/>
          </a:prstGeom>
        </p:spPr>
        <p:txBody>
          <a:bodyPr wrap="square" lIns="0" rIns="0">
            <a:spAutoFit/>
          </a:bodyPr>
          <a:lstStyle/>
          <a:p>
            <a:pPr lvl="0" algn="just">
              <a:spcAft>
                <a:spcPts val="200"/>
              </a:spcAft>
              <a:buClr>
                <a:srgbClr val="34B98D"/>
              </a:buClr>
              <a:buSzPct val="80000"/>
              <a:defRPr/>
            </a:pPr>
            <a:r>
              <a:rPr lang="fr-FR" sz="700" dirty="0">
                <a:solidFill>
                  <a:srgbClr val="000000"/>
                </a:solidFill>
                <a:cs typeface="BNPP Sans Light"/>
              </a:rPr>
              <a:t>x</a:t>
            </a:r>
          </a:p>
        </p:txBody>
      </p:sp>
      <p:sp>
        <p:nvSpPr>
          <p:cNvPr id="5" name="Espace réservé du numéro de diapositive 4"/>
          <p:cNvSpPr>
            <a:spLocks noGrp="1"/>
          </p:cNvSpPr>
          <p:nvPr>
            <p:ph type="sldNum" sz="quarter" idx="12"/>
          </p:nvPr>
        </p:nvSpPr>
        <p:spPr>
          <a:xfrm>
            <a:off x="6764081" y="10467844"/>
            <a:ext cx="359448" cy="216326"/>
          </a:xfrm>
        </p:spPr>
        <p:txBody>
          <a:bodyPr/>
          <a:lstStyle/>
          <a:p>
            <a:fld id="{21A58941-C02C-41B5-9643-2C1F36B7BEEB}" type="slidenum">
              <a:rPr lang="fr-FR" smtClean="0"/>
              <a:pPr/>
              <a:t>6</a:t>
            </a:fld>
            <a:endParaRPr lang="fr-FR"/>
          </a:p>
        </p:txBody>
      </p:sp>
      <p:sp>
        <p:nvSpPr>
          <p:cNvPr id="24" name="Espace réservé du texte 11">
            <a:extLst>
              <a:ext uri="{FF2B5EF4-FFF2-40B4-BE49-F238E27FC236}">
                <a16:creationId xmlns:a16="http://schemas.microsoft.com/office/drawing/2014/main" id="{004BC2AE-F69E-49E7-8E93-734070236A68}"/>
              </a:ext>
            </a:extLst>
          </p:cNvPr>
          <p:cNvSpPr txBox="1">
            <a:spLocks/>
          </p:cNvSpPr>
          <p:nvPr/>
        </p:nvSpPr>
        <p:spPr>
          <a:xfrm>
            <a:off x="779649" y="549049"/>
            <a:ext cx="6432497" cy="16786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chemeClr val="tx2"/>
                </a:solidFill>
                <a:latin typeface="+mj-lt"/>
              </a:rPr>
              <a:t>ZOOM SUR l'indice</a:t>
            </a:r>
          </a:p>
        </p:txBody>
      </p:sp>
      <p:sp>
        <p:nvSpPr>
          <p:cNvPr id="22" name="Espace réservé du texte 10">
            <a:extLst>
              <a:ext uri="{FF2B5EF4-FFF2-40B4-BE49-F238E27FC236}">
                <a16:creationId xmlns:a16="http://schemas.microsoft.com/office/drawing/2014/main" id="{701D620D-669D-4B40-BAA8-AA424E10C916}"/>
              </a:ext>
            </a:extLst>
          </p:cNvPr>
          <p:cNvSpPr txBox="1">
            <a:spLocks/>
          </p:cNvSpPr>
          <p:nvPr/>
        </p:nvSpPr>
        <p:spPr>
          <a:xfrm>
            <a:off x="445156" y="10050015"/>
            <a:ext cx="6688110" cy="538609"/>
          </a:xfrm>
          <a:prstGeom prst="rect">
            <a:avLst/>
          </a:prstGeom>
        </p:spPr>
        <p:txBody>
          <a:bodyPr wrap="square" lIns="108000" tIns="0" rIns="10800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70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70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700" dirty="0">
                <a:solidFill>
                  <a:schemeClr val="tx2"/>
                </a:solidFill>
                <a:latin typeface="+mn-lt"/>
              </a:rPr>
              <a:t>BNP Paribas </a:t>
            </a:r>
            <a:r>
              <a:rPr lang="fr-FR" sz="70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pic>
        <p:nvPicPr>
          <p:cNvPr id="39" name="logo_equitim_final-01.png" descr="logo_equitim_final-01.png">
            <a:extLst>
              <a:ext uri="{FF2B5EF4-FFF2-40B4-BE49-F238E27FC236}">
                <a16:creationId xmlns:a16="http://schemas.microsoft.com/office/drawing/2014/main" id="{8E9C7029-756F-411F-A71E-90EBC4B621B7}"/>
              </a:ext>
            </a:extLst>
          </p:cNvPr>
          <p:cNvPicPr>
            <a:picLocks noChangeAspect="1"/>
          </p:cNvPicPr>
          <p:nvPr/>
        </p:nvPicPr>
        <p:blipFill rotWithShape="1">
          <a:blip r:embed="rId3"/>
          <a:srcRect t="30991" b="26494"/>
          <a:stretch/>
        </p:blipFill>
        <p:spPr>
          <a:xfrm>
            <a:off x="498496" y="-65673"/>
            <a:ext cx="1765100" cy="567402"/>
          </a:xfrm>
          <a:prstGeom prst="rect">
            <a:avLst/>
          </a:prstGeom>
          <a:ln w="3175">
            <a:miter lim="400000"/>
          </a:ln>
        </p:spPr>
      </p:pic>
      <p:sp>
        <p:nvSpPr>
          <p:cNvPr id="41" name="Rectangle">
            <a:extLst>
              <a:ext uri="{FF2B5EF4-FFF2-40B4-BE49-F238E27FC236}">
                <a16:creationId xmlns:a16="http://schemas.microsoft.com/office/drawing/2014/main" id="{10468911-AF6C-4AC2-9375-B533EB3F96D2}"/>
              </a:ext>
            </a:extLst>
          </p:cNvPr>
          <p:cNvSpPr/>
          <p:nvPr/>
        </p:nvSpPr>
        <p:spPr>
          <a:xfrm>
            <a:off x="653266" y="46420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2" name="Image" descr="Image">
            <a:extLst>
              <a:ext uri="{FF2B5EF4-FFF2-40B4-BE49-F238E27FC236}">
                <a16:creationId xmlns:a16="http://schemas.microsoft.com/office/drawing/2014/main" id="{8CB0E0D0-6079-4243-A1D0-E9FD07E4CF45}"/>
              </a:ext>
            </a:extLst>
          </p:cNvPr>
          <p:cNvPicPr>
            <a:picLocks noChangeAspect="1"/>
          </p:cNvPicPr>
          <p:nvPr/>
        </p:nvPicPr>
        <p:blipFill>
          <a:blip r:embed="rId4"/>
          <a:stretch>
            <a:fillRect/>
          </a:stretch>
        </p:blipFill>
        <p:spPr>
          <a:xfrm>
            <a:off x="6462426" y="-890582"/>
            <a:ext cx="1602798" cy="1878083"/>
          </a:xfrm>
          <a:prstGeom prst="rect">
            <a:avLst/>
          </a:prstGeom>
          <a:ln w="3175">
            <a:miter lim="400000"/>
          </a:ln>
        </p:spPr>
      </p:pic>
      <p:sp>
        <p:nvSpPr>
          <p:cNvPr id="44" name="Rectangle">
            <a:extLst>
              <a:ext uri="{FF2B5EF4-FFF2-40B4-BE49-F238E27FC236}">
                <a16:creationId xmlns:a16="http://schemas.microsoft.com/office/drawing/2014/main" id="{02B97162-132A-4FEA-BEFA-01774A6322A2}"/>
              </a:ext>
            </a:extLst>
          </p:cNvPr>
          <p:cNvSpPr/>
          <p:nvPr/>
        </p:nvSpPr>
        <p:spPr>
          <a:xfrm>
            <a:off x="653265" y="552136"/>
            <a:ext cx="49306"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4E53603C-25EE-42EB-A24F-E7F4E147EE9B}"/>
              </a:ext>
            </a:extLst>
          </p:cNvPr>
          <p:cNvSpPr/>
          <p:nvPr/>
        </p:nvSpPr>
        <p:spPr>
          <a:xfrm>
            <a:off x="547200" y="10003231"/>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43" name="Espace réservé du texte 11">
            <a:extLst>
              <a:ext uri="{FF2B5EF4-FFF2-40B4-BE49-F238E27FC236}">
                <a16:creationId xmlns:a16="http://schemas.microsoft.com/office/drawing/2014/main" id="{D505819F-58F8-463C-A04A-1A00E3741C3A}"/>
              </a:ext>
            </a:extLst>
          </p:cNvPr>
          <p:cNvSpPr txBox="1">
            <a:spLocks/>
          </p:cNvSpPr>
          <p:nvPr/>
        </p:nvSpPr>
        <p:spPr>
          <a:xfrm>
            <a:off x="779649" y="4317779"/>
            <a:ext cx="6341928" cy="14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1200" dirty="0">
                <a:solidFill>
                  <a:schemeClr val="tx2"/>
                </a:solidFill>
                <a:latin typeface="+mj-lt"/>
              </a:rPr>
              <a:t>Évolution de </a:t>
            </a:r>
            <a:r>
              <a:rPr lang="fr-FR" sz="1200" b="1" dirty="0">
                <a:solidFill>
                  <a:srgbClr val="B9A049"/>
                </a:solidFill>
                <a:latin typeface="+mj-lt"/>
              </a:rPr>
              <a:t>l'indice </a:t>
            </a:r>
            <a:r>
              <a:rPr lang="fr-FR" sz="1200" dirty="0">
                <a:solidFill>
                  <a:schemeClr val="tx2"/>
                </a:solidFill>
                <a:latin typeface="+mj-lt"/>
              </a:rPr>
              <a:t>ENTRE Le </a:t>
            </a:r>
            <a:r>
              <a:rPr lang="fr-FR" sz="1200" b="1" dirty="0">
                <a:solidFill>
                  <a:srgbClr val="B9A049"/>
                </a:solidFill>
                <a:latin typeface="+mj-lt"/>
              </a:rPr>
              <a:t>&lt;DD/MM/AAAA&gt; </a:t>
            </a:r>
            <a:r>
              <a:rPr lang="fr-FR" sz="1200" dirty="0">
                <a:solidFill>
                  <a:schemeClr val="tx2"/>
                </a:solidFill>
                <a:latin typeface="+mj-lt"/>
              </a:rPr>
              <a:t>et le </a:t>
            </a:r>
            <a:r>
              <a:rPr lang="fr-FR" sz="1200" b="1" dirty="0">
                <a:solidFill>
                  <a:srgbClr val="B9A049"/>
                </a:solidFill>
                <a:latin typeface="+mj-lt"/>
              </a:rPr>
              <a:t>&lt;DD/MM/AAAA&gt;</a:t>
            </a:r>
          </a:p>
        </p:txBody>
      </p:sp>
      <p:sp>
        <p:nvSpPr>
          <p:cNvPr id="45" name="ZoneTexte 44">
            <a:extLst>
              <a:ext uri="{FF2B5EF4-FFF2-40B4-BE49-F238E27FC236}">
                <a16:creationId xmlns:a16="http://schemas.microsoft.com/office/drawing/2014/main" id="{CFC9D741-762E-40FB-9EE6-DA6D7E2F35A8}"/>
              </a:ext>
            </a:extLst>
          </p:cNvPr>
          <p:cNvSpPr txBox="1"/>
          <p:nvPr/>
        </p:nvSpPr>
        <p:spPr>
          <a:xfrm>
            <a:off x="5203951" y="3772751"/>
            <a:ext cx="2215277" cy="215444"/>
          </a:xfrm>
          <a:prstGeom prst="rect">
            <a:avLst/>
          </a:prstGeom>
          <a:noFill/>
        </p:spPr>
        <p:txBody>
          <a:bodyPr wrap="square" rtlCol="0">
            <a:spAutoFit/>
          </a:bodyPr>
          <a:lstStyle/>
          <a:p>
            <a:pPr algn="ctr"/>
            <a:r>
              <a:rPr lang="fr-FR" sz="800" i="1" u="sng" dirty="0">
                <a:solidFill>
                  <a:srgbClr val="000000"/>
                </a:solidFill>
              </a:rPr>
              <a:t>Source : Bloomberg Finance L.P., le 03/03/22</a:t>
            </a:r>
          </a:p>
        </p:txBody>
      </p:sp>
      <p:sp>
        <p:nvSpPr>
          <p:cNvPr id="47" name="Rectangle">
            <a:extLst>
              <a:ext uri="{FF2B5EF4-FFF2-40B4-BE49-F238E27FC236}">
                <a16:creationId xmlns:a16="http://schemas.microsoft.com/office/drawing/2014/main" id="{13BF4E80-44F8-43D2-BBB7-A5F2EDD7E46C}"/>
              </a:ext>
            </a:extLst>
          </p:cNvPr>
          <p:cNvSpPr/>
          <p:nvPr/>
        </p:nvSpPr>
        <p:spPr>
          <a:xfrm>
            <a:off x="653265" y="4305363"/>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53" name="Espace réservé du texte 11">
            <a:extLst>
              <a:ext uri="{FF2B5EF4-FFF2-40B4-BE49-F238E27FC236}">
                <a16:creationId xmlns:a16="http://schemas.microsoft.com/office/drawing/2014/main" id="{6B02F702-0AAC-40DD-9060-F80E96F57A8A}"/>
              </a:ext>
            </a:extLst>
          </p:cNvPr>
          <p:cNvSpPr txBox="1">
            <a:spLocks/>
          </p:cNvSpPr>
          <p:nvPr/>
        </p:nvSpPr>
        <p:spPr>
          <a:xfrm>
            <a:off x="779649" y="8397311"/>
            <a:ext cx="6408110" cy="180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1200" dirty="0">
                <a:solidFill>
                  <a:schemeClr val="tx2"/>
                </a:solidFill>
                <a:latin typeface="+mj-lt"/>
              </a:rPr>
              <a:t>Performance de l'indice</a:t>
            </a:r>
          </a:p>
        </p:txBody>
      </p:sp>
      <p:sp>
        <p:nvSpPr>
          <p:cNvPr id="54" name="Rectangle">
            <a:extLst>
              <a:ext uri="{FF2B5EF4-FFF2-40B4-BE49-F238E27FC236}">
                <a16:creationId xmlns:a16="http://schemas.microsoft.com/office/drawing/2014/main" id="{AFF18E7B-4C44-4D24-B2B2-A05DA4256DA0}"/>
              </a:ext>
            </a:extLst>
          </p:cNvPr>
          <p:cNvSpPr/>
          <p:nvPr/>
        </p:nvSpPr>
        <p:spPr>
          <a:xfrm>
            <a:off x="653265" y="8403946"/>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58" name="Tableau 57">
            <a:extLst>
              <a:ext uri="{FF2B5EF4-FFF2-40B4-BE49-F238E27FC236}">
                <a16:creationId xmlns:a16="http://schemas.microsoft.com/office/drawing/2014/main" id="{CB4398D9-3C21-4931-8857-17D33685A701}"/>
              </a:ext>
            </a:extLst>
          </p:cNvPr>
          <p:cNvGraphicFramePr>
            <a:graphicFrameLocks noGrp="1"/>
          </p:cNvGraphicFramePr>
          <p:nvPr>
            <p:extLst>
              <p:ext uri="{D42A27DB-BD31-4B8C-83A1-F6EECF244321}">
                <p14:modId xmlns:p14="http://schemas.microsoft.com/office/powerpoint/2010/main" val="1535223450"/>
              </p:ext>
            </p:extLst>
          </p:nvPr>
        </p:nvGraphicFramePr>
        <p:xfrm>
          <a:off x="1363172" y="8745514"/>
          <a:ext cx="4867863" cy="609788"/>
        </p:xfrm>
        <a:graphic>
          <a:graphicData uri="http://schemas.openxmlformats.org/drawingml/2006/table">
            <a:tbl>
              <a:tblPr/>
              <a:tblGrid>
                <a:gridCol w="1319535">
                  <a:extLst>
                    <a:ext uri="{9D8B030D-6E8A-4147-A177-3AD203B41FA5}">
                      <a16:colId xmlns:a16="http://schemas.microsoft.com/office/drawing/2014/main" val="3834237432"/>
                    </a:ext>
                  </a:extLst>
                </a:gridCol>
                <a:gridCol w="887082">
                  <a:extLst>
                    <a:ext uri="{9D8B030D-6E8A-4147-A177-3AD203B41FA5}">
                      <a16:colId xmlns:a16="http://schemas.microsoft.com/office/drawing/2014/main" val="3739584922"/>
                    </a:ext>
                  </a:extLst>
                </a:gridCol>
                <a:gridCol w="887082">
                  <a:extLst>
                    <a:ext uri="{9D8B030D-6E8A-4147-A177-3AD203B41FA5}">
                      <a16:colId xmlns:a16="http://schemas.microsoft.com/office/drawing/2014/main" val="3652553670"/>
                    </a:ext>
                  </a:extLst>
                </a:gridCol>
                <a:gridCol w="887082">
                  <a:extLst>
                    <a:ext uri="{9D8B030D-6E8A-4147-A177-3AD203B41FA5}">
                      <a16:colId xmlns:a16="http://schemas.microsoft.com/office/drawing/2014/main" val="2159942720"/>
                    </a:ext>
                  </a:extLst>
                </a:gridCol>
                <a:gridCol w="887082">
                  <a:extLst>
                    <a:ext uri="{9D8B030D-6E8A-4147-A177-3AD203B41FA5}">
                      <a16:colId xmlns:a16="http://schemas.microsoft.com/office/drawing/2014/main" val="95349968"/>
                    </a:ext>
                  </a:extLst>
                </a:gridCol>
              </a:tblGrid>
              <a:tr h="348811">
                <a:tc>
                  <a:txBody>
                    <a:bodyPr/>
                    <a:lstStyle/>
                    <a:p>
                      <a:r>
                        <a:t>Performances cumulées au 03/03/22</a:t>
                      </a:r>
                    </a:p>
                  </a:txBody>
                  <a:tcPr marL="9525" marR="9525" marT="9525" marB="0" anchor="ctr">
                    <a:lnL w="12700" cap="flat" cmpd="sng" algn="ctr">
                      <a:solidFill>
                        <a:srgbClr val="B9A049"/>
                      </a:solidFill>
                      <a:prstDash val="solid"/>
                      <a:round/>
                      <a:headEnd type="none" w="med" len="med"/>
                      <a:tailEnd type="none" w="med" len="med"/>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0" i="0" u="none" strike="noStrike" dirty="0">
                          <a:solidFill>
                            <a:srgbClr val="000000"/>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0" i="0" u="none" strike="noStrike" dirty="0">
                          <a:solidFill>
                            <a:srgbClr val="000000"/>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0" i="0" u="none" strike="noStrike" dirty="0">
                          <a:solidFill>
                            <a:srgbClr val="000000"/>
                          </a:solidFill>
                          <a:effectLst/>
                          <a:latin typeface="Proxima Nova Rg" panose="02000506030000020004" pitchFamily="2" charset="0"/>
                        </a:rPr>
                        <a:t>5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0" i="0" u="none" strike="noStrike" dirty="0">
                          <a:solidFill>
                            <a:srgbClr val="000000"/>
                          </a:solidFill>
                          <a:effectLst/>
                          <a:latin typeface="Proxima Nova Rg" panose="02000506030000020004" pitchFamily="2" charset="0"/>
                        </a:rPr>
                        <a:t>10 ans</a:t>
                      </a:r>
                    </a:p>
                  </a:txBody>
                  <a:tcPr marL="9525" marR="9525" marT="9525" marB="0" anchor="ctr">
                    <a:lnL>
                      <a:noFill/>
                    </a:lnL>
                    <a:lnR w="1270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184016148"/>
                  </a:ext>
                </a:extLst>
              </a:tr>
              <a:tr h="260977">
                <a:tc>
                  <a:txBody>
                    <a:bodyPr/>
                    <a:lstStyle/>
                    <a:p>
                      <a:r>
                        <a:t>l'indice CA FP Equity</a:t>
                      </a:r>
                    </a:p>
                  </a:txBody>
                  <a:tcPr marL="9525" marR="9525" marT="9525" marB="0" anchor="ctr">
                    <a:lnL w="12700" cap="flat" cmpd="sng" algn="ctr">
                      <a:solidFill>
                        <a:srgbClr val="B9A049"/>
                      </a:solidFill>
                      <a:prstDash val="solid"/>
                      <a:round/>
                      <a:headEnd type="none" w="med" len="med"/>
                      <a:tailEnd type="none" w="med" len="med"/>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0" i="0" u="none" strike="noStrike" dirty="0">
                          <a:solidFill>
                            <a:srgbClr val="000000"/>
                          </a:solidFill>
                          <a:effectLst/>
                          <a:latin typeface="Proxima Nova Rg" panose="02000506030000020004" pitchFamily="2" charset="0"/>
                        </a:rPr>
                        <a: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kumimoji="0" lang="fr-FR" sz="8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a:t>
                      </a:r>
                      <a:endParaRPr lang="fr-FR" sz="800" b="0" i="0" u="none" strike="noStrike" dirty="0">
                        <a:solidFill>
                          <a:srgbClr val="000000"/>
                        </a:solidFill>
                        <a:effectLst/>
                        <a:latin typeface="Proxima Nova Rg" panose="02000506030000020004" pitchFamily="2" charset="0"/>
                      </a:endParaRPr>
                    </a:p>
                  </a:txBody>
                  <a:tcPr marL="9525" marR="9525" marT="9525" marB="0" anchor="ctr">
                    <a:lnL>
                      <a:noFill/>
                    </a:lnL>
                    <a:lnR w="1270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654683880"/>
                  </a:ext>
                </a:extLst>
              </a:tr>
            </a:tbl>
          </a:graphicData>
        </a:graphic>
      </p:graphicFrame>
      <p:sp>
        <p:nvSpPr>
          <p:cNvPr id="32" name="ZoneTexte 31">
            <a:extLst>
              <a:ext uri="{FF2B5EF4-FFF2-40B4-BE49-F238E27FC236}">
                <a16:creationId xmlns:a16="http://schemas.microsoft.com/office/drawing/2014/main" id="{D4156EC4-4416-4A07-A8F8-EF43932C539D}"/>
              </a:ext>
            </a:extLst>
          </p:cNvPr>
          <p:cNvSpPr txBox="1"/>
          <p:nvPr/>
        </p:nvSpPr>
        <p:spPr>
          <a:xfrm>
            <a:off x="4935542" y="9644689"/>
            <a:ext cx="2215277" cy="215444"/>
          </a:xfrm>
          <a:prstGeom prst="rect">
            <a:avLst/>
          </a:prstGeom>
          <a:noFill/>
        </p:spPr>
        <p:txBody>
          <a:bodyPr wrap="square" rtlCol="0">
            <a:spAutoFit/>
          </a:bodyPr>
          <a:lstStyle/>
          <a:p>
            <a:pPr algn="ctr"/>
            <a:r>
              <a:rPr lang="fr-FR" sz="800" i="1" u="sng" dirty="0">
                <a:solidFill>
                  <a:srgbClr val="000000"/>
                </a:solidFill>
              </a:rPr>
              <a:t>Source : Bloomberg Finance L.P., le 03/03/22</a:t>
            </a:r>
          </a:p>
        </p:txBody>
      </p:sp>
    </p:spTree>
    <p:extLst>
      <p:ext uri="{BB962C8B-B14F-4D97-AF65-F5344CB8AC3E}">
        <p14:creationId xmlns:p14="http://schemas.microsoft.com/office/powerpoint/2010/main" val="227098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Espace réservé du numéro de diapositive 39"/>
          <p:cNvSpPr>
            <a:spLocks noGrp="1"/>
          </p:cNvSpPr>
          <p:nvPr>
            <p:ph type="sldNum" sz="quarter" idx="12"/>
          </p:nvPr>
        </p:nvSpPr>
        <p:spPr>
          <a:xfrm>
            <a:off x="6840000" y="10408222"/>
            <a:ext cx="359448" cy="216326"/>
          </a:xfrm>
        </p:spPr>
        <p:txBody>
          <a:bodyPr/>
          <a:lstStyle/>
          <a:p>
            <a:fld id="{21A58941-C02C-41B5-9643-2C1F36B7BEEB}" type="slidenum">
              <a:rPr lang="fr-FR" smtClean="0"/>
              <a:pPr/>
              <a:t>7</a:t>
            </a:fld>
            <a:endParaRPr lang="fr-FR"/>
          </a:p>
        </p:txBody>
      </p:sp>
      <p:graphicFrame>
        <p:nvGraphicFramePr>
          <p:cNvPr id="4" name="Tableau 3"/>
          <p:cNvGraphicFramePr>
            <a:graphicFrameLocks noGrp="1"/>
          </p:cNvGraphicFramePr>
          <p:nvPr>
            <p:extLst>
              <p:ext uri="{D42A27DB-BD31-4B8C-83A1-F6EECF244321}">
                <p14:modId xmlns:p14="http://schemas.microsoft.com/office/powerpoint/2010/main" val="3870728702"/>
              </p:ext>
            </p:extLst>
          </p:nvPr>
        </p:nvGraphicFramePr>
        <p:xfrm>
          <a:off x="653266" y="867586"/>
          <a:ext cx="6480000" cy="9047876"/>
        </p:xfrm>
        <a:graphic>
          <a:graphicData uri="http://schemas.openxmlformats.org/drawingml/2006/table">
            <a:tbl>
              <a:tblPr firstRow="1" bandRow="1">
                <a:tableStyleId>{5C22544A-7EE6-4342-B048-85BDC9FD1C3A}</a:tableStyleId>
              </a:tblPr>
              <a:tblGrid>
                <a:gridCol w="1900856">
                  <a:extLst>
                    <a:ext uri="{9D8B030D-6E8A-4147-A177-3AD203B41FA5}">
                      <a16:colId xmlns:a16="http://schemas.microsoft.com/office/drawing/2014/main" val="404097337"/>
                    </a:ext>
                  </a:extLst>
                </a:gridCol>
                <a:gridCol w="4579144">
                  <a:extLst>
                    <a:ext uri="{9D8B030D-6E8A-4147-A177-3AD203B41FA5}">
                      <a16:colId xmlns:a16="http://schemas.microsoft.com/office/drawing/2014/main" val="3064900403"/>
                    </a:ext>
                  </a:extLst>
                </a:gridCol>
              </a:tblGrid>
              <a:tr h="6039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50" b="1" i="0" dirty="0">
                        <a:solidFill>
                          <a:schemeClr val="tx2"/>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50" b="0" i="0" u="none" strike="noStrike" kern="1200" cap="none" spc="0" normalizeH="0" baseline="0" noProof="0" dirty="0">
                          <a:ln>
                            <a:noFill/>
                          </a:ln>
                          <a:solidFill>
                            <a:schemeClr val="tx2"/>
                          </a:solidFill>
                          <a:effectLst/>
                          <a:uLnTx/>
                          <a:uFillTx/>
                          <a:latin typeface="+mn-lt"/>
                          <a:ea typeface="+mn-ea"/>
                          <a:cs typeface="+mn-cs"/>
                        </a:rPr>
                        <a:t>BNP Paribas </a:t>
                      </a:r>
                      <a:r>
                        <a:rPr kumimoji="0" lang="fr-FR" sz="750" b="0" i="0" u="none" strike="noStrike" kern="1200" cap="none" spc="0" normalizeH="0" baseline="0" noProof="0" dirty="0" err="1">
                          <a:ln>
                            <a:noFill/>
                          </a:ln>
                          <a:solidFill>
                            <a:schemeClr val="tx2"/>
                          </a:solidFill>
                          <a:effectLst/>
                          <a:uLnTx/>
                          <a:uFillTx/>
                          <a:latin typeface="+mn-lt"/>
                          <a:ea typeface="+mn-ea"/>
                          <a:cs typeface="+mn-cs"/>
                        </a:rPr>
                        <a:t>Issuance</a:t>
                      </a:r>
                      <a:r>
                        <a:rPr kumimoji="0" lang="fr-FR" sz="750" b="0" i="0" u="none" strike="noStrike" kern="1200" cap="none" spc="0" normalizeH="0" baseline="0" noProof="0" dirty="0">
                          <a:ln>
                            <a:noFill/>
                          </a:ln>
                          <a:solidFill>
                            <a:schemeClr val="tx2"/>
                          </a:solidFill>
                          <a:effectLst/>
                          <a:uLnTx/>
                          <a:uFillTx/>
                          <a:latin typeface="+mn-lt"/>
                          <a:ea typeface="+mn-ea"/>
                          <a:cs typeface="+mn-cs"/>
                        </a:rPr>
                        <a:t> B.V.</a:t>
                      </a:r>
                      <a:r>
                        <a:rPr lang="fr-FR" sz="750" kern="1200" baseline="30000" dirty="0">
                          <a:solidFill>
                            <a:srgbClr val="04202E"/>
                          </a:solidFill>
                          <a:latin typeface="+mn-lt"/>
                          <a:ea typeface="+mn-ea"/>
                          <a:cs typeface="+mn-cs"/>
                        </a:rPr>
                        <a:t>(1)</a:t>
                      </a:r>
                      <a:r>
                        <a:rPr lang="fr-FR" sz="750" kern="1200" baseline="0" dirty="0">
                          <a:solidFill>
                            <a:srgbClr val="04202E"/>
                          </a:solidFill>
                          <a:latin typeface="+mn-lt"/>
                          <a:ea typeface="+mn-ea"/>
                          <a:cs typeface="+mn-cs"/>
                        </a:rPr>
                        <a:t> </a:t>
                      </a:r>
                      <a:r>
                        <a:rPr kumimoji="0" lang="fr-FR" sz="750" b="0" i="0" u="none" strike="noStrike" kern="1200" cap="none" spc="0" normalizeH="0" baseline="0" noProof="0" dirty="0">
                          <a:ln>
                            <a:noFill/>
                          </a:ln>
                          <a:solidFill>
                            <a:schemeClr val="tx2"/>
                          </a:solidFill>
                          <a:effectLst/>
                          <a:uLnTx/>
                          <a:uFillTx/>
                          <a:latin typeface="+mn-lt"/>
                          <a:ea typeface="+mn-ea"/>
                          <a:cs typeface="+mn-cs"/>
                        </a:rPr>
                        <a:t>(véhicule d’émission dédié de droit néerlandais)</a:t>
                      </a:r>
                      <a:endParaRPr kumimoji="0" lang="fr-FR" sz="750" b="0" i="0" u="none" strike="noStrike" kern="1200" cap="none" spc="0" normalizeH="0" baseline="30000" noProof="0" dirty="0">
                        <a:ln>
                          <a:noFill/>
                        </a:ln>
                        <a:solidFill>
                          <a:schemeClr val="tx2"/>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50" b="0" i="0" u="none" strike="noStrike" kern="1200" cap="none" spc="0" normalizeH="0" baseline="0" noProof="0" dirty="0">
                          <a:ln>
                            <a:noFill/>
                          </a:ln>
                          <a:solidFill>
                            <a:schemeClr val="tx2"/>
                          </a:solidFill>
                          <a:effectLst/>
                          <a:uLnTx/>
                          <a:uFillTx/>
                          <a:latin typeface="+mn-lt"/>
                          <a:ea typeface="+mn-ea"/>
                          <a:cs typeface="+mn-cs"/>
                        </a:rPr>
                        <a:t>BNP Paribas SA</a:t>
                      </a:r>
                      <a:r>
                        <a:rPr kumimoji="0" lang="fr-FR" sz="750" b="0" i="0" u="none" strike="noStrike" kern="1200" cap="none" spc="0" normalizeH="0" baseline="30000" noProof="0" dirty="0">
                          <a:ln>
                            <a:noFill/>
                          </a:ln>
                          <a:solidFill>
                            <a:schemeClr val="tx2"/>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noProof="0" dirty="0">
                          <a:solidFill>
                            <a:schemeClr val="tx2"/>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290567">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l'indice S&amp;P Euro 50 Equal Weight 50 Point Decrement Index (Series 2) (calculé en réinvestissant les dividendes bruts détachés par les actions qui le composent et en retranchant un prélèvement forfaitaire constant de 50 points d'indice par an ; code Bloomberg : SPEZBDET Index ; sponsor : S&amp;P Dow Jones ; www.spglobal.com)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521842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chemeClr val="tx2"/>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a:solidFill>
                            <a:schemeClr val="tx2"/>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03/17/2022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3364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endParaRPr lang="fr-FR" sz="750" b="0" i="0" kern="1200" dirty="0">
                        <a:solidFill>
                          <a:schemeClr val="tx2"/>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1" i="0" kern="1200" noProof="0" dirty="0">
                          <a:solidFill>
                            <a:schemeClr val="tx2"/>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445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Date(s)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09/06/2022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09/06/2034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16/06/2034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577220">
                <a:tc>
                  <a:txBody>
                    <a:bodyPr/>
                    <a:lstStyle/>
                    <a:p>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88900" indent="0" algn="just" fontAlgn="b"/>
                      <a:r>
                        <a:rPr lang="fr-FR" sz="750" b="0" i="0" kern="1200" dirty="0">
                          <a:solidFill>
                            <a:schemeClr val="tx2"/>
                          </a:solidFill>
                          <a:latin typeface="+mn-lt"/>
                          <a:ea typeface="+mn-ea"/>
                          <a:cs typeface="+mn-cs"/>
                        </a:rPr>
                        <a:t>x</a:t>
                      </a:r>
                    </a:p>
                  </a:txBody>
                  <a:tcPr marL="9525" marR="9525" marT="9525" marB="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66074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dirty="0">
                          <a:solidFill>
                            <a:schemeClr val="tx2"/>
                          </a:solidFill>
                          <a:latin typeface="+mn-lt"/>
                          <a:ea typeface="+mn-ea"/>
                          <a:cs typeface="+mn-cs"/>
                        </a:rPr>
                        <a:t>x</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016973"/>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50" b="0" i="0" kern="1200" dirty="0">
                          <a:solidFill>
                            <a:srgbClr val="000000"/>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dirty="0">
                          <a:solidFill>
                            <a:srgbClr val="000000"/>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50" b="0" i="0" kern="1200">
                          <a:solidFill>
                            <a:srgbClr val="000000"/>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20653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50" b="0" i="0" kern="1200" dirty="0">
                          <a:solidFill>
                            <a:srgbClr val="000000"/>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Offre au public donnant lieu à la publication d’un prospectus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noProof="0" dirty="0">
                          <a:solidFill>
                            <a:srgbClr val="000000"/>
                          </a:solidFill>
                          <a:latin typeface="+mn-lt"/>
                          <a:ea typeface="+mn-ea"/>
                          <a:cs typeface="+mn-cs"/>
                        </a:rPr>
                        <a:t>Non.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99576">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a:solidFill>
                            <a:srgbClr val="B9A049"/>
                          </a:solidFill>
                          <a:latin typeface="Proxima Nova Rg" panose="02000506030000020004" pitchFamily="2" charset="0"/>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Arbitrage S.N.C. paiera au distributeur une rémunération annuelle maximum équivalente à 1,0%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dirty="0">
                          <a:solidFill>
                            <a:srgbClr val="000000"/>
                          </a:solidFill>
                          <a:latin typeface="+mn-lt"/>
                          <a:ea typeface="+mn-ea"/>
                          <a:cs typeface="+mn-cs"/>
                        </a:rPr>
                        <a:t>Publication quotidienne sur Reuters, Bloomberg et </a:t>
                      </a:r>
                      <a:r>
                        <a:rPr lang="fr-FR" sz="750" b="0" i="0" kern="1200" dirty="0" err="1">
                          <a:solidFill>
                            <a:srgbClr val="000000"/>
                          </a:solidFill>
                          <a:latin typeface="+mn-lt"/>
                          <a:ea typeface="+mn-ea"/>
                          <a:cs typeface="+mn-cs"/>
                        </a:rPr>
                        <a:t>Telekurs</a:t>
                      </a:r>
                      <a:r>
                        <a:rPr lang="fr-FR" sz="750" b="0" i="0" kern="1200" dirty="0">
                          <a:solidFill>
                            <a:srgbClr val="000000"/>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9738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50" b="0" i="0" kern="1200" dirty="0">
                          <a:solidFill>
                            <a:srgbClr val="000000"/>
                          </a:solidFill>
                          <a:latin typeface="+mn-lt"/>
                          <a:ea typeface="+mn-ea"/>
                          <a:cs typeface="+mn-cs"/>
                        </a:rPr>
                        <a:t>Une double valorisation sera établie tous les quinze (15) jours, par REFINITIV, société indépendante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39276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50" b="1" kern="1200" dirty="0">
                          <a:solidFill>
                            <a:srgbClr val="B9A049"/>
                          </a:solidFill>
                          <a:latin typeface="Proxima Nova Rg" panose="02000506030000020004" pitchFamily="2" charset="0"/>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50" b="0" i="0" kern="1200" noProof="0" dirty="0">
                          <a:solidFill>
                            <a:srgbClr val="000000"/>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206538">
                <a:tc>
                  <a:txBody>
                    <a:bodyPr/>
                    <a:lstStyle/>
                    <a:p>
                      <a:pPr algn="l">
                        <a:lnSpc>
                          <a:spcPct val="100000"/>
                        </a:lnSpc>
                      </a:pPr>
                      <a:r>
                        <a:rPr lang="fr-FR" sz="750" b="1" kern="1200" dirty="0">
                          <a:solidFill>
                            <a:srgbClr val="B9A049"/>
                          </a:solidFill>
                          <a:latin typeface="Proxima Nova Rg" panose="02000506030000020004" pitchFamily="2" charset="0"/>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50" b="0" i="0" kern="1200" noProof="0" dirty="0">
                          <a:solidFill>
                            <a:srgbClr val="000000"/>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206538">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50" b="1" kern="1200" dirty="0">
                          <a:solidFill>
                            <a:srgbClr val="B9A049"/>
                          </a:solidFill>
                          <a:latin typeface="Proxima Nova Rg" panose="02000506030000020004" pitchFamily="2" charset="0"/>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XS2061794066</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15" name="Text Box 2">
            <a:extLst>
              <a:ext uri="{FF2B5EF4-FFF2-40B4-BE49-F238E27FC236}">
                <a16:creationId xmlns:a16="http://schemas.microsoft.com/office/drawing/2014/main" id="{04574FD7-E7A7-49BA-850D-4D0C77315EFA}"/>
              </a:ext>
            </a:extLst>
          </p:cNvPr>
          <p:cNvSpPr txBox="1">
            <a:spLocks noChangeArrowheads="1"/>
          </p:cNvSpPr>
          <p:nvPr/>
        </p:nvSpPr>
        <p:spPr bwMode="auto">
          <a:xfrm>
            <a:off x="498496" y="10332911"/>
            <a:ext cx="6336035" cy="441756"/>
          </a:xfrm>
          <a:prstGeom prst="rect">
            <a:avLst/>
          </a:prstGeom>
          <a:noFill/>
          <a:ln w="9525">
            <a:noFill/>
            <a:miter lim="800000"/>
            <a:headEnd/>
            <a:tailEnd/>
          </a:ln>
        </p:spPr>
        <p:txBody>
          <a:bodyPr lIns="104306" tIns="0" rIns="104306" bIns="52153"/>
          <a:lstStyle/>
          <a:p>
            <a:pPr lvl="0" algn="just" defTabSz="914400"/>
            <a:r>
              <a:rPr lang="fr-FR" sz="700" baseline="30000" dirty="0">
                <a:solidFill>
                  <a:schemeClr val="tx2"/>
                </a:solidFill>
              </a:rPr>
              <a:t>(1)</a:t>
            </a:r>
            <a:r>
              <a:rPr lang="fr-FR" sz="700" dirty="0">
                <a:solidFill>
                  <a:schemeClr val="tx2"/>
                </a:solidFill>
              </a:rPr>
              <a:t> BNP Paribas </a:t>
            </a:r>
            <a:r>
              <a:rPr lang="fr-FR" sz="700" dirty="0" err="1">
                <a:solidFill>
                  <a:schemeClr val="tx2"/>
                </a:solidFill>
              </a:rPr>
              <a:t>Issuance</a:t>
            </a:r>
            <a:r>
              <a:rPr lang="fr-FR" sz="700" dirty="0">
                <a:solidFill>
                  <a:schemeClr val="tx2"/>
                </a:solidFill>
              </a:rPr>
              <a:t> B.V. : Standard &amp; </a:t>
            </a:r>
            <a:r>
              <a:rPr lang="fr-FR" sz="700" dirty="0" err="1">
                <a:solidFill>
                  <a:schemeClr val="tx2"/>
                </a:solidFill>
              </a:rPr>
              <a:t>Poor’s</a:t>
            </a:r>
            <a:r>
              <a:rPr lang="fr-FR" sz="700" dirty="0">
                <a:solidFill>
                  <a:schemeClr val="tx2"/>
                </a:solidFill>
              </a:rPr>
              <a:t> A+. BNP Paribas : Standard &amp; </a:t>
            </a:r>
            <a:r>
              <a:rPr lang="fr-FR" sz="700" dirty="0" err="1">
                <a:solidFill>
                  <a:schemeClr val="tx2"/>
                </a:solidFill>
              </a:rPr>
              <a:t>Poor’s</a:t>
            </a:r>
            <a:r>
              <a:rPr lang="fr-FR" sz="700" dirty="0">
                <a:solidFill>
                  <a:schemeClr val="tx2"/>
                </a:solidFill>
              </a:rPr>
              <a:t> A+ / Moody’s Aa3 / Fitch AA-. Notations en vigueur au moment de la rédaction de la présente brochure, le</a:t>
            </a:r>
            <a:r>
              <a:rPr lang="fr-FR" sz="700" dirty="0">
                <a:solidFill>
                  <a:srgbClr val="000000"/>
                </a:solidFill>
              </a:rPr>
              <a:t> 03/03/22, qui ne </a:t>
            </a:r>
            <a:r>
              <a:rPr lang="fr-FR" sz="700" dirty="0">
                <a:solidFill>
                  <a:schemeClr val="tx2"/>
                </a:solidFill>
              </a:rPr>
              <a:t>sauraient ni être une garantie de solvabilité de l’Émetteur et du Garant de la formule, ni constituer un argument de souscription au produit. Les agences de notation peuvent les modifier à tout moment. </a:t>
            </a:r>
          </a:p>
        </p:txBody>
      </p:sp>
      <p:pic>
        <p:nvPicPr>
          <p:cNvPr id="11" name="logo_equitim_final-01.png" descr="logo_equitim_final-01.png">
            <a:extLst>
              <a:ext uri="{FF2B5EF4-FFF2-40B4-BE49-F238E27FC236}">
                <a16:creationId xmlns:a16="http://schemas.microsoft.com/office/drawing/2014/main" id="{3E6C2A32-8781-4944-9CC8-2394D40AEF5C}"/>
              </a:ext>
            </a:extLst>
          </p:cNvPr>
          <p:cNvPicPr>
            <a:picLocks noChangeAspect="1"/>
          </p:cNvPicPr>
          <p:nvPr/>
        </p:nvPicPr>
        <p:blipFill rotWithShape="1">
          <a:blip r:embed="rId3"/>
          <a:srcRect t="30991" b="26494"/>
          <a:stretch/>
        </p:blipFill>
        <p:spPr>
          <a:xfrm>
            <a:off x="498496" y="54691"/>
            <a:ext cx="1765100" cy="567402"/>
          </a:xfrm>
          <a:prstGeom prst="rect">
            <a:avLst/>
          </a:prstGeom>
          <a:ln w="3175">
            <a:miter lim="400000"/>
          </a:ln>
        </p:spPr>
      </p:pic>
      <p:sp>
        <p:nvSpPr>
          <p:cNvPr id="12" name="Rectangle">
            <a:extLst>
              <a:ext uri="{FF2B5EF4-FFF2-40B4-BE49-F238E27FC236}">
                <a16:creationId xmlns:a16="http://schemas.microsoft.com/office/drawing/2014/main" id="{E3C51AB5-DAEF-4ABB-A286-5E9ADB5BBDA6}"/>
              </a:ext>
            </a:extLst>
          </p:cNvPr>
          <p:cNvSpPr/>
          <p:nvPr/>
        </p:nvSpPr>
        <p:spPr>
          <a:xfrm>
            <a:off x="653266" y="59315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3" name="Image" descr="Image">
            <a:extLst>
              <a:ext uri="{FF2B5EF4-FFF2-40B4-BE49-F238E27FC236}">
                <a16:creationId xmlns:a16="http://schemas.microsoft.com/office/drawing/2014/main" id="{21713F42-F798-42C6-AE66-9395A269250C}"/>
              </a:ext>
            </a:extLst>
          </p:cNvPr>
          <p:cNvPicPr>
            <a:picLocks noChangeAspect="1"/>
          </p:cNvPicPr>
          <p:nvPr/>
        </p:nvPicPr>
        <p:blipFill>
          <a:blip r:embed="rId4"/>
          <a:stretch>
            <a:fillRect/>
          </a:stretch>
        </p:blipFill>
        <p:spPr>
          <a:xfrm>
            <a:off x="6552781" y="-420586"/>
            <a:ext cx="1305447" cy="1529661"/>
          </a:xfrm>
          <a:prstGeom prst="rect">
            <a:avLst/>
          </a:prstGeom>
          <a:ln w="3175">
            <a:miter lim="400000"/>
          </a:ln>
        </p:spPr>
      </p:pic>
      <p:sp>
        <p:nvSpPr>
          <p:cNvPr id="16" name="Espace réservé du texte 1">
            <a:extLst>
              <a:ext uri="{FF2B5EF4-FFF2-40B4-BE49-F238E27FC236}">
                <a16:creationId xmlns:a16="http://schemas.microsoft.com/office/drawing/2014/main" id="{EC3AAABB-5D9E-4114-B8F6-95D7202FBF26}"/>
              </a:ext>
            </a:extLst>
          </p:cNvPr>
          <p:cNvSpPr txBox="1">
            <a:spLocks/>
          </p:cNvSpPr>
          <p:nvPr/>
        </p:nvSpPr>
        <p:spPr>
          <a:xfrm>
            <a:off x="748999" y="663365"/>
            <a:ext cx="2794636" cy="17633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Caractéristiques financières</a:t>
            </a:r>
          </a:p>
        </p:txBody>
      </p:sp>
      <p:sp>
        <p:nvSpPr>
          <p:cNvPr id="20" name="Rectangle">
            <a:extLst>
              <a:ext uri="{FF2B5EF4-FFF2-40B4-BE49-F238E27FC236}">
                <a16:creationId xmlns:a16="http://schemas.microsoft.com/office/drawing/2014/main" id="{51D96319-D42B-4AEA-A850-B2FF861AD75D}"/>
              </a:ext>
            </a:extLst>
          </p:cNvPr>
          <p:cNvSpPr/>
          <p:nvPr/>
        </p:nvSpPr>
        <p:spPr>
          <a:xfrm>
            <a:off x="653266" y="65767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dirty="0"/>
          </a:p>
        </p:txBody>
      </p:sp>
      <p:sp>
        <p:nvSpPr>
          <p:cNvPr id="10" name="Rectangle">
            <a:extLst>
              <a:ext uri="{FF2B5EF4-FFF2-40B4-BE49-F238E27FC236}">
                <a16:creationId xmlns:a16="http://schemas.microsoft.com/office/drawing/2014/main" id="{D0C6C043-A5D3-424F-8A1F-2732711933BF}"/>
              </a:ext>
            </a:extLst>
          </p:cNvPr>
          <p:cNvSpPr/>
          <p:nvPr/>
        </p:nvSpPr>
        <p:spPr>
          <a:xfrm>
            <a:off x="547200" y="10259136"/>
            <a:ext cx="6480000" cy="6846"/>
          </a:xfrm>
          <a:prstGeom prst="rect">
            <a:avLst/>
          </a:prstGeom>
          <a:solidFill>
            <a:srgbClr val="C5AF5C"/>
          </a:solidFill>
          <a:ln w="3175">
            <a:miter lim="400000"/>
          </a:ln>
        </p:spPr>
        <p:txBody>
          <a:bodyPr lIns="20981" tIns="20981" rIns="20981" bIns="20981" anchor="ctr"/>
          <a:lstStyle/>
          <a:p>
            <a:pPr algn="ctr" defTabSz="825500">
              <a:defRPr sz="3200" b="0">
                <a:solidFill>
                  <a:srgbClr val="FFFFFF"/>
                </a:solidFill>
                <a:latin typeface="Helvetica Neue Medium"/>
                <a:ea typeface="Helvetica Neue Medium"/>
                <a:cs typeface="Helvetica Neue Medium"/>
                <a:sym typeface="Helvetica Neue Medium"/>
              </a:defRPr>
            </a:pPr>
            <a:endParaRPr sz="3200">
              <a:solidFill>
                <a:srgbClr val="FFFFFF"/>
              </a:solidFill>
              <a:latin typeface="Helvetica Neue Medium"/>
              <a:ea typeface="Helvetica Neue Medium"/>
              <a:cs typeface="Helvetica Neue Medium"/>
              <a:sym typeface="Helvetica Neue Medium"/>
            </a:endParaRPr>
          </a:p>
        </p:txBody>
      </p:sp>
      <p:sp>
        <p:nvSpPr>
          <p:cNvPr id="3" name="ZoneTexte 2">
            <a:extLst>
              <a:ext uri="{FF2B5EF4-FFF2-40B4-BE49-F238E27FC236}">
                <a16:creationId xmlns:a16="http://schemas.microsoft.com/office/drawing/2014/main" id="{41E85095-637D-42E7-B188-39B3F99C2B91}"/>
              </a:ext>
            </a:extLst>
          </p:cNvPr>
          <p:cNvSpPr txBox="1"/>
          <p:nvPr/>
        </p:nvSpPr>
        <p:spPr>
          <a:xfrm>
            <a:off x="2557463" y="847428"/>
            <a:ext cx="4575803" cy="611706"/>
          </a:xfrm>
          <a:prstGeom prst="rect">
            <a:avLst/>
          </a:prstGeom>
          <a:noFill/>
        </p:spPr>
        <p:txBody>
          <a:bodyPr wrap="square" rtlCol="0">
            <a:spAutoFit/>
          </a:bodyPr>
          <a:lstStyle/>
          <a:p>
            <a:pPr algn="just">
              <a:lnSpc>
                <a:spcPct val="90000"/>
              </a:lnSpc>
            </a:pPr>
            <a:r>
              <a:rPr lang="fr-FR" sz="750" b="1" i="0" dirty="0">
                <a:solidFill>
                  <a:schemeClr val="tx2"/>
                </a:solidFill>
                <a:latin typeface="+mn-lt"/>
              </a:rPr>
              <a:t>EMTN (Euro Medium </a:t>
            </a:r>
            <a:r>
              <a:rPr lang="fr-FR" sz="750" b="1" i="0" dirty="0" err="1">
                <a:solidFill>
                  <a:schemeClr val="tx2"/>
                </a:solidFill>
                <a:latin typeface="+mn-lt"/>
              </a:rPr>
              <a:t>Term</a:t>
            </a:r>
            <a:r>
              <a:rPr lang="fr-FR" sz="750" b="1" i="0" dirty="0">
                <a:solidFill>
                  <a:schemeClr val="tx2"/>
                </a:solidFill>
                <a:latin typeface="+mn-lt"/>
              </a:rPr>
              <a:t> Note), Titre de créance de droit anglais présentant un risque de perte en capital en cours de vie et à l’échéance. </a:t>
            </a:r>
            <a:r>
              <a:rPr lang="fr-FR" sz="750" b="1" i="0" kern="1200" dirty="0">
                <a:solidFill>
                  <a:schemeClr val="tx2"/>
                </a:solidFill>
                <a:latin typeface="+mn-lt"/>
                <a:ea typeface="+mn-ea"/>
                <a:cs typeface="+mn-cs"/>
              </a:rPr>
              <a:t>Bien que la formule de remboursement et le paiement des sommes dues par l’Émetteur au titre du produit soient garanties par </a:t>
            </a:r>
            <a:r>
              <a:rPr lang="fr-FR" sz="750" b="1" i="0" kern="1200" noProof="0" dirty="0">
                <a:solidFill>
                  <a:schemeClr val="tx2"/>
                </a:solidFill>
                <a:latin typeface="+mn-lt"/>
                <a:ea typeface="+mn-ea"/>
                <a:cs typeface="+mn-cs"/>
              </a:rPr>
              <a:t>BNP Paribas SA</a:t>
            </a:r>
            <a:r>
              <a:rPr kumimoji="0" lang="fr-FR" sz="750" b="1" i="0" u="none" strike="noStrike" kern="1200" cap="none" spc="0" normalizeH="0" baseline="30000" noProof="0" dirty="0">
                <a:ln>
                  <a:noFill/>
                </a:ln>
                <a:solidFill>
                  <a:schemeClr val="tx2"/>
                </a:solidFill>
                <a:effectLst/>
                <a:uLnTx/>
                <a:uFillTx/>
                <a:latin typeface="+mn-lt"/>
                <a:ea typeface="+mn-ea"/>
                <a:cs typeface="+mn-cs"/>
              </a:rPr>
              <a:t>(1)</a:t>
            </a:r>
            <a:r>
              <a:rPr lang="fr-FR" sz="750" b="1" i="0" kern="1200" dirty="0">
                <a:solidFill>
                  <a:schemeClr val="tx2"/>
                </a:solidFill>
                <a:latin typeface="+mn-lt"/>
                <a:ea typeface="+mn-ea"/>
                <a:cs typeface="+mn-cs"/>
              </a:rPr>
              <a:t>, le </a:t>
            </a:r>
            <a:r>
              <a:rPr lang="fr-FR" sz="750" b="1" i="0" dirty="0">
                <a:solidFill>
                  <a:schemeClr val="tx2"/>
                </a:solidFill>
                <a:latin typeface="+mn-lt"/>
              </a:rPr>
              <a:t>produit présente un risque de perte en capital à hauteur de l’intégralité de la baisse enregistrée par l'indice.</a:t>
            </a:r>
          </a:p>
        </p:txBody>
      </p:sp>
      <p:sp>
        <p:nvSpPr>
          <p:cNvPr id="5" name="ZoneTexte 4">
            <a:extLst>
              <a:ext uri="{FF2B5EF4-FFF2-40B4-BE49-F238E27FC236}">
                <a16:creationId xmlns:a16="http://schemas.microsoft.com/office/drawing/2014/main" id="{842A2A03-0A78-4C79-8F56-C24852B4E090}"/>
              </a:ext>
            </a:extLst>
          </p:cNvPr>
          <p:cNvSpPr txBox="1"/>
          <p:nvPr/>
        </p:nvSpPr>
        <p:spPr>
          <a:xfrm>
            <a:off x="2518519" y="3852863"/>
            <a:ext cx="4614747" cy="715581"/>
          </a:xfrm>
          <a:prstGeom prst="rect">
            <a:avLst/>
          </a:prstGeom>
          <a:noFill/>
        </p:spPr>
        <p:txBody>
          <a:bodyPr wrap="square" rtlCol="0">
            <a:spAutoFit/>
          </a:bodyPr>
          <a:lstStyle/>
          <a:p>
            <a:r>
              <a:rPr lang="fr-FR" sz="750" b="1" i="0" kern="1200" dirty="0">
                <a:solidFill>
                  <a:srgbClr val="000000"/>
                </a:solidFill>
                <a:latin typeface="+mn-lt"/>
                <a:ea typeface="+mn-ea"/>
                <a:cs typeface="+mn-cs"/>
              </a:rPr>
              <a:t>Du 17/03/2022 au 09/06/2022 (inclus</a:t>
            </a:r>
            <a:r>
              <a:rPr lang="fr-FR" sz="750" b="1" i="0" kern="1200" dirty="0">
                <a:solidFill>
                  <a:schemeClr val="tx2"/>
                </a:solidFill>
                <a:latin typeface="+mn-lt"/>
                <a:ea typeface="+mn-ea"/>
                <a:cs typeface="+mn-cs"/>
              </a:rPr>
              <a:t>). </a:t>
            </a:r>
            <a:r>
              <a:rPr lang="fr-FR" sz="750" b="0" i="0" kern="1200" dirty="0">
                <a:solidFill>
                  <a:schemeClr val="tx2"/>
                </a:solidFill>
                <a:latin typeface="+mn-lt"/>
                <a:ea typeface="+mn-ea"/>
                <a:cs typeface="+mn-cs"/>
              </a:rPr>
              <a:t>Une fois le montant de l’enveloppe initiale atteint (30 000 000 EUR), la </a:t>
            </a:r>
            <a:r>
              <a:rPr lang="fr-FR" sz="750" b="0" i="0" kern="1200" dirty="0">
                <a:solidFill>
                  <a:srgbClr val="000000"/>
                </a:solidFill>
                <a:latin typeface="+mn-lt"/>
                <a:ea typeface="+mn-ea"/>
                <a:cs typeface="+mn-cs"/>
              </a:rPr>
              <a:t>commercialisation de « </a:t>
            </a:r>
            <a:r>
              <a:rPr lang="fr-FR" sz="750" b="1" i="0" kern="1200" dirty="0">
                <a:solidFill>
                  <a:srgbClr val="000000"/>
                </a:solidFill>
                <a:latin typeface="+mn-lt"/>
                <a:ea typeface="+mn-ea"/>
                <a:cs typeface="+mn-cs"/>
              </a:rPr>
              <a:t>Uluwatu jeudi</a:t>
            </a:r>
            <a:r>
              <a:rPr lang="fr-FR" sz="750" b="0" i="0" kern="1200" dirty="0">
                <a:solidFill>
                  <a:srgbClr val="000000"/>
                </a:solidFill>
                <a:latin typeface="+mn-lt"/>
                <a:ea typeface="+mn-ea"/>
                <a:cs typeface="+mn-cs"/>
              </a:rPr>
              <a:t> » peut cesser à tout moment sans préavis avant </a:t>
            </a:r>
            <a:r>
              <a:rPr lang="fr-FR" sz="750" i="0" kern="1200" dirty="0">
                <a:solidFill>
                  <a:srgbClr val="000000"/>
                </a:solidFill>
                <a:latin typeface="+mn-lt"/>
                <a:ea typeface="+mn-ea"/>
                <a:cs typeface="+mn-cs"/>
              </a:rPr>
              <a:t>le 09/06/2022,</a:t>
            </a:r>
            <a:r>
              <a:rPr lang="fr-FR" sz="750" b="0" i="0" kern="1200" dirty="0">
                <a:solidFill>
                  <a:srgbClr val="000000"/>
                </a:solidFill>
                <a:latin typeface="+mn-lt"/>
                <a:ea typeface="+mn-ea"/>
                <a:cs typeface="+mn-cs"/>
              </a:rPr>
              <a:t> ce dont vous serez informé(e), le cas échéant, par le distributeur</a:t>
            </a:r>
            <a:r>
              <a:rPr lang="fr-FR" sz="750" b="0" i="0" kern="1200" dirty="0">
                <a:solidFill>
                  <a:schemeClr val="tx2"/>
                </a:solidFill>
                <a:latin typeface="+mn-lt"/>
                <a:ea typeface="+mn-ea"/>
                <a:cs typeface="+mn-cs"/>
              </a:rPr>
              <a:t>.</a:t>
            </a:r>
          </a:p>
          <a:p>
            <a:endParaRPr lang="en-US" dirty="0"/>
          </a:p>
        </p:txBody>
      </p:sp>
    </p:spTree>
    <p:extLst>
      <p:ext uri="{BB962C8B-B14F-4D97-AF65-F5344CB8AC3E}">
        <p14:creationId xmlns:p14="http://schemas.microsoft.com/office/powerpoint/2010/main" val="156051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8</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grpSp>
        <p:nvGrpSpPr>
          <p:cNvPr id="11" name="Groupe 10">
            <a:extLst>
              <a:ext uri="{FF2B5EF4-FFF2-40B4-BE49-F238E27FC236}">
                <a16:creationId xmlns:a16="http://schemas.microsoft.com/office/drawing/2014/main" id="{EDDDAC18-A4E8-4D4E-A141-B7897AE61160}"/>
              </a:ext>
            </a:extLst>
          </p:cNvPr>
          <p:cNvGrpSpPr/>
          <p:nvPr/>
        </p:nvGrpSpPr>
        <p:grpSpPr>
          <a:xfrm>
            <a:off x="498496" y="-432699"/>
            <a:ext cx="7277920" cy="1529661"/>
            <a:chOff x="498496" y="-432699"/>
            <a:chExt cx="7277920" cy="1529661"/>
          </a:xfrm>
        </p:grpSpPr>
        <p:pic>
          <p:nvPicPr>
            <p:cNvPr id="14" name="logo_equitim_final-01.png" descr="logo_equitim_final-01.png">
              <a:extLst>
                <a:ext uri="{FF2B5EF4-FFF2-40B4-BE49-F238E27FC236}">
                  <a16:creationId xmlns:a16="http://schemas.microsoft.com/office/drawing/2014/main" id="{95699CF0-954D-4A63-8484-9C2909391162}"/>
                </a:ext>
              </a:extLst>
            </p:cNvPr>
            <p:cNvPicPr>
              <a:picLocks noChangeAspect="1"/>
            </p:cNvPicPr>
            <p:nvPr/>
          </p:nvPicPr>
          <p:blipFill rotWithShape="1">
            <a:blip r:embed="rId2"/>
            <a:srcRect t="30991" b="26494"/>
            <a:stretch/>
          </p:blipFill>
          <p:spPr>
            <a:xfrm>
              <a:off x="498496" y="150227"/>
              <a:ext cx="1765100" cy="567402"/>
            </a:xfrm>
            <a:prstGeom prst="rect">
              <a:avLst/>
            </a:prstGeom>
            <a:ln w="3175">
              <a:miter lim="400000"/>
            </a:ln>
          </p:spPr>
        </p:pic>
        <p:sp>
          <p:nvSpPr>
            <p:cNvPr id="15" name="Rectangle">
              <a:extLst>
                <a:ext uri="{FF2B5EF4-FFF2-40B4-BE49-F238E27FC236}">
                  <a16:creationId xmlns:a16="http://schemas.microsoft.com/office/drawing/2014/main" id="{C636EBBD-EE6F-43C3-80AB-495941E6D762}"/>
                </a:ext>
              </a:extLst>
            </p:cNvPr>
            <p:cNvSpPr/>
            <p:nvPr/>
          </p:nvSpPr>
          <p:spPr>
            <a:xfrm>
              <a:off x="653266" y="729632"/>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19" name="Image" descr="Image">
              <a:extLst>
                <a:ext uri="{FF2B5EF4-FFF2-40B4-BE49-F238E27FC236}">
                  <a16:creationId xmlns:a16="http://schemas.microsoft.com/office/drawing/2014/main" id="{E1D96A04-26D7-43BD-A6A6-F7A41598609C}"/>
                </a:ext>
              </a:extLst>
            </p:cNvPr>
            <p:cNvPicPr>
              <a:picLocks noChangeAspect="1"/>
            </p:cNvPicPr>
            <p:nvPr/>
          </p:nvPicPr>
          <p:blipFill>
            <a:blip r:embed="rId3"/>
            <a:stretch>
              <a:fillRect/>
            </a:stretch>
          </p:blipFill>
          <p:spPr>
            <a:xfrm>
              <a:off x="6470969" y="-432699"/>
              <a:ext cx="1305447" cy="1529661"/>
            </a:xfrm>
            <a:prstGeom prst="rect">
              <a:avLst/>
            </a:prstGeom>
            <a:ln w="3175">
              <a:miter lim="400000"/>
            </a:ln>
          </p:spPr>
        </p:pic>
        <p:sp>
          <p:nvSpPr>
            <p:cNvPr id="21" name="Rectangle">
              <a:extLst>
                <a:ext uri="{FF2B5EF4-FFF2-40B4-BE49-F238E27FC236}">
                  <a16:creationId xmlns:a16="http://schemas.microsoft.com/office/drawing/2014/main" id="{FC2C544A-79D5-4569-B290-7F6CD900EFD4}"/>
                </a:ext>
              </a:extLst>
            </p:cNvPr>
            <p:cNvSpPr/>
            <p:nvPr/>
          </p:nvSpPr>
          <p:spPr>
            <a:xfrm>
              <a:off x="651212" y="883022"/>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ZoneTexte 22">
              <a:extLst>
                <a:ext uri="{FF2B5EF4-FFF2-40B4-BE49-F238E27FC236}">
                  <a16:creationId xmlns:a16="http://schemas.microsoft.com/office/drawing/2014/main" id="{B79EC894-D50C-4021-B7E8-F56A92683140}"/>
                </a:ext>
              </a:extLst>
            </p:cNvPr>
            <p:cNvSpPr txBox="1"/>
            <p:nvPr/>
          </p:nvSpPr>
          <p:spPr>
            <a:xfrm>
              <a:off x="696931" y="877286"/>
              <a:ext cx="3924300" cy="219676"/>
            </a:xfrm>
            <a:prstGeom prst="rect">
              <a:avLst/>
            </a:prstGeom>
            <a:noFill/>
          </p:spPr>
          <p:txBody>
            <a:bodyPr wrap="square">
              <a:spAutoFit/>
            </a:bodyPr>
            <a:lstStyle/>
            <a:p>
              <a:pPr algn="just" defTabSz="1042988" fontAlgn="base">
                <a:lnSpc>
                  <a:spcPts val="800"/>
                </a:lnSpc>
                <a:spcBef>
                  <a:spcPct val="0"/>
                </a:spcBef>
                <a:spcAft>
                  <a:spcPct val="0"/>
                </a:spcAft>
              </a:pPr>
              <a:r>
                <a:rPr lang="fr-FR" sz="1200" dirty="0">
                  <a:solidFill>
                    <a:srgbClr val="000000"/>
                  </a:solidFill>
                  <a:latin typeface="Futura PT" panose="020B0902020204020203" pitchFamily="34" charset="0"/>
                </a:rPr>
                <a:t>AVERTISSEMENTS</a:t>
              </a:r>
            </a:p>
          </p:txBody>
        </p:sp>
      </p:gr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5616922"/>
          </a:xfrm>
          <a:prstGeom prst="rect">
            <a:avLst/>
          </a:prstGeom>
        </p:spPr>
        <p:txBody>
          <a:bodyPr wrap="square" lIns="0" tIns="0" rIns="0" bIns="0">
            <a:spAutoFit/>
          </a:bodyPr>
          <a:lstStyle/>
          <a:p>
            <a:pPr algn="just">
              <a:lnSpc>
                <a:spcPct val="90000"/>
              </a:lnSpc>
              <a:spcBef>
                <a:spcPts val="600"/>
              </a:spcBef>
            </a:pPr>
            <a:r>
              <a:rPr lang="fr-FR" sz="8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8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800" b="1" i="1" dirty="0">
              <a:solidFill>
                <a:srgbClr val="000000"/>
              </a:solidFill>
            </a:endParaRPr>
          </a:p>
          <a:p>
            <a:pPr lvl="0" algn="just">
              <a:lnSpc>
                <a:spcPct val="90000"/>
              </a:lnSpc>
            </a:pPr>
            <a:endParaRPr lang="fr-FR" sz="800" dirty="0">
              <a:solidFill>
                <a:srgbClr val="000000"/>
              </a:solidFill>
            </a:endParaRPr>
          </a:p>
          <a:p>
            <a:pPr lvl="0" algn="just">
              <a:lnSpc>
                <a:spcPct val="90000"/>
              </a:lnSpc>
            </a:pPr>
            <a:r>
              <a:rPr lang="fr-FR" sz="800" b="1" dirty="0">
                <a:solidFill>
                  <a:srgbClr val="000000"/>
                </a:solidFill>
              </a:rPr>
              <a:t>Conséquences des évènements affectant le sous-jacent : </a:t>
            </a:r>
            <a:r>
              <a:rPr lang="fr-FR" sz="8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800" b="1" dirty="0">
                <a:solidFill>
                  <a:srgbClr val="000000"/>
                </a:solidFill>
              </a:rPr>
              <a:t>Garant de la formule : </a:t>
            </a:r>
            <a:r>
              <a:rPr lang="fr-FR" sz="8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800" dirty="0">
              <a:solidFill>
                <a:srgbClr val="000000"/>
              </a:solidFill>
            </a:endParaRPr>
          </a:p>
          <a:p>
            <a:pPr lvl="0" algn="just">
              <a:lnSpc>
                <a:spcPct val="90000"/>
              </a:lnSpc>
            </a:pPr>
            <a:r>
              <a:rPr lang="fr-FR" sz="800" b="1" dirty="0">
                <a:solidFill>
                  <a:srgbClr val="000000"/>
                </a:solidFill>
              </a:rPr>
              <a:t>La documentation juridique des titres de créance est composée : (a) du Prospectus de Base pour l’Émission de Notes, daté du 1er juin 2021 approuvé par l’Autorité des Marchés Financiers (AMF) sous le numéro 21-194, (b) de ses Suppléments, (c) des Conditions Définitives de l’émission (« Final </a:t>
            </a:r>
            <a:r>
              <a:rPr lang="fr-FR" sz="800" b="1" dirty="0" err="1">
                <a:solidFill>
                  <a:srgbClr val="000000"/>
                </a:solidFill>
              </a:rPr>
              <a:t>Terms</a:t>
            </a:r>
            <a:r>
              <a:rPr lang="fr-FR" sz="800" b="1" dirty="0">
                <a:solidFill>
                  <a:srgbClr val="000000"/>
                </a:solidFill>
              </a:rPr>
              <a:t> ») datées du 11 février 2022, ainsi que (d) du Résumé Spécifique lié à l’Émission (« Issue-</a:t>
            </a:r>
            <a:r>
              <a:rPr lang="fr-FR" sz="800" b="1" dirty="0" err="1">
                <a:solidFill>
                  <a:srgbClr val="000000"/>
                </a:solidFill>
              </a:rPr>
              <a:t>Specific</a:t>
            </a:r>
            <a:r>
              <a:rPr lang="fr-FR" sz="800" b="1" dirty="0">
                <a:solidFill>
                  <a:srgbClr val="000000"/>
                </a:solidFill>
              </a:rPr>
              <a:t> </a:t>
            </a:r>
            <a:r>
              <a:rPr lang="fr-FR" sz="800" b="1" dirty="0" err="1">
                <a:solidFill>
                  <a:srgbClr val="000000"/>
                </a:solidFill>
              </a:rPr>
              <a:t>Summary</a:t>
            </a:r>
            <a:r>
              <a:rPr lang="fr-FR" sz="800" b="1" dirty="0">
                <a:solidFill>
                  <a:srgbClr val="000000"/>
                </a:solidFill>
              </a:rPr>
              <a:t> »).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800" b="1" dirty="0">
              <a:solidFill>
                <a:srgbClr val="000000"/>
              </a:solidFill>
            </a:endParaRPr>
          </a:p>
          <a:p>
            <a:pPr algn="just">
              <a:lnSpc>
                <a:spcPct val="90000"/>
              </a:lnSpc>
            </a:pPr>
            <a:r>
              <a:rPr lang="fr-FR" sz="8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800" b="1" dirty="0">
                <a:solidFill>
                  <a:srgbClr val="B9A049"/>
                </a:solidFill>
                <a:hlinkClick r:id="rId4">
                  <a:extLst>
                    <a:ext uri="{A12FA001-AC4F-418D-AE19-62706E023703}">
                      <ahyp:hlinkClr xmlns:ahyp="http://schemas.microsoft.com/office/drawing/2018/hyperlinkcolor" val="tx"/>
                    </a:ext>
                  </a:extLst>
                </a:hlinkClick>
              </a:rPr>
              <a:t>http://kid.bnpparibas.com/XS2061794066-FR.pdf</a:t>
            </a:r>
            <a:endParaRPr lang="fr-FR" sz="800" b="1" dirty="0">
              <a:solidFill>
                <a:srgbClr val="B9A049"/>
              </a:solidFill>
            </a:endParaRPr>
          </a:p>
          <a:p>
            <a:pPr lvl="0" algn="just">
              <a:lnSpc>
                <a:spcPct val="90000"/>
              </a:lnSpc>
            </a:pPr>
            <a:r>
              <a:rPr lang="fr-FR" sz="8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800" b="1" dirty="0">
              <a:solidFill>
                <a:srgbClr val="000000"/>
              </a:solidFill>
            </a:endParaRPr>
          </a:p>
          <a:p>
            <a:pPr algn="just">
              <a:lnSpc>
                <a:spcPct val="90000"/>
              </a:lnSpc>
            </a:pPr>
            <a:r>
              <a:rPr lang="fr-FR" sz="800" b="1" dirty="0">
                <a:solidFill>
                  <a:srgbClr val="000000"/>
                </a:solidFill>
              </a:rPr>
              <a:t>Rachat par BNP Paribas arbitrage S.N.C du produit : </a:t>
            </a:r>
            <a:r>
              <a:rPr lang="fr-FR" sz="8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800" b="1" dirty="0">
                <a:solidFill>
                  <a:srgbClr val="000000"/>
                </a:solidFill>
              </a:rPr>
              <a:t>Restrictions générales de vente : </a:t>
            </a:r>
            <a:r>
              <a:rPr lang="fr-FR" sz="800" dirty="0">
                <a:solidFill>
                  <a:srgbClr val="000000"/>
                </a:solidFill>
              </a:rPr>
              <a:t>il appartient à chaque investisseur de s’assurer qu’il est autorisé à souscrire ou à investir dans ce produit.</a:t>
            </a:r>
          </a:p>
          <a:p>
            <a:pPr lvl="0" algn="just">
              <a:lnSpc>
                <a:spcPct val="90000"/>
              </a:lnSpc>
            </a:pPr>
            <a:r>
              <a:rPr lang="fr-FR" sz="800" b="1" dirty="0">
                <a:solidFill>
                  <a:srgbClr val="000000"/>
                </a:solidFill>
              </a:rPr>
              <a:t>Restrictions permanentes de vente aux États-Unis d'Amérique : </a:t>
            </a:r>
            <a:r>
              <a:rPr lang="fr-FR" sz="800" dirty="0">
                <a:solidFill>
                  <a:srgbClr val="000000"/>
                </a:solidFill>
              </a:rPr>
              <a:t>les titres décrits aux présentes qui sont désignés comme des titres avec restriction permanente ne peuvent à aucun moment, être la propriété légale ou effective d’une « U.S. Person » (au sens défini dans la « Régulation S ») et par voie de conséquence, sont offerts et vendus hors des États-Unis à des personnes qui ne sont pas des ressortissants des États-Unis, sur le fondement de la « Régulation S ».</a:t>
            </a:r>
          </a:p>
          <a:p>
            <a:pPr lvl="0" algn="just">
              <a:lnSpc>
                <a:spcPct val="90000"/>
              </a:lnSpc>
            </a:pPr>
            <a:endParaRPr lang="fr-FR" sz="800" dirty="0">
              <a:solidFill>
                <a:srgbClr val="000000"/>
              </a:solidFill>
            </a:endParaRPr>
          </a:p>
          <a:p>
            <a:pPr lvl="0" algn="just">
              <a:lnSpc>
                <a:spcPct val="90000"/>
              </a:lnSpc>
            </a:pPr>
            <a:r>
              <a:rPr lang="fr-FR" sz="800" b="1" dirty="0">
                <a:solidFill>
                  <a:srgbClr val="000000"/>
                </a:solidFill>
              </a:rPr>
              <a:t>Caractère promotionnel de ce document : </a:t>
            </a:r>
            <a:r>
              <a:rPr lang="fr-FR" sz="800" dirty="0">
                <a:solidFill>
                  <a:srgbClr val="000000"/>
                </a:solidFill>
              </a:rPr>
              <a:t>le présent document est un document à caractère promotionnel et non de nature réglementaire. </a:t>
            </a:r>
          </a:p>
          <a:p>
            <a:pPr lvl="0" algn="just">
              <a:lnSpc>
                <a:spcPct val="90000"/>
              </a:lnSpc>
            </a:pPr>
            <a:r>
              <a:rPr lang="fr-FR" sz="800" b="1" dirty="0">
                <a:solidFill>
                  <a:srgbClr val="000000"/>
                </a:solidFill>
              </a:rPr>
              <a:t>Performances sur la base de performances brutes : </a:t>
            </a:r>
            <a:r>
              <a:rPr lang="fr-FR" sz="8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8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Equitim">
      <a:dk1>
        <a:srgbClr val="00B5EC"/>
      </a:dk1>
      <a:lt1>
        <a:srgbClr val="FFFFFF"/>
      </a:lt1>
      <a:dk2>
        <a:srgbClr val="04202E"/>
      </a:dk2>
      <a:lt2>
        <a:srgbClr val="FFFFFF"/>
      </a:lt2>
      <a:accent1>
        <a:srgbClr val="0F4496"/>
      </a:accent1>
      <a:accent2>
        <a:srgbClr val="0083CB"/>
      </a:accent2>
      <a:accent3>
        <a:srgbClr val="00B5EC"/>
      </a:accent3>
      <a:accent4>
        <a:srgbClr val="FFFFFF"/>
      </a:accent4>
      <a:accent5>
        <a:srgbClr val="0F4496"/>
      </a:accent5>
      <a:accent6>
        <a:srgbClr val="0083CB"/>
      </a:accent6>
      <a:hlink>
        <a:srgbClr val="00B5EC"/>
      </a:hlink>
      <a:folHlink>
        <a:srgbClr val="BFBFBF"/>
      </a:folHlink>
    </a:clrScheme>
    <a:fontScheme name="Personnalisé 2">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CAA060-6BAB-4487-9F3D-01A06D393E4C}">
  <ds:schemaRefs>
    <ds:schemaRef ds:uri="http://schemas.microsoft.com/sharepoint/v3/contenttype/forms"/>
  </ds:schemaRefs>
</ds:datastoreItem>
</file>

<file path=customXml/itemProps2.xml><?xml version="1.0" encoding="utf-8"?>
<ds:datastoreItem xmlns:ds="http://schemas.openxmlformats.org/officeDocument/2006/customXml" ds:itemID="{6D447D7D-DD7D-43CD-BBBE-E389826436CD}">
  <ds:schemaRefs>
    <ds:schemaRef ds:uri="http://purl.org/dc/terms/"/>
    <ds:schemaRef ds:uri="http://schemas.openxmlformats.org/package/2006/metadata/core-properties"/>
    <ds:schemaRef ds:uri="http://schemas.microsoft.com/office/2006/documentManagement/types"/>
    <ds:schemaRef ds:uri="514a554b-82b0-4359-b247-fc84018a95f0"/>
    <ds:schemaRef ds:uri="ef624bc2-1644-4d69-8362-5c28ca496374"/>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C77336F-0C9F-4EFE-991D-0E0F13882F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2490</TotalTime>
  <Words>7325</Words>
  <Application>Microsoft Office PowerPoint</Application>
  <PresentationFormat>Personnalisé</PresentationFormat>
  <Paragraphs>360</Paragraphs>
  <Slides>8</Slides>
  <Notes>3</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8</vt:i4>
      </vt:variant>
    </vt:vector>
  </HeadingPairs>
  <TitlesOfParts>
    <vt:vector size="23" baseType="lpstr">
      <vt:lpstr>Akkurat-Light</vt:lpstr>
      <vt:lpstr>Arial</vt:lpstr>
      <vt:lpstr>Calibri</vt:lpstr>
      <vt:lpstr>Century Gothic</vt:lpstr>
      <vt:lpstr>Ciutadella Light</vt:lpstr>
      <vt:lpstr>Ciutadella Light Italic</vt:lpstr>
      <vt:lpstr>Ciutadella Medium</vt:lpstr>
      <vt:lpstr>Ciutadella Regular Italic</vt:lpstr>
      <vt:lpstr>Futura PT</vt:lpstr>
      <vt:lpstr>Gotham Bold</vt:lpstr>
      <vt:lpstr>Gotham Medium</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QNNg</dc:creator>
  <cp:lastModifiedBy>Emilie CABROL</cp:lastModifiedBy>
  <cp:revision>133</cp:revision>
  <cp:lastPrinted>2022-01-28T09:45:07Z</cp:lastPrinted>
  <dcterms:created xsi:type="dcterms:W3CDTF">2017-02-21T09:03:05Z</dcterms:created>
  <dcterms:modified xsi:type="dcterms:W3CDTF">2022-03-03T10:40:55Z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6040000</vt:r8>
  </property>
  <property fmtid="{D5CDD505-2E9C-101B-9397-08002B2CF9AE}" pid="4" name="AuthorIds_UIVersion_11264">
    <vt:lpwstr>18</vt:lpwstr>
  </property>
</Properties>
</file>