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4" d="100"/>
          <a:sy n="74" d="100"/>
        </p:scale>
        <p:origin x="3474" y="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22/03/2022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11/02/2022 au 11/03/2022 (inclus). </a:t>
            </a:r>
            <a:r>
              <a:rPr lang="fr-FR" sz="800" cap="none" dirty="0"/>
              <a:t>Une fois le montant de l’enveloppe initiale atteint (30 000 000 EUR), la commercialisation de « Cap dix » peut cesser à tout moment sans préavis avant le 11/03/2022,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F100140085F1</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Cap dix</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23/03/2022.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Cap dix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11/03/2022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Cap dix », vous êtes exposé pour une durée de 4 à 24 trimestres à l’évolution des actions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2,25% par trimestre écoulé depuis le 11/03/2022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 ou si à la date de constatation finale(¹), l’action la moins performante clôture à un cours supérieur ou égal à 80%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Cap dix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Cap dix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Cap dix » ne peut constituer l’intégralité d’un portefeuille d’investissement. L’investisseur est exposé pour une durée de 4 à 24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a:t>
            </a:r>
          </a:p>
          <a:p>
            <a:pPr marL="0" indent="0" algn="ctr">
              <a:lnSpc>
                <a:spcPct val="100000"/>
              </a:lnSpc>
              <a:buNone/>
            </a:pPr>
            <a:r>
              <a:rPr lang="fr-FR" sz="800" dirty="0"/>
              <a:t>(soit un gain de 54%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23,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72822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13/03/2028,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27/03/2028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27/03/2028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11/03/2022 et le 13/03/2028</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11/03/2022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60% de son Cours Initial, l’investisseur reçoit, le 27/03/2028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425767"/>
            <a:ext cx="5389252" cy="153888"/>
          </a:xfrm>
          <a:prstGeom prst="rect">
            <a:avLst/>
          </a:prstGeom>
          <a:noFill/>
        </p:spPr>
        <p:txBody>
          <a:bodyPr wrap="square" rtlCol="0">
            <a:spAutoFit/>
          </a:bodyPr>
          <a:lstStyle/>
          <a:p>
            <a:r>
              <a:rPr lang="fr-FR" sz="400" dirty="0"/>
              <a:t>La barrière de remboursement anticipé automatique est dégressive au fil du temps. 
        Elle est fixée à 100% du Cours Initial  en fin de trimestre 4, puis décroît de 0% chaque trimestre, 
        pour atteindre &lt;ADBAC&gt; du Cours Initial à la fin du trimestre 23.</a:t>
            </a:r>
            <a:endParaRPr lang="en-US" sz="4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23,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2,25% par trimestre écoulé depuis le 11/03/2022 (soit 9,00%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80% de son Cours Initial, l’investisseur récupère alors l’intégralité de son capital initial, majorée d’un gain de 2,25% par trimestre écoulé depuis le 11/03/2022</a:t>
            </a:r>
            <a:r>
              <a:rPr lang="fr-FR" sz="800" baseline="30000" dirty="0">
                <a:solidFill>
                  <a:srgbClr val="000000"/>
                </a:solidFill>
              </a:rPr>
              <a:t>  </a:t>
            </a:r>
            <a:r>
              <a:rPr lang="fr-FR" sz="800" dirty="0">
                <a:solidFill>
                  <a:srgbClr val="000000"/>
                </a:solidFill>
              </a:rPr>
              <a:t>(soit un gain de 54%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a:solidFill>
                  <a:srgbClr val="000000"/>
                </a:solidFill>
                <a:highlight>
                  <a:srgbClr val="00FFFF"/>
                </a:highlight>
              </a:rPr>
              <a:t>Sinon, si le mécanisme automatique de remboursement anticipé n’a pas été activé au préalable et si, à la date de constatation finale(1), l’action la moins performante clôture à un cours strictement inférieur à 80% de son Cours Initial mais supérieur ou égal à 60% de ce dernier, l’investisseur récupère l’intégralité de son capital initialement investi. Le capital n’est donc exposé à un risque de perte à l’échéance(1) que si l’action la moins performante clôture à un cours strictement inférieur à 60% de son Cours Initial à la date de constatation finale(1).</a:t>
            </a:r>
            <a:endParaRPr lang="fr-FR" sz="800" dirty="0">
              <a:solidFill>
                <a:srgbClr val="000000"/>
              </a:solidFill>
            </a:endParaRP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Cap dix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24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2,25% par trimestre écoulé depuis le 11/03/2022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Cap dix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et 100% de son Cours Initial </a:t>
            </a:r>
            <a:r>
              <a:rPr lang="fr-FR" sz="800" b="1" dirty="0">
                <a:effectLst/>
                <a:ea typeface="Calibri" panose="020F0502020204030204" pitchFamily="34" charset="0"/>
              </a:rPr>
              <a:t>en cours de vie, et des seuils de 80% et 60%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80%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Cap dix » EST TRÈS SENSIBLE À UNE FAIBLE VARIATION DU cours DE CLÔTURE de l'action la moins performante AUTOUR DES SEUILS DE 80%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23</a:t>
            </a:r>
            <a:r>
              <a:rPr lang="fr-FR" sz="800" dirty="0"/>
              <a:t>, l’action la moins performante clôture à un cours strictement inférieur à 100%.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23, l’action la moins performante clôture à </a:t>
            </a:r>
            <a:r>
              <a:rPr lang="fr-FR" sz="800" dirty="0">
                <a:solidFill>
                  <a:schemeClr val="tx2"/>
                </a:solidFill>
                <a:latin typeface="+mn-lt"/>
              </a:rPr>
              <a:t>un cours strictement inférieur à 100%</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Cap dix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a:t>
            </a:r>
            <a:r>
              <a:rPr lang="fr-FR" sz="800" dirty="0">
                <a:solidFill>
                  <a:schemeClr val="tx2"/>
                </a:solidFill>
              </a:rPr>
              <a:t>(115% dans cet exemple). Le produit est automatiquement remboursé par anticipation. Il verse alors l’intégralité du capital initial majorée d’un gain de 2,25% par trimestre écoulé depuis le 11/03/2022,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2,25% par trimestre écoulé depuis le 11/03/2022.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t>&gt;</a:t>
            </a:r>
          </a:p>
        </p:txBody>
      </p:sp>
      <p:pic>
        <p:nvPicPr>
          <p:cNvPr id="68" name="Picture 67" descr="graph2.png"/>
          <p:cNvPicPr>
            <a:picLocks noChangeAspect="1"/>
          </p:cNvPicPr>
          <p:nvPr/>
        </p:nvPicPr>
        <p:blipFill>
          <a:blip r:embed="rId2"/>
          <a:stretch>
            <a:fillRect/>
          </a:stretch>
        </p:blipFill>
        <p:spPr>
          <a:xfrm>
            <a:off x="0" y="1828800"/>
            <a:ext cx="3886200" cy="1873704"/>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23/03/2022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Carrefour SA 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2.png"/>
          <p:cNvPicPr>
            <a:picLocks noChangeAspect="1"/>
          </p:cNvPicPr>
          <p:nvPr/>
        </p:nvPicPr>
        <p:blipFill>
          <a:blip r:embed="rId2"/>
          <a:stretch>
            <a:fillRect/>
          </a:stretch>
        </p:blipFill>
        <p:spPr>
          <a:xfrm>
            <a:off x="0" y="4800600"/>
            <a:ext cx="6400800" cy="30861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23/03/2022,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11/02/2022 au 11/03/2022 (inclus). Une fois le montant de l’enveloppe initiale atteint (30 000 000 EUR), la commercialisation de « Cap dix » peut cesser à tout moment sans préavis avant le 11/03/2022,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Initial correspond au cours de clôture de l’action la moins performante le 11/03/2022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13/03/2028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27/03/2028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F100140085F1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18501</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689</cp:revision>
  <cp:lastPrinted>2021-07-12T10:02:04Z</cp:lastPrinted>
  <dcterms:created xsi:type="dcterms:W3CDTF">2017-02-21T09:03:05Z</dcterms:created>
  <dcterms:modified xsi:type="dcterms:W3CDTF">2022-03-22T16:29:46Z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