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38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04/05/2022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04/05/2022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&lt;DIVIDENDE&gt;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(2)</a:t>
            </a:r>
            <a:r>
              <a:rPr lang="fr-FR" sz="800" dirty="0"/>
              <a:t>, contre un Taux de Rendement Annuel net négatif de              -</a:t>
            </a:r>
            <a:r>
              <a:rPr lang="fr-FR" sz="800" dirty="0">
                <a:highlight>
                  <a:srgbClr val="FFFF00"/>
                </a:highlight>
              </a:rPr>
              <a:t>11,77</a:t>
            </a:r>
            <a:r>
              <a:rPr lang="fr-FR" sz="800" dirty="0"/>
              <a: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553998"/>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dirty="0"/>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927033946"/>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rgbClr val="FF0000"/>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(2)</a:t>
            </a:r>
            <a:r>
              <a:rPr lang="fr-FR" sz="800" dirty="0"/>
              <a:t> et </a:t>
            </a:r>
            <a:r>
              <a:rPr lang="fr-FR" sz="800" dirty="0">
                <a:highlight>
                  <a:srgbClr val="FFFF00"/>
                </a:highlight>
              </a:rPr>
              <a:t>9,23</a:t>
            </a:r>
            <a:r>
              <a:rPr lang="fr-FR" sz="800" dirty="0"/>
              <a:t>%</a:t>
            </a:r>
            <a:r>
              <a:rPr lang="fr-FR" sz="800" baseline="30000" dirty="0"/>
              <a:t>(2)</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398820"/>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2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p>
          <a:p>
            <a:pPr marL="0" lvl="1" indent="0" algn="just">
              <a:lnSpc>
                <a:spcPct val="95000"/>
              </a:lnSpc>
              <a:spcBef>
                <a:spcPts val="600"/>
              </a:spcBef>
              <a:spcAft>
                <a:spcPts val="200"/>
              </a:spcAft>
              <a:buNone/>
            </a:pP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de 9,23%(2)).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(1)</a:t>
            </a:r>
            <a:r>
              <a:rPr lang="fr-FR" sz="9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&lt;TRA.D.A&gt;</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&lt;BALISECMTRA&gt;</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&lt;TRA.M.SJ&gt;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a:t>
            </a:r>
            <a:r>
              <a:rPr lang="fr-FR" sz="800">
                <a:solidFill>
                  <a:schemeClr val="tx2"/>
                </a:solidFill>
              </a:rPr>
              <a:t>de </a:t>
            </a:r>
            <a:r>
              <a:rPr lang="fr-FR" sz="800">
                <a:solidFill>
                  <a:schemeClr val="tx2"/>
                </a:solidFill>
                <a:highlight>
                  <a:srgbClr val="FFFF00"/>
                </a:highlight>
              </a:rPr>
              <a:t>&lt;GCA&gt;</a:t>
            </a:r>
            <a:r>
              <a:rPr lang="fr-FR" sz="800">
                <a:solidFill>
                  <a:schemeClr val="tx2"/>
                </a:solidFill>
              </a:rPr>
              <a:t> </a:t>
            </a:r>
            <a:r>
              <a:rPr lang="fr-FR" sz="800" dirty="0">
                <a:solidFill>
                  <a:schemeClr val="tx2"/>
                </a:solidFill>
              </a:rPr>
              <a:t>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4056888" cy="369332"/>
          </a:xfrm>
          <a:prstGeom prst="rect">
            <a:avLst/>
          </a:prstGeom>
          <a:noFill/>
        </p:spPr>
        <p:txBody>
          <a:bodyPr wrap="square">
            <a:spAutoFit/>
          </a:bodyPr>
          <a:lstStyle/>
          <a:p>
            <a:r>
              <a:rPr lang="fr-FR"/>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19232</TotalTime>
  <Words>9558</Words>
  <Application>Microsoft Office PowerPoint</Application>
  <PresentationFormat>Personnalisé</PresentationFormat>
  <Paragraphs>304</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800</cp:revision>
  <cp:lastPrinted>2021-07-12T10:02:04Z</cp:lastPrinted>
  <dcterms:created xsi:type="dcterms:W3CDTF">2017-02-21T09:03:05Z</dcterms:created>
  <dcterms:modified xsi:type="dcterms:W3CDTF">2022-05-04T15:55:14Z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