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9" dt="2022-03-16T15:13:38.7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74" d="100"/>
          <a:sy n="74" d="100"/>
        </p:scale>
        <p:origin x="3474" y="9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customXml" Target="../customXml/item2.xml"/><Relationship Id="rId20"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22/03/2022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22/03/2022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11/02/2022 au 11/03/2022 (inclus). </a:t>
            </a:r>
            <a:r>
              <a:rPr lang="fr-FR" sz="800" cap="none" dirty="0"/>
              <a:t>Une fois le montant de l’enveloppe initiale atteint (30 000 000 EUR), la commercialisation de « Cap dix » peut cesser à tout moment sans préavis avant le 11/03/2022,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6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F100140085F1</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Cap dix</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23/03/2022.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11/03/2022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9488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Cap dix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11/03/2022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Cap dix », vous êtes exposé pour une durée de 4 à 24 trimestres à l’évolution des actions Carrefour SA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 place de cotation :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23</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2,25% par trimestre écoulé depuis le 11/03/2022 (soit 9,00%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 ou si à la date de constatation finale(¹), l’action la moins performante clôture à un cours supérieur ou égal à 60% de son Cours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Initial, l’investisseur accepte de limiter ses gains en cas de forte hausse de l'action la moins performante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11,37</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Cap dix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Cap dix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Cap dix » ne peut constituer l’intégralité d’un portefeuille d’investissement. L’investisseur est exposé pour une durée de 4 à 24 trimestres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4800600" cy="2625328"/>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11/03/2022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a:t>
            </a:r>
            <a:r>
              <a:rPr lang="fr-FR" sz="650">
                <a:solidFill>
                  <a:srgbClr val="000000"/>
                </a:solidFill>
                <a:latin typeface="Proxima Nova Rg" panose="02000506030000020004" pitchFamily="2" charset="0"/>
              </a:rPr>
              <a:t>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endParaRPr lang="fr-FR" sz="650" dirty="0">
              <a:solidFill>
                <a:srgbClr val="000000"/>
              </a:solidFill>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5895643"/>
            <a:ext cx="502186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gain de 2,25% par trimestre écoulé depuis le 11/03/2022</a:t>
            </a:r>
          </a:p>
          <a:p>
            <a:pPr marL="0" indent="0" algn="ctr">
              <a:lnSpc>
                <a:spcPct val="100000"/>
              </a:lnSpc>
              <a:buNone/>
            </a:pPr>
            <a:r>
              <a:rPr lang="fr-FR" sz="800" dirty="0"/>
              <a:t>(soit un gain de 54% et un Taux de Rendement Annuel net de </a:t>
            </a:r>
            <a:r>
              <a:rPr lang="fr-FR" sz="800" dirty="0">
                <a:highlight>
                  <a:srgbClr val="FFFF00"/>
                </a:highlight>
              </a:rPr>
              <a:t>9,23</a:t>
            </a:r>
            <a:r>
              <a:rPr lang="fr-FR" sz="800" dirty="0"/>
              <a: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0990"/>
            <a:ext cx="503080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gain de 2,25% par trimestre écoulé depuis le 11/03/2022 </a:t>
            </a:r>
          </a:p>
          <a:p>
            <a:pPr marL="0" indent="0" algn="ctr">
              <a:lnSpc>
                <a:spcPct val="100000"/>
              </a:lnSpc>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11,37</a:t>
            </a:r>
            <a:r>
              <a:rPr lang="fr-FR" sz="800" dirty="0"/>
              <a: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9025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23,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100%,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728226"/>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002169"/>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13/03/2028,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510461"/>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60% de son Cours Initial, l’investisseur reçoit, le 27/03/2028</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265330"/>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27/03/2028</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773619"/>
            <a:ext cx="5203302" cy="740441"/>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11/03/2022 et le 13/03/2028</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440882"/>
            <a:ext cx="5021862" cy="268517"/>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11/03/2022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9714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425767"/>
            <a:ext cx="5389252" cy="153888"/>
          </a:xfrm>
          <a:prstGeom prst="rect">
            <a:avLst/>
          </a:prstGeom>
          <a:noFill/>
        </p:spPr>
        <p:txBody>
          <a:bodyPr wrap="square" rtlCol="0">
            <a:spAutoFit/>
          </a:bodyPr>
          <a:lstStyle/>
          <a:p>
            <a:r>
              <a:rPr lang="fr-FR" sz="400" dirty="0"/>
              <a:t>La barrière de remboursement anticipé automatique est dégressive au fil du temps. 
        Elle est fixée à 100% du Cours Initial  en fin de trimestre 4, puis décroît de 0% chaque trimestre, 
        pour atteindre &lt;ADBAC&gt; du Cours Initial à la fin du trimestre 23.</a:t>
            </a:r>
            <a:endParaRPr lang="en-US" sz="400" dirty="0"/>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11/03/2022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23, si à l’une des dates de constatation trimestrielle correspondantes</a:t>
            </a:r>
            <a:r>
              <a:rPr lang="fr-FR" sz="800" baseline="30000" dirty="0">
                <a:solidFill>
                  <a:srgbClr val="000000"/>
                </a:solidFill>
              </a:rPr>
              <a:t>(1)</a:t>
            </a:r>
            <a:r>
              <a:rPr lang="fr-FR" sz="800" dirty="0">
                <a:solidFill>
                  <a:srgbClr val="000000"/>
                </a:solidFill>
              </a:rPr>
              <a:t> l’action la moins performante clôture à un cours supérieur ou égal à 100%,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2,25% par trimestre écoulé depuis le 11/03/2022 (soit 9,00%</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supérieur ou égal à 60% de son Cours Initial, l’investisseur récupère alors l’intégralité de son capital initial, majorée d’un gain de 2,25% par trimestre écoulé depuis le 11/03/2022</a:t>
            </a:r>
            <a:r>
              <a:rPr lang="fr-FR" sz="800" baseline="30000" dirty="0">
                <a:solidFill>
                  <a:srgbClr val="000000"/>
                </a:solidFill>
              </a:rPr>
              <a:t>  </a:t>
            </a:r>
            <a:r>
              <a:rPr lang="fr-FR" sz="800" dirty="0">
                <a:solidFill>
                  <a:srgbClr val="000000"/>
                </a:solidFill>
              </a:rPr>
              <a:t>(soit un gain de 54% et un Taux de Rendement Annuel net de </a:t>
            </a:r>
            <a:r>
              <a:rPr lang="fr-FR" sz="800" dirty="0">
                <a:solidFill>
                  <a:srgbClr val="000000"/>
                </a:solidFill>
                <a:highlight>
                  <a:srgbClr val="FFFF00"/>
                </a:highlight>
              </a:rPr>
              <a:t>9,23</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rPr>
              <a:t>). Le capital n’est donc exposé à un risque de perte à l’échéance(¹) que si l’action la moins performante clôture à un cours strictement inférieur à 60% de son Cours Initial à la date de constatation finale(1).</a:t>
            </a:r>
          </a:p>
          <a:p>
            <a:pPr marL="171450" indent="-171450" algn="just">
              <a:lnSpc>
                <a:spcPct val="95000"/>
              </a:lnSpc>
              <a:spcAft>
                <a:spcPts val="200"/>
              </a:spcAft>
              <a:buFont typeface="Arial" panose="020B0604020202020204" pitchFamily="34" charset="0"/>
              <a:buChar char="•"/>
            </a:pPr>
            <a:r>
              <a:rPr lang="fr-FR" sz="800">
                <a:solidFill>
                  <a:srgbClr val="000000"/>
                </a:solidFill>
                <a:highlight>
                  <a:srgbClr val="00FFFF"/>
                </a:highlight>
              </a:rPr>
              <a:t/>
            </a:r>
            <a:endParaRPr lang="fr-FR" sz="800" dirty="0">
              <a:solidFill>
                <a:srgbClr val="000000"/>
              </a:solidFill>
            </a:endParaRP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Cap dix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40%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24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2,25% par trimestre écoulé depuis le 11/03/2022 </a:t>
            </a:r>
            <a:r>
              <a:rPr lang="fr-FR" sz="800" dirty="0">
                <a:solidFill>
                  <a:srgbClr val="000000"/>
                </a:solidFill>
              </a:rPr>
              <a:t>(soit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Cap dix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100% et 100% de son Cours Initial </a:t>
            </a:r>
            <a:r>
              <a:rPr lang="fr-FR" sz="800" b="1" dirty="0">
                <a:effectLst/>
                <a:ea typeface="Calibri" panose="020F0502020204030204" pitchFamily="34" charset="0"/>
              </a:rPr>
              <a:t>en cours de vie, et des seuils de 60% et 60%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11/03/2022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l’action la moins performante clôture à un cours strictement inférieur à 60%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supérieur à 60%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100%</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Cap dix » EST TRÈS SENSIBLE À UNE FAIBLE VARIATION DU cours DE CLÔTURE de l'action la moins performante AUTOUR DES SEUILS DE 60% ET DE 60%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23</a:t>
            </a:r>
            <a:r>
              <a:rPr lang="fr-FR" sz="800" dirty="0"/>
              <a:t>, l’action la moins performante clôture à un cours strictement inférieur à 100%.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60% de son Cours Initial (30% dans cet exemple). L’investisseur récupère alors le capital initialement investi diminué de l’intégralité de la baisse enregistrée par l’action la moins performante,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a:t>
            </a:r>
            <a:r>
              <a:rPr lang="fr-FR" sz="800" dirty="0">
                <a:highlight>
                  <a:srgbClr val="FFFF00"/>
                </a:highlight>
              </a:rPr>
              <a:t>-13,24%</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23, l’action la moins performante clôture à </a:t>
            </a:r>
            <a:r>
              <a:rPr lang="fr-FR" sz="800" dirty="0">
                <a:solidFill>
                  <a:schemeClr val="tx2"/>
                </a:solidFill>
                <a:latin typeface="+mn-lt"/>
              </a:rPr>
              <a:t>un cours strictement inférieur à 100%</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supérieur à 60% de son Cours Initial (70% dans cet exemple). L’investisseur récupère alors l’intégralité de son capital initialement investi majorée d’un gain de 2,25% par trimestre écoulé depuis le 2022-03-11 (soit un gain total de 54% total ).</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Cap dix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139803"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a:t>
            </a:r>
            <a:r>
              <a:rPr lang="fr-FR" sz="800" dirty="0">
                <a:solidFill>
                  <a:schemeClr val="tx2"/>
                </a:solidFill>
              </a:rPr>
              <a:t>(115% dans cet exemple). Le produit est automatiquement remboursé par anticipation. Il verse alors l’intégralité du capital initial majorée d’un gain de 2,25% par trimestre écoulé depuis le 11/03/2022, soit un gain de </a:t>
            </a:r>
            <a:r>
              <a:rPr lang="fr-FR" sz="800" dirty="0">
                <a:solidFill>
                  <a:schemeClr val="tx2"/>
                </a:solidFill>
                <a:highlight>
                  <a:srgbClr val="FFFF00"/>
                </a:highlight>
              </a:rPr>
              <a:t>13,00%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11,37</a:t>
            </a:r>
            <a:r>
              <a:rPr lang="fr-FR" sz="800" dirty="0">
                <a:solidFill>
                  <a:srgbClr val="04202E"/>
                </a:solidFill>
              </a:rPr>
              <a: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2,25% par trimestre écoulé depuis le 11/03/2022.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Carrefour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r>
                        <a:t>Performances au 23/03/2022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r>
                        <a:t>Carrefour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276999"/>
          </a:xfrm>
          <a:prstGeom prst="rect">
            <a:avLst/>
          </a:prstGeom>
          <a:noFill/>
        </p:spPr>
        <p:txBody>
          <a:bodyPr wrap="square">
            <a:spAutoFit/>
          </a:bodyPr>
          <a:lstStyle/>
          <a:p>
            <a:r>
              <a:rPr lang="fr-FR" sz="1200" cap="none" dirty="0">
                <a:latin typeface="Futura PT" panose="020B0902020204020203" pitchFamily="34" charset="0"/>
              </a:rPr>
              <a:t>ÉVOLUTION des actions Carrefour SA 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23/03/2022,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513991751"/>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l’action la moins performante Carrefour SA ( ; code Bloomberg :  ; place de cotation :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11/02/2022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Du 11/02/2022 au 11/03/2022 (inclus). Une fois le montant de l’enveloppe initiale atteint (30 000 000 EUR), la commercialisation de « Cap dix » peut cesser à tout moment sans préavis avant le 11/03/2022,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Le Cours Initial correspond au cours de clôture de l’action la moins performante le 11/03/2022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13/03/2028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27/03/2028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60%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60%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F100140085F1</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18501</TotalTime>
  <Words>5334</Words>
  <Application>Microsoft Office PowerPoint</Application>
  <PresentationFormat>Personnalisé</PresentationFormat>
  <Paragraphs>192</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689</cp:revision>
  <cp:lastPrinted>2021-07-12T10:02:04Z</cp:lastPrinted>
  <dcterms:created xsi:type="dcterms:W3CDTF">2017-02-21T09:03:05Z</dcterms:created>
  <dcterms:modified xsi:type="dcterms:W3CDTF">2022-03-22T16:29:46Z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