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handoutMasterIdLst>
    <p:handoutMasterId r:id="rId19"/>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0" r:id="rId17"/>
  </p:sldIdLst>
  <p:sldSz cx="7559675" cy="10691813"/>
  <p:notesSz cx="6797675" cy="9928225"/>
  <p:custDataLst>
    <p:tags r:id="rId2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84A15F-AD96-4D28-9083-C85DE286D628}" v="6" dt="2022-04-25T13:14:26.134"/>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varScale="1">
        <p:scale>
          <a:sx n="72" d="100"/>
          <a:sy n="72" d="100"/>
        </p:scale>
        <p:origin x="3444" y="324"/>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ilie CABROL" userId="f7bdfae0-4bdc-4014-acef-2bd557435658" providerId="ADAL" clId="{4784A15F-AD96-4D28-9083-C85DE286D628}"/>
    <pc:docChg chg="undo custSel modSld">
      <pc:chgData name="Emilie CABROL" userId="f7bdfae0-4bdc-4014-acef-2bd557435658" providerId="ADAL" clId="{4784A15F-AD96-4D28-9083-C85DE286D628}" dt="2022-04-25T13:22:31.733" v="47" actId="947"/>
      <pc:docMkLst>
        <pc:docMk/>
      </pc:docMkLst>
      <pc:sldChg chg="modSp mod">
        <pc:chgData name="Emilie CABROL" userId="f7bdfae0-4bdc-4014-acef-2bd557435658" providerId="ADAL" clId="{4784A15F-AD96-4D28-9083-C85DE286D628}" dt="2022-04-25T13:14:28.939" v="1" actId="13926"/>
        <pc:sldMkLst>
          <pc:docMk/>
          <pc:sldMk cId="4283008219" sldId="284"/>
        </pc:sldMkLst>
        <pc:spChg chg="mod">
          <ac:chgData name="Emilie CABROL" userId="f7bdfae0-4bdc-4014-acef-2bd557435658" providerId="ADAL" clId="{4784A15F-AD96-4D28-9083-C85DE286D628}" dt="2022-04-25T13:14:28.939" v="1" actId="13926"/>
          <ac:spMkLst>
            <pc:docMk/>
            <pc:sldMk cId="4283008219" sldId="284"/>
            <ac:spMk id="16" creationId="{E676ECD3-0DEA-491E-887F-9613472B311F}"/>
          </ac:spMkLst>
        </pc:spChg>
      </pc:sldChg>
      <pc:sldChg chg="modSp mod">
        <pc:chgData name="Emilie CABROL" userId="f7bdfae0-4bdc-4014-acef-2bd557435658" providerId="ADAL" clId="{4784A15F-AD96-4D28-9083-C85DE286D628}" dt="2022-04-25T13:16:09.923" v="19" actId="20577"/>
        <pc:sldMkLst>
          <pc:docMk/>
          <pc:sldMk cId="1251430996" sldId="285"/>
        </pc:sldMkLst>
        <pc:spChg chg="mod">
          <ac:chgData name="Emilie CABROL" userId="f7bdfae0-4bdc-4014-acef-2bd557435658" providerId="ADAL" clId="{4784A15F-AD96-4D28-9083-C85DE286D628}" dt="2022-04-25T13:15:29.138" v="11" actId="20577"/>
          <ac:spMkLst>
            <pc:docMk/>
            <pc:sldMk cId="1251430996" sldId="285"/>
            <ac:spMk id="8" creationId="{45E62237-4DC9-4DD0-9918-340FCAD95D29}"/>
          </ac:spMkLst>
        </pc:spChg>
        <pc:spChg chg="mod">
          <ac:chgData name="Emilie CABROL" userId="f7bdfae0-4bdc-4014-acef-2bd557435658" providerId="ADAL" clId="{4784A15F-AD96-4D28-9083-C85DE286D628}" dt="2022-04-25T13:14:50.853" v="5" actId="6549"/>
          <ac:spMkLst>
            <pc:docMk/>
            <pc:sldMk cId="1251430996" sldId="285"/>
            <ac:spMk id="9" creationId="{BAD55BEF-E45A-4965-B14D-559B26896481}"/>
          </ac:spMkLst>
        </pc:spChg>
        <pc:spChg chg="mod">
          <ac:chgData name="Emilie CABROL" userId="f7bdfae0-4bdc-4014-acef-2bd557435658" providerId="ADAL" clId="{4784A15F-AD96-4D28-9083-C85DE286D628}" dt="2022-04-25T13:16:09.923" v="19" actId="20577"/>
          <ac:spMkLst>
            <pc:docMk/>
            <pc:sldMk cId="1251430996" sldId="285"/>
            <ac:spMk id="16" creationId="{BB8A8A7D-F6FF-4F58-AE88-928E127B96F7}"/>
          </ac:spMkLst>
        </pc:spChg>
      </pc:sldChg>
      <pc:sldChg chg="modSp mod">
        <pc:chgData name="Emilie CABROL" userId="f7bdfae0-4bdc-4014-acef-2bd557435658" providerId="ADAL" clId="{4784A15F-AD96-4D28-9083-C85DE286D628}" dt="2022-04-25T13:17:06.008" v="25" actId="13926"/>
        <pc:sldMkLst>
          <pc:docMk/>
          <pc:sldMk cId="2335663946" sldId="286"/>
        </pc:sldMkLst>
        <pc:spChg chg="mod">
          <ac:chgData name="Emilie CABROL" userId="f7bdfae0-4bdc-4014-acef-2bd557435658" providerId="ADAL" clId="{4784A15F-AD96-4D28-9083-C85DE286D628}" dt="2022-04-25T13:17:06.008" v="25" actId="13926"/>
          <ac:spMkLst>
            <pc:docMk/>
            <pc:sldMk cId="2335663946" sldId="286"/>
            <ac:spMk id="11" creationId="{FED2574D-6984-4E56-B512-D9093DAE028A}"/>
          </ac:spMkLst>
        </pc:spChg>
      </pc:sldChg>
      <pc:sldChg chg="modSp mod">
        <pc:chgData name="Emilie CABROL" userId="f7bdfae0-4bdc-4014-acef-2bd557435658" providerId="ADAL" clId="{4784A15F-AD96-4D28-9083-C85DE286D628}" dt="2022-04-25T13:22:31.733" v="47" actId="947"/>
        <pc:sldMkLst>
          <pc:docMk/>
          <pc:sldMk cId="131778213" sldId="287"/>
        </pc:sldMkLst>
        <pc:spChg chg="mod">
          <ac:chgData name="Emilie CABROL" userId="f7bdfae0-4bdc-4014-acef-2bd557435658" providerId="ADAL" clId="{4784A15F-AD96-4D28-9083-C85DE286D628}" dt="2022-04-25T13:22:31.733" v="47" actId="947"/>
          <ac:spMkLst>
            <pc:docMk/>
            <pc:sldMk cId="131778213" sldId="287"/>
            <ac:spMk id="39" creationId="{24D170D4-46F4-43FE-B0B4-2763010FA847}"/>
          </ac:spMkLst>
        </pc:spChg>
        <pc:spChg chg="mod">
          <ac:chgData name="Emilie CABROL" userId="f7bdfae0-4bdc-4014-acef-2bd557435658" providerId="ADAL" clId="{4784A15F-AD96-4D28-9083-C85DE286D628}" dt="2022-04-25T13:19:04.607" v="42" actId="20577"/>
          <ac:spMkLst>
            <pc:docMk/>
            <pc:sldMk cId="131778213" sldId="287"/>
            <ac:spMk id="41" creationId="{D9808083-2602-4381-B2C0-93B66238FCB8}"/>
          </ac:spMkLst>
        </pc:spChg>
        <pc:spChg chg="mod">
          <ac:chgData name="Emilie CABROL" userId="f7bdfae0-4bdc-4014-acef-2bd557435658" providerId="ADAL" clId="{4784A15F-AD96-4D28-9083-C85DE286D628}" dt="2022-04-25T13:17:28.561" v="29" actId="20577"/>
          <ac:spMkLst>
            <pc:docMk/>
            <pc:sldMk cId="131778213" sldId="287"/>
            <ac:spMk id="67" creationId="{54856FA3-20DE-4C1E-8670-977050ABC5CF}"/>
          </ac:spMkLst>
        </pc:spChg>
      </pc:sldChg>
      <pc:sldChg chg="modSp">
        <pc:chgData name="Emilie CABROL" userId="f7bdfae0-4bdc-4014-acef-2bd557435658" providerId="ADAL" clId="{4784A15F-AD96-4D28-9083-C85DE286D628}" dt="2022-04-25T13:14:26.131" v="0"/>
        <pc:sldMkLst>
          <pc:docMk/>
          <pc:sldMk cId="1502825947" sldId="291"/>
        </pc:sldMkLst>
        <pc:spChg chg="mod">
          <ac:chgData name="Emilie CABROL" userId="f7bdfae0-4bdc-4014-acef-2bd557435658" providerId="ADAL" clId="{4784A15F-AD96-4D28-9083-C85DE286D628}" dt="2022-04-25T13:14:26.131" v="0"/>
          <ac:spMkLst>
            <pc:docMk/>
            <pc:sldMk cId="1502825947" sldId="291"/>
            <ac:spMk id="16" creationId="{E676ECD3-0DEA-491E-887F-9613472B311F}"/>
          </ac:spMkLst>
        </pc:spChg>
      </pc:sldChg>
      <pc:sldChg chg="modSp">
        <pc:chgData name="Emilie CABROL" userId="f7bdfae0-4bdc-4014-acef-2bd557435658" providerId="ADAL" clId="{4784A15F-AD96-4D28-9083-C85DE286D628}" dt="2022-04-25T13:14:26.131" v="0"/>
        <pc:sldMkLst>
          <pc:docMk/>
          <pc:sldMk cId="3692740643" sldId="293"/>
        </pc:sldMkLst>
        <pc:spChg chg="mod">
          <ac:chgData name="Emilie CABROL" userId="f7bdfae0-4bdc-4014-acef-2bd557435658" providerId="ADAL" clId="{4784A15F-AD96-4D28-9083-C85DE286D628}" dt="2022-04-25T13:14:26.131" v="0"/>
          <ac:spMkLst>
            <pc:docMk/>
            <pc:sldMk cId="3692740643" sldId="293"/>
            <ac:spMk id="27" creationId="{A4CCB2D9-55D1-45E7-AAEC-BF4CDAF99BB8}"/>
          </ac:spMkLst>
        </pc:spChg>
      </pc:sldChg>
      <pc:sldChg chg="modSp">
        <pc:chgData name="Emilie CABROL" userId="f7bdfae0-4bdc-4014-acef-2bd557435658" providerId="ADAL" clId="{4784A15F-AD96-4D28-9083-C85DE286D628}" dt="2022-04-25T13:14:26.131" v="0"/>
        <pc:sldMkLst>
          <pc:docMk/>
          <pc:sldMk cId="2416999927" sldId="294"/>
        </pc:sldMkLst>
        <pc:spChg chg="mod">
          <ac:chgData name="Emilie CABROL" userId="f7bdfae0-4bdc-4014-acef-2bd557435658" providerId="ADAL" clId="{4784A15F-AD96-4D28-9083-C85DE286D628}" dt="2022-04-25T13:14:26.131" v="0"/>
          <ac:spMkLst>
            <pc:docMk/>
            <pc:sldMk cId="2416999927" sldId="294"/>
            <ac:spMk id="11" creationId="{FED2574D-6984-4E56-B512-D9093DAE028A}"/>
          </ac:spMkLst>
        </pc:spChg>
      </pc:sldChg>
      <pc:sldChg chg="modSp">
        <pc:chgData name="Emilie CABROL" userId="f7bdfae0-4bdc-4014-acef-2bd557435658" providerId="ADAL" clId="{4784A15F-AD96-4D28-9083-C85DE286D628}" dt="2022-04-25T13:14:26.131" v="0"/>
        <pc:sldMkLst>
          <pc:docMk/>
          <pc:sldMk cId="1551785400" sldId="295"/>
        </pc:sldMkLst>
        <pc:spChg chg="mod">
          <ac:chgData name="Emilie CABROL" userId="f7bdfae0-4bdc-4014-acef-2bd557435658" providerId="ADAL" clId="{4784A15F-AD96-4D28-9083-C85DE286D628}" dt="2022-04-25T13:14:26.131" v="0"/>
          <ac:spMkLst>
            <pc:docMk/>
            <pc:sldMk cId="1551785400" sldId="295"/>
            <ac:spMk id="41" creationId="{D9808083-2602-4381-B2C0-93B66238FCB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09/05/2022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09/05/2022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22908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&lt;droit&gt; présentant un risque de perte en capital partielle ou totale en &lt;SJR3&gt; de vie</a:t>
            </a:r>
            <a:r>
              <a:rPr lang="fr-FR" sz="800" b="1" cap="none" baseline="30000" dirty="0"/>
              <a:t>(1)</a:t>
            </a:r>
            <a:r>
              <a:rPr lang="fr-FR" sz="800" b="1" cap="none" dirty="0"/>
              <a:t> et à l’échéance,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&lt;TDP&gt;.</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&lt;1PDC_MAJ&gt; au &lt;2PDC_MAJ&gt; (inclus). </a:t>
            </a:r>
            <a:r>
              <a:rPr lang="fr-FR" sz="800" cap="none" dirty="0"/>
              <a:t>Une fois le montant de l’enveloppe initiale atteint (30 000 000 EUR), la commercialisation de « &lt;NOM&gt; » peut cesser à tout moment sans préavis avant le &lt;2PDC_MAJ&gt;,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solidFill>
                  <a:schemeClr val="tx2"/>
                </a:solidFill>
              </a:rPr>
              <a:t>&lt;DIC&gt; ans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r>
              <a:rPr lang="fr-FR" sz="800" b="1" cap="none" baseline="30000" dirty="0">
                <a:solidFill>
                  <a:schemeClr val="tx2"/>
                </a:solidFill>
              </a:rPr>
              <a:t>(2)</a:t>
            </a:r>
            <a:r>
              <a:rPr lang="fr-FR" sz="800" b="1" cap="none" dirty="0">
                <a:solidFill>
                  <a:schemeClr val="tx2"/>
                </a:solidFill>
              </a:rPr>
              <a:t>.</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185214"/>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&lt;ISIN&gt;</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(3)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&lt;NOMP1&gt;</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61950" y="9765983"/>
            <a:ext cx="6483350" cy="900246"/>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rPr>
              <a:t>(1) </a:t>
            </a:r>
            <a:r>
              <a:rPr lang="fr-FR" sz="650" dirty="0">
                <a:solidFill>
                  <a:schemeClr val="tx2"/>
                </a:solidFill>
              </a:rPr>
              <a:t>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hors frais liés au cadre d’investissement et avant prélèvements sociaux et fiscalité, sous réserve de l’absence de faillite ou de défaut de paiement de l’Émetteur, de faillite, de défaut de paiement ou de mise en résolution du Garant de la formule. Pour les autres risques de perte en capital, voir pages suivantes. </a:t>
            </a:r>
          </a:p>
          <a:p>
            <a:pPr algn="just" defTabSz="914400"/>
            <a:r>
              <a:rPr lang="fr-FR" sz="650" baseline="30000" dirty="0">
                <a:solidFill>
                  <a:schemeClr val="tx2"/>
                </a:solidFill>
              </a:rPr>
              <a:t>(2) </a:t>
            </a:r>
            <a:r>
              <a:rPr lang="fr-FR" sz="650" dirty="0">
                <a:solidFill>
                  <a:schemeClr val="tx2"/>
                </a:solidFill>
              </a:rPr>
              <a:t>L’Assureur s’engage exclusivement sur le nombre d’unités de compte mais non sur leur valeur, qu’il ne garantit pas. Il est précisé que l’Assureur d’une part, l’Émetteur et le Garant de la formule d’autre part, sont des entités juridiques indépendantes. Ce document n’a pas été rédigé par l’Assureur. </a:t>
            </a:r>
          </a:p>
          <a:p>
            <a:pPr algn="just" defTabSz="914400"/>
            <a:r>
              <a:rPr lang="fr-FR" sz="650" baseline="30000" dirty="0">
                <a:solidFill>
                  <a:schemeClr val="tx2"/>
                </a:solidFill>
              </a:rPr>
              <a:t>(3)</a:t>
            </a:r>
            <a:r>
              <a:rPr lang="fr-FR" sz="650" dirty="0">
                <a:solidFill>
                  <a:schemeClr val="tx2"/>
                </a:solidFill>
              </a:rPr>
              <a:t> 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&lt;DDR_MAJ&gt;.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a:solidFill>
                  <a:schemeClr val="tx2"/>
                </a:solidFill>
                <a:latin typeface="+mn-lt"/>
              </a:rPr>
              <a:t>) </a:t>
            </a:r>
            <a:r>
              <a:rPr lang="fr-FR" sz="650">
                <a:solidFill>
                  <a:schemeClr val="tx2"/>
                </a:solidFill>
                <a:latin typeface="+mn-lt"/>
              </a:rPr>
              <a:t>&lt;DIVIDENDE&gt;</a:t>
            </a:r>
            <a:endParaRPr lang="fr-FR" sz="650" dirty="0">
              <a:solidFill>
                <a:schemeClr val="tx2"/>
              </a:solidFill>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&lt;baliseCM5&gt;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a:t>
            </a:r>
            <a:r>
              <a:rPr lang="fr-FR" sz="800">
                <a:solidFill>
                  <a:srgbClr val="B9A049"/>
                </a:solidFill>
                <a:latin typeface="+mn-lt"/>
              </a:rPr>
              <a:t>VARIATION DU &lt;SJR3&gt; </a:t>
            </a:r>
            <a:r>
              <a:rPr lang="fr-FR" sz="800" dirty="0">
                <a:solidFill>
                  <a:srgbClr val="B9A049"/>
                </a:solidFill>
                <a:latin typeface="+mn-lt"/>
              </a:rPr>
              <a:t>DE &lt;SJR1&gt; AUTOUR DES SEUILS DE &lt;PDI&gt; ET DE &lt;BFP&gt; DE SON &lt;NDR&gt;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74957"/>
            <a:ext cx="3189159" cy="253915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&lt;DU&gt; &lt;F0&gt; 1, à la date de constatation correspondante, &lt;SJR1&gt; clôture à un &lt;SJR3&gt; strictement supérieur à &lt;ABAC2&gt;. Le produit verse donc un coupon de &lt;CPN&gt; au titre du &lt;F0&gt;.</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&lt;F0&gt;&lt;F0s&gt; 2 à &lt;ADPR&gt;, aux dates de constatation correspondantes</a:t>
            </a:r>
            <a:r>
              <a:rPr lang="fr-FR" sz="800" baseline="30000" dirty="0"/>
              <a:t>(1)</a:t>
            </a:r>
            <a:r>
              <a:rPr lang="fr-FR" sz="800" dirty="0"/>
              <a:t>, &lt;SJR1&gt; clôture à un &lt;SJR3&gt; strictement inférieur au seuil de versement du coupon. Le mécanisme de remboursement anticipé automatique n’est donc pas activé et le produit ne verse aucun coupon&lt;Mémoire4&gt;.</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highlight>
                  <a:srgbClr val="FFFF00"/>
                </a:highlight>
              </a:rPr>
              <a:t>11,65</a:t>
            </a:r>
            <a:r>
              <a:rPr lang="fr-FR" sz="800" dirty="0"/>
              <a:t>%</a:t>
            </a:r>
            <a:r>
              <a:rPr lang="fr-FR" sz="800" baseline="30000" dirty="0"/>
              <a:t>(2)</a:t>
            </a:r>
            <a:r>
              <a:rPr lang="fr-FR" sz="800" dirty="0"/>
              <a:t>, contre un Taux de Rendement Annuel net négatif de              -</a:t>
            </a:r>
            <a:r>
              <a:rPr lang="fr-FR" sz="800" dirty="0">
                <a:highlight>
                  <a:srgbClr val="FFFF00"/>
                </a:highlight>
              </a:rPr>
              <a:t>11,77</a:t>
            </a:r>
            <a:r>
              <a:rPr lang="fr-FR" sz="800" dirty="0"/>
              <a:t>%</a:t>
            </a:r>
            <a:r>
              <a:rPr lang="fr-FR" sz="800" baseline="30000" dirty="0"/>
              <a:t>(2)</a:t>
            </a:r>
            <a:r>
              <a:rPr lang="fr-FR" sz="800" dirty="0"/>
              <a:t>, pour un investissement direct dans &lt;SJR1&gt;</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&lt;DU&gt; &lt;F0&gt; 2, à la date de constatation correspondante</a:t>
            </a:r>
            <a:r>
              <a:rPr lang="fr-FR" sz="800" baseline="30000" dirty="0">
                <a:latin typeface="+mn-lt"/>
              </a:rPr>
              <a:t>(1)</a:t>
            </a:r>
            <a:r>
              <a:rPr lang="fr-FR" sz="800" dirty="0">
                <a:latin typeface="+mn-lt"/>
              </a:rPr>
              <a:t>, &lt;SJR1&gt; clôture à un &lt;SJR3&gt; strictement inférieur à &lt;ABAC&gt; mais supérieur au seuil de versement du coupon. Le mécanisme de remboursement anticipé automatique n’est donc pas activé mais le produit verse un coupon de &lt;CPN&gt; au titre &lt;DU&gt; &lt;F0&gt; &lt;Mémoire5&gt;.</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&lt;baliseCM6&gt;</a:t>
            </a:r>
          </a:p>
          <a:p>
            <a:pPr lvl="0" defTabSz="1042988" fontAlgn="base">
              <a:spcBef>
                <a:spcPct val="0"/>
              </a:spcBef>
              <a:spcAft>
                <a:spcPts val="600"/>
              </a:spcAft>
            </a:pPr>
            <a:r>
              <a:rPr lang="fr-FR" sz="800" dirty="0">
                <a:latin typeface="+mn-lt"/>
              </a:rPr>
              <a:t>Ce qui correspond à un Taux de Rendement Annuel net de                    </a:t>
            </a:r>
            <a:r>
              <a:rPr lang="fr-FR" sz="800" dirty="0">
                <a:highlight>
                  <a:srgbClr val="FFFF00"/>
                </a:highlight>
                <a:latin typeface="+mn-lt"/>
              </a:rPr>
              <a:t>6,32</a:t>
            </a:r>
            <a:r>
              <a:rPr lang="fr-FR" sz="800" dirty="0">
                <a:solidFill>
                  <a:srgbClr val="04202E"/>
                </a:solidFill>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4202E"/>
                </a:solidFill>
                <a:latin typeface="+mn-lt"/>
              </a:rPr>
              <a:t>-</a:t>
            </a:r>
            <a:r>
              <a:rPr lang="fr-FR" sz="800" dirty="0">
                <a:solidFill>
                  <a:srgbClr val="04202E"/>
                </a:solidFill>
                <a:highlight>
                  <a:srgbClr val="FFFF00"/>
                </a:highlight>
                <a:latin typeface="+mn-lt"/>
              </a:rPr>
              <a:t>6,67</a:t>
            </a:r>
            <a:r>
              <a:rPr lang="fr-FR" sz="800" dirty="0">
                <a:solidFill>
                  <a:srgbClr val="04202E"/>
                </a:solidFill>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&lt;SJR1&gt;</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75432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&lt;DU1&gt; &lt;F0&gt; 1 au &lt;F0&gt; &lt;1PR-1&gt;, aux dates de constatation correspondantes</a:t>
            </a:r>
            <a:r>
              <a:rPr lang="fr-FR" sz="800" baseline="30000" dirty="0">
                <a:solidFill>
                  <a:schemeClr val="tx2"/>
                </a:solidFill>
              </a:rPr>
              <a:t>(1)</a:t>
            </a:r>
            <a:r>
              <a:rPr lang="fr-FR" sz="800" dirty="0">
                <a:solidFill>
                  <a:schemeClr val="tx2"/>
                </a:solidFill>
              </a:rPr>
              <a:t>, &lt;SJR1&gt; clôture à un &lt;SJR3&gt; supérieur au seuil de versement du coupon. Le produit verse alors un coupon de &lt;CPN&gt; au titre de chaque &lt;F0&gt;.</a:t>
            </a:r>
          </a:p>
          <a:p>
            <a:pPr algn="just">
              <a:spcAft>
                <a:spcPts val="600"/>
              </a:spcAft>
            </a:pPr>
            <a:r>
              <a:rPr lang="fr-FR" sz="800" dirty="0">
                <a:solidFill>
                  <a:schemeClr val="tx2"/>
                </a:solidFill>
              </a:rPr>
              <a:t>Dès la fin &lt;DU&gt; &lt;F0&gt; &lt;1PR&gt;, à la date de constatation correspondante</a:t>
            </a:r>
            <a:r>
              <a:rPr lang="fr-FR" sz="800" baseline="30000" dirty="0">
                <a:solidFill>
                  <a:schemeClr val="tx2"/>
                </a:solidFill>
              </a:rPr>
              <a:t>(1)</a:t>
            </a:r>
            <a:r>
              <a:rPr lang="fr-FR" sz="800" dirty="0">
                <a:solidFill>
                  <a:schemeClr val="tx2"/>
                </a:solidFill>
              </a:rPr>
              <a:t>, &lt;SJR1&gt; clôture à un &lt;SJR3&gt; supérieur à &lt;ABAC&gt; (&lt;NSF&gt; dans cet exemple). Le produit est alors automatiquement remboursé par anticipation. L’investisseur récupère l’intégralité du capital initial majoré du coupon de &lt;CPN&gt;.</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FFFF00"/>
                </a:highlight>
              </a:rPr>
              <a:t>&lt;TRA.F.A&gt;</a:t>
            </a:r>
            <a:r>
              <a:rPr lang="fr-FR" sz="800" baseline="30000" dirty="0">
                <a:solidFill>
                  <a:srgbClr val="04202E"/>
                </a:solidFill>
              </a:rPr>
              <a:t>(2)</a:t>
            </a:r>
            <a:r>
              <a:rPr lang="fr-FR" sz="800" dirty="0">
                <a:solidFill>
                  <a:srgbClr val="04202E"/>
                </a:solidFill>
              </a:rPr>
              <a:t>, contre un Taux de Rendement Annuel net de </a:t>
            </a:r>
            <a:r>
              <a:rPr lang="fr-FR" sz="800" dirty="0">
                <a:solidFill>
                  <a:schemeClr val="tx2"/>
                </a:solidFill>
                <a:highlight>
                  <a:srgbClr val="FFFF00"/>
                </a:highlight>
              </a:rPr>
              <a:t>13,18</a:t>
            </a:r>
            <a:r>
              <a:rPr lang="fr-FR" sz="800" dirty="0">
                <a:solidFill>
                  <a:srgbClr val="04202E"/>
                </a:solidFill>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&lt;SJR1&gt;</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&lt;CPN&gt; par &lt;F0&gt;.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dirty="0"/>
              <a:t>&lt;graph2&gt;</a:t>
            </a:r>
            <a:endParaRPr lang="en-US" dirty="0"/>
          </a:p>
        </p:txBody>
      </p:sp>
      <p:sp>
        <p:nvSpPr>
          <p:cNvPr id="18" name="ZoneTexte 17">
            <a:extLst>
              <a:ext uri="{FF2B5EF4-FFF2-40B4-BE49-F238E27FC236}">
                <a16:creationId xmlns:a16="http://schemas.microsoft.com/office/drawing/2014/main" id="{641366A7-4AA0-D631-4ACD-7C95F93BC6D5}"/>
              </a:ext>
            </a:extLst>
          </p:cNvPr>
          <p:cNvSpPr txBox="1"/>
          <p:nvPr/>
        </p:nvSpPr>
        <p:spPr>
          <a:xfrm>
            <a:off x="771525" y="4913448"/>
            <a:ext cx="4056380" cy="369332"/>
          </a:xfrm>
          <a:prstGeom prst="rect">
            <a:avLst/>
          </a:prstGeom>
          <a:noFill/>
        </p:spPr>
        <p:txBody>
          <a:bodyPr wrap="square">
            <a:spAutoFit/>
          </a:bodyPr>
          <a:lstStyle/>
          <a:p>
            <a:r>
              <a:rPr lang="fr-FR" dirty="0"/>
              <a:t>&lt;graph3&gt;</a:t>
            </a:r>
            <a:endParaRPr lang="en-US" dirty="0"/>
          </a:p>
        </p:txBody>
      </p:sp>
      <p:sp>
        <p:nvSpPr>
          <p:cNvPr id="19" name="ZoneTexte 18">
            <a:extLst>
              <a:ext uri="{FF2B5EF4-FFF2-40B4-BE49-F238E27FC236}">
                <a16:creationId xmlns:a16="http://schemas.microsoft.com/office/drawing/2014/main" id="{F2C22C14-4445-69DE-95BA-4651FEEFA06C}"/>
              </a:ext>
            </a:extLst>
          </p:cNvPr>
          <p:cNvSpPr txBox="1"/>
          <p:nvPr/>
        </p:nvSpPr>
        <p:spPr>
          <a:xfrm>
            <a:off x="771525" y="7907325"/>
            <a:ext cx="4056380" cy="369332"/>
          </a:xfrm>
          <a:prstGeom prst="rect">
            <a:avLst/>
          </a:prstGeom>
          <a:noFill/>
        </p:spPr>
        <p:txBody>
          <a:bodyPr wrap="square">
            <a:spAutoFit/>
          </a:bodyPr>
          <a:lstStyle/>
          <a:p>
            <a:r>
              <a:rPr lang="fr-FR"/>
              <a:t>&lt;graph4&gt;</a:t>
            </a:r>
            <a:endParaRPr lang="en-US" dirty="0"/>
          </a:p>
        </p:txBody>
      </p:sp>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a:t>
            </a:r>
            <a:r>
              <a:rPr lang="fr-FR" sz="1200" cap="none" dirty="0">
                <a:solidFill>
                  <a:srgbClr val="B9A049"/>
                </a:solidFill>
                <a:latin typeface="Futura PT" panose="020B0902020204020203" pitchFamily="34" charset="0"/>
              </a:rPr>
              <a:t>&lt;NOMSOUSJACENTP1&gt;</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42851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3254370239"/>
              </p:ext>
            </p:extLst>
          </p:nvPr>
        </p:nvGraphicFramePr>
        <p:xfrm>
          <a:off x="1482862" y="8326240"/>
          <a:ext cx="4898297" cy="558652"/>
        </p:xfrm>
        <a:graphic>
          <a:graphicData uri="http://schemas.openxmlformats.org/drawingml/2006/table">
            <a:tbl>
              <a:tblPr firstRow="1" bandRow="1"/>
              <a:tblGrid>
                <a:gridCol w="1529841">
                  <a:extLst>
                    <a:ext uri="{9D8B030D-6E8A-4147-A177-3AD203B41FA5}">
                      <a16:colId xmlns:a16="http://schemas.microsoft.com/office/drawing/2014/main" val="426783337"/>
                    </a:ext>
                  </a:extLst>
                </a:gridCol>
                <a:gridCol w="842114">
                  <a:extLst>
                    <a:ext uri="{9D8B030D-6E8A-4147-A177-3AD203B41FA5}">
                      <a16:colId xmlns:a16="http://schemas.microsoft.com/office/drawing/2014/main" val="1092029791"/>
                    </a:ext>
                  </a:extLst>
                </a:gridCol>
                <a:gridCol w="842114">
                  <a:extLst>
                    <a:ext uri="{9D8B030D-6E8A-4147-A177-3AD203B41FA5}">
                      <a16:colId xmlns:a16="http://schemas.microsoft.com/office/drawing/2014/main" val="2835768170"/>
                    </a:ext>
                  </a:extLst>
                </a:gridCol>
                <a:gridCol w="842114">
                  <a:extLst>
                    <a:ext uri="{9D8B030D-6E8A-4147-A177-3AD203B41FA5}">
                      <a16:colId xmlns:a16="http://schemas.microsoft.com/office/drawing/2014/main" val="2946066054"/>
                    </a:ext>
                  </a:extLst>
                </a:gridCol>
                <a:gridCol w="842114">
                  <a:extLst>
                    <a:ext uri="{9D8B030D-6E8A-4147-A177-3AD203B41FA5}">
                      <a16:colId xmlns:a16="http://schemas.microsoft.com/office/drawing/2014/main" val="2045902365"/>
                    </a:ext>
                  </a:extLst>
                </a:gridCol>
              </a:tblGrid>
              <a:tr h="312188">
                <a:tc>
                  <a:txBody>
                    <a:bodyPr/>
                    <a:lstStyle/>
                    <a:p>
                      <a:pPr algn="ctr" rtl="0" fontAlgn="ctr"/>
                      <a:r>
                        <a:rPr lang="fr-FR" sz="800" b="1" i="0" u="none" strike="noStrike" dirty="0">
                          <a:solidFill>
                            <a:srgbClr val="04202E"/>
                          </a:solidFill>
                          <a:effectLst/>
                          <a:latin typeface="Proxima Nova Rg" panose="02000506030000020004" pitchFamily="2" charset="0"/>
                        </a:rPr>
                        <a:t>Performances au &lt;DDR&gt; (&lt;DIVIDENDE&gt;)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4202E"/>
                          </a:solidFill>
                          <a:effectLst/>
                          <a:latin typeface="Proxima Nova Rg" panose="02000506030000020004" pitchFamily="2" charset="0"/>
                        </a:rPr>
                        <a:t>7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marL="0" algn="ctr" defTabSz="755934" rtl="0" eaLnBrk="1" fontAlgn="ctr" latinLnBrk="0" hangingPunct="1"/>
                      <a:r>
                        <a:rPr lang="fr-FR" sz="800" b="1" i="0" u="none" strike="noStrike" kern="1200" dirty="0">
                          <a:solidFill>
                            <a:srgbClr val="004F74"/>
                          </a:solidFill>
                          <a:effectLst/>
                          <a:latin typeface="Proxima Nova Rg" panose="02000506030000020004" pitchFamily="2" charset="0"/>
                          <a:ea typeface="+mn-ea"/>
                          <a:cs typeface="+mn-cs"/>
                        </a:rPr>
                        <a:t>&lt;NOMSOUSJACENT&gt;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166177"/>
            <a:ext cx="5332412" cy="200055"/>
          </a:xfrm>
          <a:prstGeom prst="rect">
            <a:avLst/>
          </a:prstGeom>
          <a:noFill/>
        </p:spPr>
        <p:txBody>
          <a:bodyPr wrap="square">
            <a:spAutoFit/>
          </a:bodyPr>
          <a:lstStyle/>
          <a:p>
            <a:pPr lvl="1" algn="just"/>
            <a:r>
              <a:rPr lang="fr-FR" sz="700" i="1">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382561"/>
            <a:ext cx="7248779" cy="553998"/>
          </a:xfrm>
          <a:prstGeom prst="rect">
            <a:avLst/>
          </a:prstGeom>
          <a:noFill/>
        </p:spPr>
        <p:txBody>
          <a:bodyPr wrap="square">
            <a:spAutoFit/>
          </a:bodyPr>
          <a:lstStyle/>
          <a:p>
            <a:r>
              <a:rPr lang="fr-FR" sz="1200" cap="none" dirty="0">
                <a:latin typeface="Futura PT" panose="020B0902020204020203" pitchFamily="34" charset="0"/>
              </a:rPr>
              <a:t>ÉVOLUTION &lt;SJR6P1&gt; </a:t>
            </a:r>
            <a:r>
              <a:rPr lang="fr-FR" dirty="0"/>
              <a:t>&lt;NOMSOUSJACENTP1&gt; </a:t>
            </a:r>
            <a:r>
              <a:rPr lang="fr-FR" sz="1200" cap="none" dirty="0">
                <a:latin typeface="Futura PT" panose="020B0902020204020203" pitchFamily="34" charset="0"/>
              </a:rPr>
              <a:t>ENTRE LE JJ/MM/AAAA ET LE JJ/MM/AAAA </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965549"/>
            <a:ext cx="4057650" cy="369332"/>
          </a:xfrm>
          <a:prstGeom prst="rect">
            <a:avLst/>
          </a:prstGeom>
          <a:noFill/>
        </p:spPr>
        <p:txBody>
          <a:bodyPr wrap="square">
            <a:spAutoFit/>
          </a:bodyPr>
          <a:lstStyle/>
          <a:p>
            <a:r>
              <a:rPr lang="fr-FR" dirty="0"/>
              <a:t>&lt;graph5&gt;</a:t>
            </a:r>
            <a:endParaRPr lang="en-US" dirty="0"/>
          </a:p>
        </p:txBody>
      </p:sp>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(1)</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&lt;DDR_MAJ&gt;,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1927033946"/>
              </p:ext>
            </p:extLst>
          </p:nvPr>
        </p:nvGraphicFramePr>
        <p:xfrm>
          <a:off x="361950" y="979297"/>
          <a:ext cx="6837886" cy="7496715"/>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français présentant un risque de perte en capital en cours de vie et à l’échéance. </a:t>
                      </a:r>
                      <a:r>
                        <a:rPr lang="fr-FR" sz="700" b="1" i="0" kern="1200" dirty="0">
                          <a:solidFill>
                            <a:schemeClr val="tx1"/>
                          </a:solidFill>
                          <a:latin typeface="+mn-lt"/>
                          <a:ea typeface="+mn-ea"/>
                          <a:cs typeface="+mn-cs"/>
                        </a:rPr>
                        <a:t>Bien que la formule de remboursement et le paiement des sommes dues par l’Émetteur au titre du produit soient garanties par </a:t>
                      </a:r>
                      <a:r>
                        <a:rPr lang="fr-FR" sz="700" b="1" i="0" kern="1200" noProof="0" dirty="0">
                          <a:solidFill>
                            <a:schemeClr val="tx1"/>
                          </a:solidFill>
                          <a:latin typeface="+mn-lt"/>
                          <a:ea typeface="+mn-ea"/>
                          <a:cs typeface="+mn-cs"/>
                        </a:rPr>
                        <a:t>BNP Paribas SA</a:t>
                      </a:r>
                      <a:r>
                        <a:rPr kumimoji="0" lang="fr-FR" sz="700" b="1" i="0" u="none" strike="noStrike" kern="1200" cap="none" spc="0" normalizeH="0" baseline="30000" noProof="0" dirty="0">
                          <a:ln>
                            <a:noFill/>
                          </a:ln>
                          <a:solidFill>
                            <a:schemeClr val="tx1"/>
                          </a:solidFill>
                          <a:effectLst/>
                          <a:uLnTx/>
                          <a:uFillTx/>
                          <a:latin typeface="+mn-lt"/>
                          <a:ea typeface="+mn-ea"/>
                          <a:cs typeface="+mn-cs"/>
                        </a:rPr>
                        <a:t>(1)</a:t>
                      </a:r>
                      <a:r>
                        <a:rPr lang="fr-FR" sz="700" b="1" i="0" kern="1200" dirty="0">
                          <a:solidFill>
                            <a:schemeClr val="tx1"/>
                          </a:solidFill>
                          <a:latin typeface="+mn-lt"/>
                          <a:ea typeface="+mn-ea"/>
                          <a:cs typeface="+mn-cs"/>
                        </a:rPr>
                        <a:t>, le </a:t>
                      </a:r>
                      <a:r>
                        <a:rPr lang="fr-FR" sz="700" b="1" i="0" dirty="0">
                          <a:solidFill>
                            <a:schemeClr val="tx1"/>
                          </a:solidFill>
                          <a:latin typeface="+mn-lt"/>
                        </a:rPr>
                        <a:t>produit présente un risque de perte en capital à hauteur de l’intégralité de la baisse enregistrée par &lt;SJR1&gt;.</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a:t>
                      </a:r>
                      <a:r>
                        <a:rPr kumimoji="0" lang="fr-FR" sz="700" b="0" i="0" u="none" strike="noStrike" kern="1200" cap="none" spc="0" normalizeH="0" baseline="0" noProof="0" dirty="0" err="1">
                          <a:ln>
                            <a:noFill/>
                          </a:ln>
                          <a:solidFill>
                            <a:schemeClr val="tx1"/>
                          </a:solidFill>
                          <a:effectLst/>
                          <a:uLnTx/>
                          <a:uFillTx/>
                          <a:latin typeface="+mn-lt"/>
                          <a:ea typeface="+mn-ea"/>
                          <a:cs typeface="+mn-cs"/>
                        </a:rPr>
                        <a:t>Issuance</a:t>
                      </a:r>
                      <a:r>
                        <a:rPr kumimoji="0" lang="fr-FR" sz="700" b="0" i="0" u="none" strike="noStrike" kern="1200" cap="none" spc="0" normalizeH="0" baseline="0" noProof="0" dirty="0">
                          <a:ln>
                            <a:noFill/>
                          </a:ln>
                          <a:solidFill>
                            <a:schemeClr val="tx1"/>
                          </a:solidFill>
                          <a:effectLst/>
                          <a:uLnTx/>
                          <a:uFillTx/>
                          <a:latin typeface="+mn-lt"/>
                          <a:ea typeface="+mn-ea"/>
                          <a:cs typeface="+mn-cs"/>
                        </a:rPr>
                        <a:t> B.V.</a:t>
                      </a:r>
                      <a:r>
                        <a:rPr lang="fr-FR" sz="700" kern="1200" baseline="30000" dirty="0">
                          <a:solidFill>
                            <a:schemeClr val="tx1"/>
                          </a:solidFill>
                          <a:latin typeface="+mn-lt"/>
                          <a:ea typeface="+mn-ea"/>
                          <a:cs typeface="+mn-cs"/>
                        </a:rPr>
                        <a:t>(1)</a:t>
                      </a:r>
                      <a:r>
                        <a:rPr kumimoji="0" lang="fr-FR" sz="700" b="0" i="0" u="none" strike="noStrike" kern="1200" cap="none" spc="0" normalizeH="0" baseline="0" noProof="0" dirty="0">
                          <a:ln>
                            <a:noFill/>
                          </a:ln>
                          <a:solidFill>
                            <a:schemeClr val="tx1"/>
                          </a:solidFill>
                          <a:effectLst/>
                          <a:uLnTx/>
                          <a:uFillTx/>
                          <a:latin typeface="+mn-lt"/>
                          <a:ea typeface="+mn-ea"/>
                          <a:cs typeface="+mn-cs"/>
                        </a:rPr>
                        <a:t>(véhicule d’émission dédié de droit néerlandais)</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SA</a:t>
                      </a:r>
                      <a:r>
                        <a:rPr kumimoji="0" lang="fr-FR" sz="700" b="0" i="0" u="none" strike="noStrike" kern="1200" cap="none" spc="0" normalizeH="0" baseline="30000" noProof="0" dirty="0">
                          <a:ln>
                            <a:noFill/>
                          </a:ln>
                          <a:solidFill>
                            <a:schemeClr val="tx1"/>
                          </a:solidFill>
                          <a:effectLst/>
                          <a:uLnTx/>
                          <a:uFillTx/>
                          <a:latin typeface="+mn-lt"/>
                          <a:ea typeface="+mn-ea"/>
                          <a:cs typeface="+mn-cs"/>
                        </a:rPr>
                        <a:t>(1)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mn-lt"/>
                          <a:ea typeface="+mn-ea"/>
                          <a:cs typeface="+mn-cs"/>
                        </a:rPr>
                        <a:t>&lt;SJR1&gt; entre &lt;NOMSOUSJACENT&gt;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8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endParaRPr lang="fr-FR" sz="700" b="0" i="0" kern="1200" dirty="0">
                        <a:solidFill>
                          <a:schemeClr val="tx1"/>
                        </a:solidFill>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endParaRPr lang="fr-FR" sz="700" b="0" i="0" kern="1200" dirty="0">
                        <a:solidFill>
                          <a:schemeClr val="tx1"/>
                        </a:solidFill>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&lt;SV&gt;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Triple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Une triple valorisation sera établie tous les quinze (15) jours par les sociétés REFINITIV et FIS,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830279"/>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&lt;2PDC&gt;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&lt;GC&gt; fixe plafonné à &lt;CPN&gt; par &lt;F0&gt; &lt;F2&gt; depuis le &lt;DDCI&gt; (soit &lt;GCA&gt;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 &lt;balisedeg1&gt;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&lt;GC&gt;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&lt;GC&gt;s en cas de forte hausse &lt;SJR7&gt; (Taux de Rendement Annuel net maximum de &lt;TRA.F</a:t>
            </a:r>
            <a:r>
              <a:rPr lang="fr-FR" sz="800" dirty="0">
                <a:solidFill>
                  <a:schemeClr val="tx1"/>
                </a:solidFill>
                <a:latin typeface="Proxima Nova Rg"/>
              </a:rPr>
              <a: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A&gt;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&lt;NOM&gt; » ne peut constituer l’intégralité d’un portefeuille d’investissement. L’investisseur est exposé pour une durée de &lt;1PR&gt; à &lt;DPRR&gt; &lt;F0&gt;&lt;F0s&gt; à &lt;SJR1&gt;, et ne bénéficie pas de la diversification offerte par les indices de marchés actions.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735382"/>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&lt;2PDC&gt;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&lt;GC&gt; fixe plafonné à &lt;CPN&gt; par &lt;F0&gt; (soit &lt;GCA&gt; par année écoulée)&lt;Mémoire6&gt;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&lt;ABAC2&gt;.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&lt;GC&gt;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gains en cas de forte hausse des marchés (Taux de Rendement Annuel net maximum de </a:t>
            </a:r>
            <a:r>
              <a:rPr kumimoji="0" lang="fr-FR" sz="800" b="0" i="0" u="none" strike="noStrike" kern="1200" cap="none" spc="0" normalizeH="0" baseline="0" noProof="0" dirty="0">
                <a:ln>
                  <a:noFill/>
                </a:ln>
                <a:solidFill>
                  <a:schemeClr val="tx1"/>
                </a:solidFill>
                <a:effectLst/>
                <a:highlight>
                  <a:srgbClr val="FFFF00"/>
                </a:highlight>
                <a:uLnTx/>
                <a:uFillTx/>
                <a:latin typeface="Proxima Nova Rg"/>
                <a:ea typeface="+mn-ea"/>
                <a:cs typeface="+mn-cs"/>
              </a:rPr>
              <a:t>&lt;TRA.F.A&gt;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&lt;NOM&gt; » ne peut constituer l’intégralité d’un portefeuille d’investissement. L’investisseur est exposé pour une durée de &lt;1PR&gt; à &lt;DPRR&gt; &lt;F0&gt;&lt;F0s&gt; à &lt;SJR1&gt;, et ne bénéficie pas de la diversification offerte par les indices de marchés actions.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&lt;GC&gt; de &lt;CPN&gt; par &lt;F0&gt; &lt;F2&gt; depuis le &lt;DDCI&gt;</a:t>
            </a:r>
          </a:p>
          <a:p>
            <a:pPr marL="0" indent="0" algn="ctr">
              <a:lnSpc>
                <a:spcPct val="100000"/>
              </a:lnSpc>
              <a:spcBef>
                <a:spcPts val="0"/>
              </a:spcBef>
              <a:buNone/>
            </a:pPr>
            <a:r>
              <a:rPr lang="fr-FR" sz="800" dirty="0"/>
              <a:t>(soit un &lt;GC&gt; de &lt;GCE&gt; et un Taux de Rendement Annuel net de </a:t>
            </a:r>
            <a:r>
              <a:rPr lang="fr-FR" sz="800" dirty="0">
                <a:highlight>
                  <a:srgbClr val="FFFF00"/>
                </a:highlight>
              </a:rPr>
              <a:t>&lt;TRA.MG.A&gt;</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&lt;GC&gt; de &lt;CPN&gt; par &lt;F0&gt; &lt;F2&gt; depuis le &lt;DDCI&gt;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&lt;TRA.MRA.MIN.A&gt;</a:t>
            </a:r>
            <a:r>
              <a:rPr lang="fr-FR" sz="800" baseline="30000" dirty="0"/>
              <a:t>(2) </a:t>
            </a:r>
            <a:r>
              <a:rPr lang="fr-FR" sz="800" dirty="0"/>
              <a:t>et </a:t>
            </a:r>
            <a:r>
              <a:rPr lang="fr-FR" sz="800" dirty="0">
                <a:highlight>
                  <a:srgbClr val="FFFF00"/>
                </a:highlight>
              </a:rPr>
              <a:t>&lt;TRA.F.A&gt;</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de la fin &lt;DU&gt; &lt;F0&gt; &lt;1PR&gt; et jusqu’à la fin &lt;DU&gt; &lt;F0&gt; &lt;ADPR&gt;, on observe le &lt;SJR3&gt; de clôture &lt;SJR7&gt;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a:t>
            </a:r>
            <a:r>
              <a:rPr lang="fr-FR" sz="800">
                <a:solidFill>
                  <a:schemeClr val="tx2"/>
                </a:solidFill>
              </a:rPr>
              <a:t>&lt;DCFMAJ&gt;, </a:t>
            </a:r>
            <a:r>
              <a:rPr lang="fr-FR" sz="800" dirty="0">
                <a:solidFill>
                  <a:schemeClr val="tx2"/>
                </a:solidFill>
              </a:rPr>
              <a:t>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&lt;DBAC&gt;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&lt;DEC_MAJ&gt; :</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&lt;DDCI&gt; et le &lt;DCF&gt;</a:t>
            </a:r>
          </a:p>
          <a:p>
            <a:pPr marL="0" indent="0" algn="ctr">
              <a:lnSpc>
                <a:spcPct val="100000"/>
              </a:lnSpc>
              <a:spcBef>
                <a:spcPts val="0"/>
              </a:spcBef>
              <a:buNone/>
            </a:pPr>
            <a:r>
              <a:rPr lang="fr-FR" sz="800" dirty="0"/>
              <a:t>(Soit un Taux de Rendement Annuel net inférieur ou égal </a:t>
            </a:r>
            <a:r>
              <a:rPr lang="fr-FR" sz="800"/>
              <a:t>à &lt;TRA.ECHEANCE.PERTE.A&gt;</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298007"/>
            <a:ext cx="5021862" cy="182880"/>
          </a:xfrm>
          <a:prstGeom prst="rect">
            <a:avLst/>
          </a:prstGeom>
          <a:noFill/>
          <a:ln w="6350">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11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&lt;DBAC&gt; mais supérieur ou égal à &lt;PDI&gt; de son &lt;NDR&gt;, l’investisseur reçoit, le &lt;DEC_MAJ&gt;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et à la date de constatation finale, on compare le &lt;SJR3&gt; de &lt;SJR1&gt; à son &lt;NDR&gt;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871532"/>
            <a:ext cx="5021862" cy="182880"/>
          </a:xfrm>
          <a:prstGeom prst="rect">
            <a:avLst/>
          </a:prstGeom>
          <a:noFill/>
          <a:ln w="6350">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&lt;ABAC2&gt;</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486485" y="5474452"/>
            <a:ext cx="5025383" cy="394705"/>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&lt;CPN&gt;</a:t>
            </a:r>
          </a:p>
          <a:p>
            <a:pPr defTabSz="1042988" fontAlgn="base">
              <a:spcBef>
                <a:spcPct val="0"/>
              </a:spcBef>
              <a:spcAft>
                <a:spcPct val="0"/>
              </a:spcAft>
            </a:pPr>
            <a:r>
              <a:rPr lang="fr-FR" dirty="0">
                <a:solidFill>
                  <a:srgbClr val="FF0000"/>
                </a:solidFill>
                <a:latin typeface="Proxima Nova Rg" panose="02000506030000020004" pitchFamily="2" charset="0"/>
              </a:rPr>
              <a:t>&lt;Mémoire&gt;</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a:t>
            </a:r>
            <a:r>
              <a:rPr lang="fr-FR" sz="800" b="1" dirty="0">
                <a:solidFill>
                  <a:schemeClr val="tx2"/>
                </a:solidFill>
                <a:latin typeface="Proxima Nova Rg" panose="02000506030000020004" pitchFamily="2" charset="0"/>
              </a:rPr>
              <a:t>strictement inférieur à &lt;ABAC2&gt;,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&lt;balisedeg4&gt;</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FFFF00"/>
                </a:highlight>
              </a:rPr>
              <a:t>9,23</a:t>
            </a:r>
            <a:r>
              <a:rPr lang="fr-FR" sz="800" dirty="0"/>
              <a:t>%</a:t>
            </a:r>
            <a:r>
              <a:rPr lang="fr-FR" sz="800" baseline="30000" dirty="0"/>
              <a:t>(2)</a:t>
            </a:r>
            <a:r>
              <a:rPr lang="fr-FR" sz="800" dirty="0"/>
              <a:t> et </a:t>
            </a:r>
            <a:r>
              <a:rPr lang="fr-FR" sz="800" dirty="0">
                <a:highlight>
                  <a:srgbClr val="FFFF00"/>
                </a:highlight>
              </a:rPr>
              <a:t>9,23</a:t>
            </a:r>
            <a:r>
              <a:rPr lang="fr-FR" sz="800" dirty="0"/>
              <a:t>%</a:t>
            </a:r>
            <a:r>
              <a:rPr lang="fr-FR" sz="800" baseline="30000" dirty="0"/>
              <a:t>(2)</a:t>
            </a:r>
            <a:r>
              <a:rPr lang="fr-FR" sz="800" dirty="0"/>
              <a:t>)</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&lt;BFP&gt; de son &lt;NDR&gt;, l’investisseur reçoit, le &lt;DEC&gt;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704388"/>
            <a:ext cx="5203302" cy="548640"/>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&lt;DDCI&gt; et le &lt;DCF&gt;</a:t>
            </a:r>
          </a:p>
          <a:p>
            <a:pPr marL="0" indent="0" algn="ctr">
              <a:lnSpc>
                <a:spcPct val="100000"/>
              </a:lnSpc>
              <a:spcBef>
                <a:spcPts val="0"/>
              </a:spcBef>
              <a:buNone/>
            </a:pPr>
            <a:r>
              <a:rPr lang="fr-FR" sz="800" dirty="0"/>
              <a:t>(Soit un Taux de Rendement Annuel net inférieur ou égal à </a:t>
            </a:r>
            <a:r>
              <a:rPr lang="fr-FR" sz="800" dirty="0">
                <a:highlight>
                  <a:srgbClr val="FFFF00"/>
                </a:highlight>
              </a:rPr>
              <a:t>-10,11</a:t>
            </a:r>
            <a:r>
              <a:rPr lang="fr-FR" sz="800" dirty="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5,37%</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&lt;BFP&gt; mais supérieur ou égal à &lt;PDI&gt; de son &lt;NDR&gt;, l’investisseur reçoit, le &lt;DEC&gt;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9,34</a:t>
            </a:r>
            <a:r>
              <a:rPr lang="fr-FR" sz="800" dirty="0"/>
              <a:t>%</a:t>
            </a:r>
            <a:r>
              <a:rPr lang="fr-FR" sz="800" baseline="30000" dirty="0"/>
              <a:t>(2) </a:t>
            </a:r>
            <a:r>
              <a:rPr lang="fr-FR" sz="800" dirty="0"/>
              <a:t>et </a:t>
            </a:r>
            <a:r>
              <a:rPr lang="fr-FR" sz="800" dirty="0">
                <a:highlight>
                  <a:srgbClr val="FFFF00"/>
                </a:highlight>
              </a:rPr>
              <a:t>&lt;TRA.F.A&gt;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de la fin &lt;DU&gt; &lt;F0&gt; &lt;1PR&gt; et jusqu’à la fin &lt;DU&gt; &lt;F0&gt; &lt;ADPR&gt;, on compare le &lt;SJR3&gt; de clôture &lt;SJR7&gt; à son &lt;NDR&gt;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7398820"/>
          </a:xfrm>
          <a:prstGeom prst="rect">
            <a:avLst/>
          </a:prstGeom>
          <a:noFill/>
        </p:spPr>
        <p:txBody>
          <a:bodyPr wrap="square">
            <a:spAutoFit/>
          </a:bodyPr>
          <a:lstStyle/>
          <a:p>
            <a:pPr algn="just">
              <a:lnSpc>
                <a:spcPct val="95000"/>
              </a:lnSpc>
              <a:spcBef>
                <a:spcPts val="600"/>
              </a:spcBef>
            </a:pPr>
            <a:r>
              <a:rPr lang="fr-FR" sz="12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&lt;GC&gt; de &lt;CPN&gt; par &lt;F0&gt; &lt;F2&gt; depuis le &lt;DDCI&gt; (soit &lt;GCA&gt;</a:t>
            </a:r>
            <a:r>
              <a:rPr lang="fr-FR" sz="800" i="1" dirty="0">
                <a:solidFill>
                  <a:srgbClr val="000000"/>
                </a:solidFill>
              </a:rPr>
              <a:t> </a:t>
            </a:r>
            <a:r>
              <a:rPr lang="fr-FR" sz="800" dirty="0">
                <a:solidFill>
                  <a:srgbClr val="000000"/>
                </a:solidFill>
              </a:rPr>
              <a:t>par année écoulée et un Taux de Rendement Annuel net maximum de </a:t>
            </a:r>
            <a:r>
              <a:rPr lang="fr-FR" sz="800" dirty="0">
                <a:solidFill>
                  <a:srgbClr val="000000"/>
                </a:solidFill>
                <a:highlight>
                  <a:srgbClr val="FFFF00"/>
                </a:highlight>
              </a:rPr>
              <a:t>&lt;TRA.F.A&gt;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&lt;DBAC&gt; de son &lt;NDR&gt;, l’investisseur récupère alors l’intégralité de son capital initial, majorée d’un &lt;GC&gt; de &lt;CPN&gt; par &lt;F0&gt; &lt;F2&gt; depuis le &lt;DDCI&gt;  (soit un &lt;GC&gt; de &lt;GCE&gt; et un Taux de Rendement Annuel net de &lt;TRA.MG.A&gt;</a:t>
            </a:r>
            <a:r>
              <a:rPr lang="fr-FR" sz="800" baseline="30000" dirty="0">
                <a:solidFill>
                  <a:srgbClr val="000000"/>
                </a:solidFill>
              </a:rPr>
              <a:t>(2)</a:t>
            </a:r>
            <a:r>
              <a:rPr lang="fr-FR" sz="800" dirty="0">
                <a:solidFill>
                  <a:srgbClr val="000000"/>
                </a:solidFill>
              </a:rPr>
              <a:t>). &lt;baliseCM2&gt;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&lt;baliseCM22&gt;</a:t>
            </a:r>
          </a:p>
          <a:p>
            <a:pPr marL="0" lvl="1" algn="just">
              <a:lnSpc>
                <a:spcPct val="95000"/>
              </a:lnSpc>
              <a:spcBef>
                <a:spcPts val="600"/>
              </a:spcBef>
            </a:pPr>
            <a:r>
              <a:rPr lang="fr-FR" sz="12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&lt;F2&gt; depuis le &lt;DDCI&gt; </a:t>
            </a:r>
            <a:r>
              <a:rPr lang="fr-FR" sz="800" dirty="0">
                <a:solidFill>
                  <a:srgbClr val="000000"/>
                </a:solidFill>
              </a:rPr>
              <a:t>(soit un Taux de Rendement Annuel net maximum de </a:t>
            </a:r>
            <a:r>
              <a:rPr lang="fr-FR" sz="800" dirty="0">
                <a:solidFill>
                  <a:srgbClr val="000000"/>
                </a:solidFill>
                <a:highlight>
                  <a:srgbClr val="FFFF00"/>
                </a:highlight>
              </a:rPr>
              <a:t>&lt;TRA.F.A&gt;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&lt;SJR7&gt; autour du seuil de </a:t>
            </a:r>
            <a:r>
              <a:rPr lang="fr-FR" sz="800" b="1" dirty="0">
                <a:solidFill>
                  <a:srgbClr val="000000"/>
                </a:solidFill>
                <a:effectLst/>
                <a:ea typeface="Calibri" panose="020F0502020204030204" pitchFamily="34" charset="0"/>
              </a:rPr>
              <a:t>&lt;ABAC&gt; &lt;EBAC&gt; &lt;DESONNDR&gt; </a:t>
            </a:r>
            <a:r>
              <a:rPr lang="fr-FR" sz="800" b="1" dirty="0">
                <a:effectLst/>
                <a:ea typeface="Calibri" panose="020F0502020204030204" pitchFamily="34" charset="0"/>
              </a:rPr>
              <a:t>en cours de vie, et des seuils de &lt;DBAC&gt;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200" b="1" dirty="0">
                <a:solidFill>
                  <a:srgbClr val="B9A049"/>
                </a:solidFill>
              </a:rPr>
              <a:t>PRINCIPAUX FACTEURS DE RISQUES</a:t>
            </a:r>
          </a:p>
          <a:p>
            <a:pPr marL="0" lvl="1" indent="0" algn="just">
              <a:lnSpc>
                <a:spcPct val="95000"/>
              </a:lnSpc>
              <a:spcBef>
                <a:spcPts val="600"/>
              </a:spcBef>
              <a:spcAft>
                <a:spcPts val="200"/>
              </a:spcAft>
              <a:buNone/>
            </a:pPr>
            <a:endParaRPr lang="fr-FR" sz="1000" b="1" i="1" dirty="0">
              <a:solidFill>
                <a:srgbClr val="B9A049"/>
              </a:solidFill>
            </a:endParaRPr>
          </a:p>
          <a:p>
            <a:pPr marL="0" lvl="1" indent="0" algn="just">
              <a:lnSpc>
                <a:spcPct val="95000"/>
              </a:lnSpc>
              <a:spcBef>
                <a:spcPts val="600"/>
              </a:spcBef>
              <a:spcAft>
                <a:spcPts val="200"/>
              </a:spcAft>
              <a:buNone/>
            </a:pPr>
            <a:r>
              <a:rPr lang="fr-FR" sz="800" i="1" dirty="0">
                <a:solidFill>
                  <a:srgbClr val="000000"/>
                </a:solidFill>
              </a:rPr>
              <a:t>Les investisseurs sont invités à lire attentivement la section « Facteurs de Risques » du Prospectus de base.</a:t>
            </a:r>
          </a:p>
          <a:p>
            <a:pPr algn="just">
              <a:lnSpc>
                <a:spcPct val="95000"/>
              </a:lnSpc>
            </a:pPr>
            <a:endParaRPr lang="fr-FR" sz="800" i="1" dirty="0">
              <a:solidFill>
                <a:srgbClr val="000000"/>
              </a:solidFill>
            </a:endParaRP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&lt;SJR3&gt; &lt;SJR7&gt;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127977"/>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&lt;F1&gt;</a:t>
            </a:r>
            <a:r>
              <a:rPr lang="fr-FR" sz="800" baseline="30000" dirty="0">
                <a:solidFill>
                  <a:srgbClr val="000000"/>
                </a:solidFill>
              </a:rPr>
              <a:t>(1)</a:t>
            </a:r>
            <a:r>
              <a:rPr lang="fr-FR" sz="800" dirty="0">
                <a:solidFill>
                  <a:srgbClr val="000000"/>
                </a:solidFill>
              </a:rPr>
              <a:t>, </a:t>
            </a:r>
            <a:r>
              <a:rPr lang="fr-FR" sz="800" dirty="0">
                <a:latin typeface="Proxima Nova Rg" panose="02000506030000020004" pitchFamily="2" charset="0"/>
              </a:rPr>
              <a:t>l’investisseur peut recevoir un coupon de &lt;CPN&gt; dès lors que &lt;SJR1&gt; clôture à un &lt;SJR3&gt; supérieur ou égal à &lt;ABAC2&gt;</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&lt;Mémoire3&gt;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&lt;CPN&gt; &lt;Mémoire6&gt; (soit un Taux de Rendement Annuel net maximum de </a:t>
            </a:r>
            <a:r>
              <a:rPr lang="fr-FR" sz="800" dirty="0">
                <a:solidFill>
                  <a:srgbClr val="000000"/>
                </a:solidFill>
                <a:highlight>
                  <a:srgbClr val="FFFF00"/>
                </a:highlight>
              </a:rPr>
              <a:t>&lt;TRA.F.A&gt;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&lt;PDI&gt; de son &lt;NDR&gt;, l’investisseur récupère alors l’intégralité de son capital initial (soit un Taux de Rendement Annuel net de 9,23%(2)).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a:t>
            </a:r>
            <a:r>
              <a:rPr lang="fr-FR" sz="800" dirty="0">
                <a:solidFill>
                  <a:srgbClr val="000000"/>
                </a:solidFill>
              </a:rPr>
              <a:t>(soit un Taux de Rendement Annuel net maximum de </a:t>
            </a:r>
            <a:r>
              <a:rPr lang="fr-FR" sz="800" dirty="0">
                <a:solidFill>
                  <a:srgbClr val="000000"/>
                </a:solidFill>
                <a:highlight>
                  <a:srgbClr val="FFFF00"/>
                </a:highlight>
              </a:rPr>
              <a:t>&lt;TRA.F.A&gt;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&lt;SJR7&gt; autour du seuil de </a:t>
            </a:r>
            <a:r>
              <a:rPr lang="fr-FR" sz="800" b="1" dirty="0">
                <a:solidFill>
                  <a:srgbClr val="000000"/>
                </a:solidFill>
                <a:effectLst/>
                <a:ea typeface="Calibri" panose="020F0502020204030204" pitchFamily="34" charset="0"/>
              </a:rPr>
              <a:t>&lt;ABAC2&gt; &lt;EBAC&gt; &lt;DESONNDR&gt; </a:t>
            </a:r>
            <a:r>
              <a:rPr lang="fr-FR" sz="800" b="1" dirty="0">
                <a:effectLst/>
                <a:ea typeface="Calibri" panose="020F0502020204030204" pitchFamily="34" charset="0"/>
              </a:rPr>
              <a:t>en cours de vie, et des seuils de &lt;BFP&gt;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&lt;SJR3&gt; &lt;SJR7&gt;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&lt;SJR1&gt;.</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38499"/>
          </a:xfrm>
          <a:prstGeom prst="rect">
            <a:avLst/>
          </a:prstGeom>
          <a:noFill/>
        </p:spPr>
        <p:txBody>
          <a:bodyPr wrap="square" lIns="0" tIns="0" rIns="0" bIns="0" rtlCol="0">
            <a:spAutoFit/>
          </a:bodyPr>
          <a:lstStyle/>
          <a:p>
            <a:pPr algn="just"/>
            <a:r>
              <a:rPr lang="fr-FR" sz="900" b="1" dirty="0">
                <a:solidFill>
                  <a:srgbClr val="B9A049"/>
                </a:solidFill>
                <a:latin typeface="+mj-lt"/>
              </a:rPr>
              <a:t>SCÉNARIO DÉFAVORABLE </a:t>
            </a:r>
            <a:r>
              <a:rPr lang="fr-FR" sz="900" dirty="0">
                <a:solidFill>
                  <a:srgbClr val="B9A049"/>
                </a:solidFill>
              </a:rPr>
              <a:t>: À la date de constatation finale</a:t>
            </a:r>
            <a:r>
              <a:rPr lang="fr-FR" sz="900" baseline="30000" dirty="0">
                <a:solidFill>
                  <a:srgbClr val="B9A049"/>
                </a:solidFill>
              </a:rPr>
              <a:t>(1)</a:t>
            </a:r>
            <a:r>
              <a:rPr lang="fr-FR" sz="9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MÉDIAN </a:t>
            </a:r>
            <a:r>
              <a:rPr lang="fr-FR" sz="800" dirty="0">
                <a:latin typeface="+mn-lt"/>
              </a:rPr>
              <a:t>: </a:t>
            </a:r>
            <a:r>
              <a:rPr lang="fr-FR" sz="800" b="0" dirty="0">
                <a:latin typeface="+mn-lt"/>
              </a:rPr>
              <a:t>&lt;baliseCM3&gt;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CLÔTURE &lt;SJR7&gt; AUTOUR DES SEUILS DE &lt;DBAC&gt; ET DE &lt;PDI&gt; </a:t>
            </a:r>
            <a:r>
              <a:rPr lang="fr-FR" sz="800" cap="all" dirty="0">
                <a:solidFill>
                  <a:srgbClr val="B9A049"/>
                </a:solidFill>
                <a:latin typeface="+mn-lt"/>
              </a:rPr>
              <a:t>DE SON &lt;NDR&gt;</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&lt;F1&gt;</a:t>
            </a:r>
            <a:r>
              <a:rPr lang="fr-FR" sz="800" baseline="30000" dirty="0"/>
              <a:t>(1) </a:t>
            </a:r>
            <a:r>
              <a:rPr lang="fr-FR" sz="800" dirty="0">
                <a:latin typeface="+mn-lt"/>
              </a:rPr>
              <a:t>des &lt;F0&gt;&lt;F0s&gt; &lt;1PR&gt; à &lt;ADPR&gt;</a:t>
            </a:r>
            <a:r>
              <a:rPr lang="fr-FR" sz="800" dirty="0"/>
              <a:t>, &lt;SJR1&gt; clôture à un &lt;SJR3&gt; strictement inférieur à &lt;ABAC&gt;.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&lt;SJR1&gt;</a:t>
            </a:r>
            <a:r>
              <a:rPr lang="fr-FR" sz="800" baseline="30000" dirty="0"/>
              <a:t>(3)</a:t>
            </a:r>
            <a:r>
              <a:rPr lang="fr-FR" sz="800" dirty="0"/>
              <a:t>, soit </a:t>
            </a:r>
            <a:r>
              <a:rPr lang="fr-FR" sz="800" dirty="0">
                <a:highlight>
                  <a:srgbClr val="FFFF00"/>
                </a:highlight>
              </a:rPr>
              <a:t>&lt;TRA.D.A&gt;</a:t>
            </a:r>
            <a:r>
              <a:rPr lang="fr-FR" sz="800" baseline="30000" dirty="0">
                <a:highlight>
                  <a:srgbClr val="FFFF00"/>
                </a:highlight>
              </a:rPr>
              <a: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&lt;F1&gt;</a:t>
            </a:r>
            <a:r>
              <a:rPr lang="fr-FR" sz="800" baseline="30000" dirty="0">
                <a:solidFill>
                  <a:srgbClr val="04202E"/>
                </a:solidFill>
                <a:latin typeface="+mn-lt"/>
              </a:rPr>
              <a:t>(1)</a:t>
            </a:r>
            <a:r>
              <a:rPr lang="fr-FR" sz="800" dirty="0">
                <a:latin typeface="+mn-lt"/>
              </a:rPr>
              <a:t> des &lt;F0&gt;&lt;F0s&gt; &lt;1PR&gt; à &lt;ADPR&gt;, &lt;SJR1&gt; clôture à </a:t>
            </a:r>
            <a:r>
              <a:rPr lang="fr-FR" sz="800" dirty="0">
                <a:solidFill>
                  <a:schemeClr val="tx2"/>
                </a:solidFill>
                <a:latin typeface="+mn-lt"/>
              </a:rPr>
              <a:t>un &lt;SJR3&gt; strictement inférieur à &lt;ABAC&gt;</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&lt;baliseCM4&gt;</a:t>
            </a:r>
          </a:p>
          <a:p>
            <a:pPr lvl="0" defTabSz="1042988" fontAlgn="base">
              <a:spcBef>
                <a:spcPct val="0"/>
              </a:spcBef>
              <a:spcAft>
                <a:spcPts val="600"/>
              </a:spcAft>
            </a:pPr>
            <a:r>
              <a:rPr lang="fr-FR" sz="800" dirty="0">
                <a:latin typeface="+mn-lt"/>
              </a:rPr>
              <a:t>Ce qui correspond à un Taux de Rendement Annuel net de                    </a:t>
            </a:r>
            <a:r>
              <a:rPr lang="fr-FR" sz="800" dirty="0">
                <a:highlight>
                  <a:srgbClr val="FFFF00"/>
                </a:highlight>
                <a:latin typeface="+mn-lt"/>
              </a:rPr>
              <a:t>&lt;BALISECMTRA&gt;</a:t>
            </a:r>
            <a:r>
              <a:rPr lang="fr-FR" sz="800" baseline="30000" dirty="0">
                <a:highlight>
                  <a:srgbClr val="FFFF00"/>
                </a:highlight>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4202E"/>
                </a:solidFill>
                <a:latin typeface="+mn-lt"/>
              </a:rPr>
              <a:t>&lt;TRA.M.SJ&gt;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&lt;SJR1&gt;</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&lt;F1&gt;</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&lt;SJR1&gt; </a:t>
            </a:r>
            <a:r>
              <a:rPr lang="fr-FR" sz="800" dirty="0">
                <a:solidFill>
                  <a:schemeClr val="tx2"/>
                </a:solidFill>
              </a:rPr>
              <a:t>clôture à </a:t>
            </a:r>
            <a:r>
              <a:rPr lang="fr-FR" sz="800" dirty="0">
                <a:solidFill>
                  <a:schemeClr val="tx2"/>
                </a:solidFill>
                <a:latin typeface="Proxima Nova Rg" panose="02000506030000020004" pitchFamily="2" charset="0"/>
              </a:rPr>
              <a:t>un &lt;SJR3&gt; supérieur à &lt;ABAC&gt; &lt;ABAC&gt; </a:t>
            </a:r>
            <a:r>
              <a:rPr lang="fr-FR" sz="800" dirty="0">
                <a:solidFill>
                  <a:schemeClr val="tx2"/>
                </a:solidFill>
              </a:rPr>
              <a:t>(&lt;NSF&gt; dans cet exemple). Le produit est automatiquement remboursé par anticipation. Il verse alors l’intégralité du capital initial majorée d’un &lt;GC&gt; de &lt;CPN&gt; par &lt;F0&gt; &lt;F2&gt; depuis le &lt;DDCI&gt;, soit un gain de </a:t>
            </a:r>
            <a:r>
              <a:rPr lang="fr-FR" sz="800" dirty="0">
                <a:solidFill>
                  <a:schemeClr val="tx2"/>
                </a:solidFill>
                <a:highlight>
                  <a:srgbClr val="FFFF00"/>
                </a:highlight>
              </a:rPr>
              <a:t>&lt;GCA&gt;</a:t>
            </a:r>
            <a:r>
              <a:rPr lang="fr-FR" sz="800" dirty="0">
                <a:solidFill>
                  <a:schemeClr val="tx2"/>
                </a:solidFill>
              </a:rPr>
              <a:t> dans notre exemple.</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FFFF00"/>
                </a:highlight>
              </a:rPr>
              <a:t>&lt;TRA.F.A&gt;</a:t>
            </a:r>
            <a:r>
              <a:rPr lang="fr-FR" sz="800" baseline="30000" dirty="0">
                <a:solidFill>
                  <a:srgbClr val="04202E"/>
                </a:solidFill>
              </a:rPr>
              <a:t>(2)</a:t>
            </a:r>
            <a:r>
              <a:rPr lang="fr-FR" sz="800" dirty="0">
                <a:solidFill>
                  <a:srgbClr val="04202E"/>
                </a:solidFill>
              </a:rPr>
              <a:t>, contre un Taux de Rendement Annuel net de </a:t>
            </a:r>
            <a:r>
              <a:rPr lang="fr-FR" sz="800" dirty="0">
                <a:solidFill>
                  <a:schemeClr val="tx2"/>
                </a:solidFill>
                <a:highlight>
                  <a:srgbClr val="FFFF00"/>
                </a:highlight>
              </a:rPr>
              <a:t>&lt;TRA.F.SJ&gt;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&lt;SJR1&gt;</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&lt;CPN&gt; par &lt;F0&gt; &lt;F2&gt; depuis le &lt;DDCIMAJ&gt;.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dirty="0"/>
              <a:t>&lt;graph2&gt;</a:t>
            </a:r>
            <a:endParaRPr lang="en-US" dirty="0"/>
          </a:p>
        </p:txBody>
      </p:sp>
      <p:sp>
        <p:nvSpPr>
          <p:cNvPr id="17" name="ZoneTexte 16">
            <a:extLst>
              <a:ext uri="{FF2B5EF4-FFF2-40B4-BE49-F238E27FC236}">
                <a16:creationId xmlns:a16="http://schemas.microsoft.com/office/drawing/2014/main" id="{6C6C129D-CB6A-B5A2-93D0-CB709078459F}"/>
              </a:ext>
            </a:extLst>
          </p:cNvPr>
          <p:cNvSpPr txBox="1"/>
          <p:nvPr/>
        </p:nvSpPr>
        <p:spPr>
          <a:xfrm>
            <a:off x="771525" y="4913448"/>
            <a:ext cx="4056380" cy="369332"/>
          </a:xfrm>
          <a:prstGeom prst="rect">
            <a:avLst/>
          </a:prstGeom>
          <a:noFill/>
        </p:spPr>
        <p:txBody>
          <a:bodyPr wrap="square">
            <a:spAutoFit/>
          </a:bodyPr>
          <a:lstStyle/>
          <a:p>
            <a:r>
              <a:rPr lang="fr-FR" dirty="0"/>
              <a:t>&lt;graph3&gt;</a:t>
            </a:r>
            <a:endParaRPr lang="en-US" dirty="0"/>
          </a:p>
        </p:txBody>
      </p:sp>
      <p:sp>
        <p:nvSpPr>
          <p:cNvPr id="18" name="ZoneTexte 17">
            <a:extLst>
              <a:ext uri="{FF2B5EF4-FFF2-40B4-BE49-F238E27FC236}">
                <a16:creationId xmlns:a16="http://schemas.microsoft.com/office/drawing/2014/main" id="{7AC81B8D-7EFC-E1A3-A147-8FC5ABFB9A37}"/>
              </a:ext>
            </a:extLst>
          </p:cNvPr>
          <p:cNvSpPr txBox="1"/>
          <p:nvPr/>
        </p:nvSpPr>
        <p:spPr>
          <a:xfrm>
            <a:off x="771017" y="7745720"/>
            <a:ext cx="4056888" cy="369332"/>
          </a:xfrm>
          <a:prstGeom prst="rect">
            <a:avLst/>
          </a:prstGeom>
          <a:noFill/>
        </p:spPr>
        <p:txBody>
          <a:bodyPr wrap="square">
            <a:spAutoFit/>
          </a:bodyPr>
          <a:lstStyle/>
          <a:p>
            <a:r>
              <a:rPr lang="fr-FR" dirty="0"/>
              <a:t>&lt;graph4&gt;</a:t>
            </a:r>
            <a:endParaRPr lang="en-US" dirty="0"/>
          </a:p>
        </p:txBody>
      </p:sp>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3" ma:contentTypeDescription="Crée un document." ma:contentTypeScope="" ma:versionID="4e51a0dab1f5d4663d954168d546c586">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d7b51e5f287975310341ecd8502634d3"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EF0323-6FE8-41A6-BEA1-CC5178579B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5DE574B-2CD2-4078-9BEA-2A14717D9698}">
  <ds:schemaRefs>
    <ds:schemaRef ds:uri="http://schemas.microsoft.com/office/2006/documentManagement/types"/>
    <ds:schemaRef ds:uri="ef624bc2-1644-4d69-8362-5c28ca496374"/>
    <ds:schemaRef ds:uri="http://purl.org/dc/terms/"/>
    <ds:schemaRef ds:uri="http://purl.org/dc/dcmitype/"/>
    <ds:schemaRef ds:uri="http://schemas.microsoft.com/office/infopath/2007/PartnerControls"/>
    <ds:schemaRef ds:uri="http://schemas.openxmlformats.org/package/2006/metadata/core-properties"/>
    <ds:schemaRef ds:uri="514a554b-82b0-4359-b247-fc84018a95f0"/>
    <ds:schemaRef ds:uri="http://schemas.microsoft.com/office/2006/metadata/properties"/>
    <ds:schemaRef ds:uri="http://www.w3.org/XML/1998/namespace"/>
    <ds:schemaRef ds:uri="http://purl.org/dc/elements/1.1/"/>
  </ds:schemaRefs>
</ds:datastoreItem>
</file>

<file path=customXml/itemProps3.xml><?xml version="1.0" encoding="utf-8"?>
<ds:datastoreItem xmlns:ds="http://schemas.openxmlformats.org/officeDocument/2006/customXml" ds:itemID="{B00FC41E-FBDE-42E2-B58A-20EBD240A3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19236</TotalTime>
  <Words>9564</Words>
  <Application>Microsoft Office PowerPoint</Application>
  <PresentationFormat>Personnalisé</PresentationFormat>
  <Paragraphs>306</Paragraphs>
  <Slides>13</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13</vt:i4>
      </vt:variant>
    </vt:vector>
  </HeadingPairs>
  <TitlesOfParts>
    <vt:vector size="20"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806</cp:revision>
  <cp:lastPrinted>2021-07-12T10:02:04Z</cp:lastPrinted>
  <dcterms:created xsi:type="dcterms:W3CDTF">2017-02-21T09:03:05Z</dcterms:created>
  <dcterms:modified xsi:type="dcterms:W3CDTF">2022-05-09T09:29:42Z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