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5CBAA-8B19-4E30-AE3F-FD654036B3A2}" v="14" dt="2022-06-13T14:39:49.25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122" autoAdjust="0"/>
  </p:normalViewPr>
  <p:slideViewPr>
    <p:cSldViewPr snapToGrid="0">
      <p:cViewPr>
        <p:scale>
          <a:sx n="150" d="100"/>
          <a:sy n="150" d="100"/>
        </p:scale>
        <p:origin x="1122" y="-256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7" d="100"/>
          <a:sy n="77" d="100"/>
        </p:scale>
        <p:origin x="4002"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15/06/2022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Espace réservé du pied de page 5"/>
          <p:cNvSpPr>
            <a:spLocks noGrp="1"/>
          </p:cNvSpPr>
          <p:nvPr>
            <p:ph type="ftr" sz="quarter" idx="4"/>
          </p:nvPr>
        </p:nvSpPr>
        <p:spPr>
          <a:xfrm>
            <a:off x="0" y="8079289"/>
            <a:ext cx="2945659" cy="1848940"/>
          </a:xfrm>
          <a:prstGeom prst="rect">
            <a:avLst/>
          </a:prstGeom>
        </p:spPr>
        <p:txBody>
          <a:bodyPr vert="horz" lIns="90999" tIns="45499" rIns="90999" bIns="45499"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684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82081"/>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693949"/>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4686" y="-53501"/>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buFont typeface="Arial" panose="020B0604020202020204" pitchFamily="34" charset="0"/>
              <a:buChar char="•"/>
            </a:pPr>
            <a:r>
              <a:rPr lang="fr-FR" sz="800" b="1" dirty="0">
                <a:solidFill>
                  <a:srgbClr val="B9A049"/>
                </a:solidFill>
                <a:latin typeface="Futura PT" panose="020B0902020204020203" pitchFamily="34" charset="0"/>
              </a:rPr>
              <a:t>Titres de créance </a:t>
            </a:r>
            <a:r>
              <a:rPr lang="fr-FR" sz="800" b="1" cap="none" dirty="0"/>
              <a:t>de droit &lt;droit&gt; </a:t>
            </a:r>
            <a:r>
              <a:rPr lang="fr-FR" sz="800" b="1" cap="none" dirty="0">
                <a:solidFill>
                  <a:srgbClr val="000000"/>
                </a:solidFill>
                <a:latin typeface="Proxima Nova Rg" panose="02000506030000020004" pitchFamily="2" charset="0"/>
              </a:rPr>
              <a:t>pouvant être difficile à comprendre et présentant un risque de perte en capital partielle ou totale en cours de vie et à l’ échéance</a:t>
            </a:r>
            <a:r>
              <a:rPr lang="fr-FR" sz="800" b="1" cap="none" baseline="30000" dirty="0">
                <a:solidFill>
                  <a:srgbClr val="000000"/>
                </a:solidFill>
                <a:latin typeface="Proxima Nova Rg" panose="02000506030000020004" pitchFamily="2" charset="0"/>
              </a:rPr>
              <a:t>(1)</a:t>
            </a:r>
            <a:r>
              <a:rPr lang="fr-FR" sz="800" b="1" cap="none" dirty="0">
                <a:solidFill>
                  <a:srgbClr val="000000"/>
                </a:solidFill>
                <a:latin typeface="Proxima Nova Rg" panose="02000506030000020004" pitchFamily="2" charset="0"/>
              </a:rPr>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a:t>
            </a:r>
            <a:r>
              <a:rPr lang="fr-FR" sz="800" b="1">
                <a:solidFill>
                  <a:srgbClr val="B9A049"/>
                </a:solidFill>
                <a:latin typeface="Futura PT" panose="020B0902020204020203" pitchFamily="34" charset="0"/>
              </a:rPr>
              <a:t>: </a:t>
            </a:r>
            <a:r>
              <a:rPr lang="fr-FR" sz="800" b="1">
                <a:highlight>
                  <a:srgbClr val="FFFF00"/>
                </a:highlight>
              </a:rPr>
              <a:t>&lt;</a:t>
            </a:r>
            <a:r>
              <a:rPr lang="fr-FR" sz="800" b="1" cap="none">
                <a:highlight>
                  <a:srgbClr val="FFFF00"/>
                </a:highlight>
              </a:rPr>
              <a:t>DIC&gt; </a:t>
            </a:r>
            <a:r>
              <a:rPr lang="fr-FR" sz="800" cap="none">
                <a:solidFill>
                  <a:schemeClr val="tx2"/>
                </a:solidFill>
              </a:rPr>
              <a:t>(</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&lt;TDP&gt;.</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81588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chemeClr val="tx2"/>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fr-FR" sz="800" b="1" cap="all" dirty="0" err="1">
                <a:solidFill>
                  <a:srgbClr val="B9A049"/>
                </a:solidFill>
                <a:latin typeface="Futura PT" panose="020B0902020204020203" pitchFamily="34" charset="0"/>
              </a:rPr>
              <a:t>morgan</a:t>
            </a:r>
            <a:r>
              <a:rPr lang="fr-FR" sz="800" b="1" cap="all" dirty="0">
                <a:solidFill>
                  <a:srgbClr val="B9A049"/>
                </a:solidFill>
                <a:latin typeface="Futura PT" panose="020B0902020204020203" pitchFamily="34" charset="0"/>
              </a:rPr>
              <a:t> </a:t>
            </a:r>
            <a:r>
              <a:rPr lang="fr-FR" sz="800" b="1" cap="all" dirty="0" err="1">
                <a:solidFill>
                  <a:srgbClr val="B9A049"/>
                </a:solidFill>
                <a:latin typeface="Futura PT" panose="020B0902020204020203" pitchFamily="34" charset="0"/>
              </a:rPr>
              <a:t>stanley</a:t>
            </a:r>
            <a:r>
              <a:rPr lang="fr-FR" sz="800" b="1" cap="all" dirty="0">
                <a:solidFill>
                  <a:srgbClr val="B9A049"/>
                </a:solidFill>
                <a:latin typeface="Futura PT" panose="020B0902020204020203" pitchFamily="34" charset="0"/>
              </a:rPr>
              <a:t> &amp; </a:t>
            </a:r>
            <a:r>
              <a:rPr lang="fr-FR" sz="800" b="1" cap="all" dirty="0" err="1">
                <a:solidFill>
                  <a:srgbClr val="B9A049"/>
                </a:solidFill>
                <a:latin typeface="Futura PT" panose="020B0902020204020203" pitchFamily="34" charset="0"/>
              </a:rPr>
              <a:t>co</a:t>
            </a:r>
            <a:r>
              <a:rPr lang="fr-FR" sz="800" b="1" cap="all" dirty="0">
                <a:solidFill>
                  <a:srgbClr val="B9A049"/>
                </a:solidFill>
                <a:latin typeface="Futura PT" panose="020B0902020204020203" pitchFamily="34" charset="0"/>
              </a:rPr>
              <a:t> international PLC</a:t>
            </a:r>
            <a:r>
              <a:rPr lang="fr-FR" sz="800" b="1" baseline="30000" dirty="0">
                <a:solidFill>
                  <a:srgbClr val="B9A049"/>
                </a:solidFill>
                <a:latin typeface="Proxima Nova Rg" panose="02000506030000020004" pitchFamily="2" charset="0"/>
              </a:rPr>
              <a:t>(3)</a:t>
            </a:r>
            <a:r>
              <a:rPr lang="fr-FR" sz="800" b="1" cap="all" dirty="0">
                <a:solidFill>
                  <a:srgbClr val="B9A049"/>
                </a:solidFill>
                <a:latin typeface="Futura PT" panose="020B0902020204020203" pitchFamily="34" charset="0"/>
              </a:rPr>
              <a:t> , </a:t>
            </a:r>
            <a:r>
              <a:rPr lang="fr-FR" sz="800" cap="none" dirty="0">
                <a:solidFill>
                  <a:schemeClr val="tx2"/>
                </a:solidFill>
                <a:latin typeface="Proxima Nova Rg" panose="02000506030000020004" pitchFamily="2" charset="0"/>
              </a:rPr>
              <a:t>l’investisseur est par conséquent soumis au risque de défaut de paiement, de faillite ainsi que de mise en résolution de Morgan Stanley &amp; Co International Plc.</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569387"/>
          </a:xfrm>
          <a:prstGeom prst="rect">
            <a:avLst/>
          </a:prstGeom>
          <a:noFill/>
          <a:ln w="9525">
            <a:noFill/>
            <a:miter lim="800000"/>
            <a:headEnd/>
            <a:tailEnd/>
          </a:ln>
        </p:spPr>
        <p:txBody>
          <a:bodyPr wrap="square" lIns="0" tIns="0" rIns="0" bIns="0">
            <a:spAutoFit/>
          </a:bodyPr>
          <a:lstStyle/>
          <a:p>
            <a:pPr algn="just" defTabSz="914400"/>
            <a:r>
              <a:rPr lang="fr-FR" sz="600" i="1" baseline="30000" dirty="0">
                <a:solidFill>
                  <a:schemeClr val="tx2"/>
                </a:solidFill>
                <a:latin typeface="Proxima Nova Rg" panose="02000506030000020004" pitchFamily="2" charset="0"/>
              </a:rPr>
              <a:t>(1) </a:t>
            </a:r>
            <a:r>
              <a:rPr lang="fr-FR" sz="600" i="1"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automatique anticipé. L'investisseur supporte le risque de défaut de paiement et/ou faillite de l’Émetteur. Pour les autres risques de perte en capital, voir pages suivantes.</a:t>
            </a:r>
          </a:p>
          <a:p>
            <a:pPr algn="just" defTabSz="914400"/>
            <a:r>
              <a:rPr lang="fr-FR" sz="600" i="1" baseline="30000" dirty="0">
                <a:solidFill>
                  <a:schemeClr val="tx2"/>
                </a:solidFill>
                <a:latin typeface="Proxima Nova Rg" panose="02000506030000020004" pitchFamily="2" charset="0"/>
              </a:rPr>
              <a:t>(2) </a:t>
            </a:r>
            <a:r>
              <a:rPr lang="fr-FR" sz="600" i="1" dirty="0">
                <a:solidFill>
                  <a:schemeClr val="tx2"/>
                </a:solidFill>
                <a:latin typeface="Proxima Nova Rg" panose="02000506030000020004" pitchFamily="2" charset="0"/>
              </a:rPr>
              <a:t>L’Assureur s’engage exclusivement sur le nombre d’unités de compte mais non sur leur valeur, qu’il ne garantit pas. Il est précisé que l’Assureur d’une part et l’Émetteur d’autre part, sont des entités juridiques indépendantes. Ce document n’a pas été rédigé par l’Assureur.</a:t>
            </a:r>
          </a:p>
          <a:p>
            <a:pPr algn="just" defTabSz="914400"/>
            <a:r>
              <a:rPr lang="fr-FR" sz="600" i="1" baseline="30000" dirty="0">
                <a:solidFill>
                  <a:schemeClr val="tx2"/>
                </a:solidFill>
                <a:latin typeface="Proxima Nova Rg" panose="02000506030000020004" pitchFamily="2" charset="0"/>
              </a:rPr>
              <a:t>(3) </a:t>
            </a:r>
            <a:r>
              <a:rPr lang="fr-FR" sz="600" i="1" dirty="0">
                <a:solidFill>
                  <a:schemeClr val="tx2"/>
                </a:solidFill>
                <a:latin typeface="Proxima Nova Rg" panose="02000506030000020004" pitchFamily="2" charset="0"/>
              </a:rPr>
              <a:t>Morgan Stanley &amp; Co International Plc : Moody’s Aa3 / S&amp;P A+. Notations en vigueur au moment de la rédaction de la présente brochure le </a:t>
            </a:r>
            <a:r>
              <a:rPr lang="fr-FR" sz="650" dirty="0">
                <a:solidFill>
                  <a:schemeClr val="tx2"/>
                </a:solidFill>
                <a:latin typeface="Proxima Nova Rg" panose="02000506030000020004" pitchFamily="2" charset="0"/>
              </a:rPr>
              <a:t>&lt;DDR_MAJ&gt;. </a:t>
            </a:r>
            <a:r>
              <a:rPr lang="fr-FR" sz="600" i="1" dirty="0">
                <a:solidFill>
                  <a:schemeClr val="tx2"/>
                </a:solidFill>
                <a:latin typeface="Proxima Nova Rg" panose="02000506030000020004" pitchFamily="2" charset="0"/>
              </a:rPr>
              <a:t>Ces notations peuvent être révisées à tout moment et ne sont pas une garantie de solvabilité de l’Émetteur. Elles ne sauraient constituer un argument de souscription au produit.</a:t>
            </a:r>
            <a:endParaRPr lang="fr-FR" sz="650" dirty="0">
              <a:solidFill>
                <a:schemeClr val="tx2"/>
              </a:solidFill>
              <a:latin typeface="Proxima Nova Rg" panose="02000506030000020004" pitchFamily="2" charset="0"/>
            </a:endParaRPr>
          </a:p>
        </p:txBody>
      </p:sp>
      <p:sp>
        <p:nvSpPr>
          <p:cNvPr id="10" name="Rectangle">
            <a:extLst>
              <a:ext uri="{FF2B5EF4-FFF2-40B4-BE49-F238E27FC236}">
                <a16:creationId xmlns:a16="http://schemas.microsoft.com/office/drawing/2014/main" id="{6AB66FB1-4D6F-30FB-00E3-544C3BFCAA95}"/>
              </a:ext>
            </a:extLst>
          </p:cNvPr>
          <p:cNvSpPr/>
          <p:nvPr/>
        </p:nvSpPr>
        <p:spPr>
          <a:xfrm>
            <a:off x="359837" y="968428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&lt;SJR1&gt;</a:t>
            </a:r>
            <a:endParaRPr lang="fr-FR" sz="650" dirty="0">
              <a:solidFill>
                <a:schemeClr val="tx2"/>
              </a:solidFill>
              <a:latin typeface="+mn-lt"/>
            </a:endParaRPr>
          </a:p>
          <a:p>
            <a:pPr marL="0" lvl="1" algn="just"/>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a:t>
            </a:r>
            <a:r>
              <a:rPr lang="fr-FR" sz="800" baseline="30000" dirty="0">
                <a:solidFill>
                  <a:schemeClr val="tx2"/>
                </a:solidFill>
                <a:latin typeface="Proxima Nova Rg" panose="02000506030000020004" pitchFamily="2" charset="0"/>
              </a:rPr>
              <a:t>(1)</a:t>
            </a:r>
            <a:r>
              <a:rPr lang="fr-FR" sz="800" dirty="0"/>
              <a:t>,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à </a:t>
            </a:r>
            <a:r>
              <a:rPr lang="fr-FR" sz="800" dirty="0">
                <a:highlight>
                  <a:srgbClr val="FF00FF"/>
                </a:highlight>
              </a:rPr>
              <a:t>&lt;ABAC2&gt;. </a:t>
            </a:r>
            <a:r>
              <a:rPr lang="fr-FR" sz="800" dirty="0"/>
              <a:t>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&lt;</a:t>
            </a:r>
            <a:r>
              <a:rPr lang="fr-FR" sz="800">
                <a:solidFill>
                  <a:srgbClr val="000000"/>
                </a:solidFill>
                <a:highlight>
                  <a:srgbClr val="00FFFF"/>
                </a:highlight>
              </a:rPr>
              <a:t>TRA.MP&gt;</a:t>
            </a:r>
            <a:r>
              <a:rPr lang="fr-FR" sz="800" baseline="30000"/>
              <a:t>(</a:t>
            </a:r>
            <a:r>
              <a:rPr lang="fr-FR" sz="800" baseline="30000" dirty="0"/>
              <a:t>2)</a:t>
            </a:r>
            <a:r>
              <a:rPr lang="fr-FR" sz="800" dirty="0"/>
              <a:t>, contre un Taux de Rendement Annuel net négatif de </a:t>
            </a:r>
            <a:r>
              <a:rPr lang="fr-FR" sz="800" dirty="0">
                <a:solidFill>
                  <a:srgbClr val="000000"/>
                </a:solidFill>
                <a:highlight>
                  <a:srgbClr val="00FFFF"/>
                </a:highlight>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à </a:t>
            </a:r>
            <a:r>
              <a:rPr lang="fr-FR" sz="800" dirty="0">
                <a:solidFill>
                  <a:schemeClr val="tx2"/>
                </a:solidFill>
                <a:highlight>
                  <a:srgbClr val="FF00FF"/>
                </a:highlight>
              </a:rPr>
              <a:t>&lt;ABAC2</a:t>
            </a:r>
            <a:r>
              <a:rPr lang="fr-FR" sz="800" dirty="0">
                <a:solidFill>
                  <a:schemeClr val="tx2"/>
                </a:solidFill>
              </a:rPr>
              <a:t>&gt;.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d’un coupon de &lt;CPN&gt;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&lt;TRA.F.P&gt;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&lt;TRA.F.SJ&gt;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&lt;DDR_MAJ&gt;</a:t>
            </a:r>
            <a:endParaRPr lang="fr-FR" sz="800"/>
          </a:p>
        </p:txBody>
      </p:sp>
      <p:sp>
        <p:nvSpPr>
          <p:cNvPr id="19" name="Rectangle">
            <a:extLst>
              <a:ext uri="{FF2B5EF4-FFF2-40B4-BE49-F238E27FC236}">
                <a16:creationId xmlns:a16="http://schemas.microsoft.com/office/drawing/2014/main" id="{19EE1CDE-3347-6DCC-BCF5-5A246EA88D66}"/>
              </a:ext>
            </a:extLst>
          </p:cNvPr>
          <p:cNvSpPr/>
          <p:nvPr/>
        </p:nvSpPr>
        <p:spPr>
          <a:xfrm>
            <a:off x="357721" y="9743194"/>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75104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7478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79449922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&lt;DDR1&gt;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&lt;DDR1-12_MAJ&gt;</a:t>
            </a:r>
            <a:r>
              <a:rPr lang="en-US" sz="1200" dirty="0">
                <a:latin typeface="+mj-lt"/>
              </a:rPr>
              <a:t> </a:t>
            </a:r>
            <a:r>
              <a:rPr lang="fr-FR" sz="1200" cap="none" dirty="0">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33855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&lt;DDR1_MAJ_min&gt;</a:t>
            </a:r>
            <a:endParaRPr lang="fr-FR" sz="800" dirty="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&lt;DDR1_MAJ&gt;</a:t>
            </a:r>
            <a:endParaRPr lang="fr-FR" sz="800">
              <a:highlight>
                <a:srgbClr val="FF00FF"/>
              </a:highlight>
            </a:endParaRPr>
          </a:p>
        </p:txBody>
      </p:sp>
      <p:sp>
        <p:nvSpPr>
          <p:cNvPr id="20" name="ZoneTexte 19">
            <a:extLst>
              <a:ext uri="{FF2B5EF4-FFF2-40B4-BE49-F238E27FC236}">
                <a16:creationId xmlns:a16="http://schemas.microsoft.com/office/drawing/2014/main" id="{2F598E05-39CA-7388-F3B7-8C0904D50D74}"/>
              </a:ext>
            </a:extLst>
          </p:cNvPr>
          <p:cNvSpPr txBox="1"/>
          <p:nvPr/>
        </p:nvSpPr>
        <p:spPr>
          <a:xfrm>
            <a:off x="600924" y="385199"/>
            <a:ext cx="6000749" cy="276999"/>
          </a:xfrm>
          <a:prstGeom prst="rect">
            <a:avLst/>
          </a:prstGeom>
          <a:noFill/>
        </p:spPr>
        <p:txBody>
          <a:bodyPr wrap="square">
            <a:spAutoFit/>
          </a:bodyPr>
          <a:lstStyle/>
          <a:p>
            <a:pPr algn="just"/>
            <a:r>
              <a:rPr lang="fr-FR" sz="60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p:txBody>
      </p:sp>
      <p:sp>
        <p:nvSpPr>
          <p:cNvPr id="21" name="Rectangle">
            <a:extLst>
              <a:ext uri="{FF2B5EF4-FFF2-40B4-BE49-F238E27FC236}">
                <a16:creationId xmlns:a16="http://schemas.microsoft.com/office/drawing/2014/main" id="{73FE95BF-5478-6A01-9726-C38CE9FEAAF1}"/>
              </a:ext>
            </a:extLst>
          </p:cNvPr>
          <p:cNvSpPr/>
          <p:nvPr/>
        </p:nvSpPr>
        <p:spPr>
          <a:xfrm>
            <a:off x="359839" y="9728525"/>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latin typeface="Proxima Nova Rg" panose="02000506030000020004" pitchFamily="2" charset="0"/>
              </a:rPr>
              <a:t>(1) </a:t>
            </a:r>
            <a:r>
              <a:rPr lang="fr-FR" sz="700" dirty="0">
                <a:solidFill>
                  <a:srgbClr val="000000"/>
                </a:solidFill>
                <a:latin typeface="Proxima Nova Rg" panose="02000506030000020004" pitchFamily="2" charset="0"/>
              </a:rPr>
              <a:t>Morgan Stanley &amp; Co International Plc : Moody’s Aa3 / S&amp;P A+. Notations en vigueur au moment de la rédaction de la présente brochure le </a:t>
            </a:r>
            <a:r>
              <a:rPr lang="fr-FR" sz="650" dirty="0"/>
              <a:t>&lt;DDR_MAJ</a:t>
            </a:r>
            <a:r>
              <a:rPr lang="fr-FR" sz="700" dirty="0">
                <a:solidFill>
                  <a:srgbClr val="000000"/>
                </a:solidFill>
                <a:latin typeface="Proxima Nova Rg" panose="02000506030000020004" pitchFamily="2" charset="0"/>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latin typeface="Proxima Nova Rg" panose="02000506030000020004" pitchFamily="2" charset="0"/>
              </a:rPr>
              <a:t>(2) </a:t>
            </a: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754839707"/>
              </p:ext>
            </p:extLst>
          </p:nvPr>
        </p:nvGraphicFramePr>
        <p:xfrm>
          <a:off x="361950" y="979297"/>
          <a:ext cx="6837886" cy="732742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kern="1200" dirty="0">
                          <a:solidFill>
                            <a:srgbClr val="000000"/>
                          </a:solidFill>
                          <a:latin typeface="Proxima Nova Rg" panose="02000506030000020004" pitchFamily="2" charset="0"/>
                          <a:ea typeface="+mn-ea"/>
                          <a:cs typeface="+mn-cs"/>
                        </a:rPr>
                        <a:t>Morgan Stanley &amp; Co. International PLC</a:t>
                      </a:r>
                      <a:r>
                        <a:rPr lang="fr-FR" sz="700" kern="1200" baseline="30000" dirty="0">
                          <a:solidFill>
                            <a:srgbClr val="000000"/>
                          </a:solidFill>
                          <a:latin typeface="Proxima Nova Rg" panose="02000506030000020004" pitchFamily="2" charset="0"/>
                          <a:ea typeface="+mn-ea"/>
                          <a:cs typeface="+mn-cs"/>
                        </a:rPr>
                        <a:t>(1)</a:t>
                      </a:r>
                      <a:r>
                        <a:rPr lang="fr-FR" sz="700" b="0" i="0" dirty="0">
                          <a:solidFill>
                            <a:srgbClr val="000000"/>
                          </a:solidFill>
                          <a:latin typeface="Proxima Nova Rg" panose="02000506030000020004" pitchFamily="2" charset="0"/>
                        </a:rPr>
                        <a:t>.</a:t>
                      </a:r>
                      <a:endParaRPr lang="fr-FR" sz="700" b="0" kern="1200" dirty="0">
                        <a:solidFill>
                          <a:srgbClr val="000000"/>
                        </a:solidFill>
                        <a:latin typeface="Proxima Nova Rg" panose="02000506030000020004" pitchFamily="2" charset="0"/>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a:solidFill>
                            <a:schemeClr val="tx1"/>
                          </a:solidFill>
                          <a:highlight>
                            <a:srgbClr val="00FFFF"/>
                          </a:highlight>
                          <a:latin typeface="+mn-lt"/>
                          <a:ea typeface="+mn-ea"/>
                          <a:cs typeface="+mn-cs"/>
                        </a:rPr>
                        <a:t>&lt;Datesconstatations1&gt;</a:t>
                      </a:r>
                      <a:endParaRPr lang="fr-FR" sz="700" b="0" i="0" kern="1200" dirty="0">
                        <a:solidFill>
                          <a:schemeClr val="tx1"/>
                        </a:solidFill>
                        <a:highlight>
                          <a:srgbClr val="00FFFF"/>
                        </a:highlight>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Morgan Stanley &amp; Co International Plc(1) paiera aux distributeurs une rémunération annuelle maximum inférieur à 1,50% TTC du montant de l’émission. Veuillez contacter le distributeur pour plus de précisions. Ces commissions sont incluses dans le prix d’achat</a:t>
                      </a:r>
                      <a:r>
                        <a:rPr lang="fr-FR" sz="700" b="0" i="0" kern="1200" noProof="0" dirty="0">
                          <a:solidFill>
                            <a:srgbClr val="000000"/>
                          </a:solidFill>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Morgan Stanley &amp; Co International Plc</a:t>
                      </a:r>
                      <a:r>
                        <a:rPr kumimoji="0" lang="fr-FR" sz="700" b="0" i="0" u="none" strike="noStrike" kern="1200" cap="none" spc="0" normalizeH="0" baseline="30000" noProof="0" dirty="0">
                          <a:ln>
                            <a:noFill/>
                          </a:ln>
                          <a:solidFill>
                            <a:srgbClr val="000000"/>
                          </a:solidFill>
                          <a:effectLst/>
                          <a:uLnTx/>
                          <a:uFillTx/>
                          <a:latin typeface="Proxima Nova Rg" panose="02000506030000020004" pitchFamily="2" charset="0"/>
                          <a:ea typeface="+mn-ea"/>
                          <a:cs typeface="+mn-cs"/>
                        </a:rPr>
                        <a:t>(1)</a:t>
                      </a: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 ce qui peut être source d’un conflit d’intérêt</a:t>
                      </a:r>
                      <a:r>
                        <a:rPr kumimoji="0" lang="fr-FR" sz="700" b="0" i="0" u="none" strike="noStrike" kern="1200" cap="none" spc="0" normalizeH="0" baseline="30000" noProof="0" dirty="0">
                          <a:ln>
                            <a:noFill/>
                          </a:ln>
                          <a:solidFill>
                            <a:srgbClr val="000000"/>
                          </a:solidFill>
                          <a:effectLst/>
                          <a:uLnTx/>
                          <a:uFillTx/>
                          <a:latin typeface="Proxima Nova Rg" panose="02000506030000020004" pitchFamily="2" charset="0"/>
                          <a:ea typeface="+mn-ea"/>
                          <a:cs typeface="+mn-cs"/>
                        </a:rPr>
                        <a:t>(2)</a:t>
                      </a: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6900565A-F48B-5B06-F008-39BAB3A261F0}"/>
              </a:ext>
            </a:extLst>
          </p:cNvPr>
          <p:cNvSpPr/>
          <p:nvPr/>
        </p:nvSpPr>
        <p:spPr>
          <a:xfrm>
            <a:off x="357725" y="9705670"/>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59837" y="10144332"/>
            <a:ext cx="6483350" cy="430887"/>
          </a:xfrm>
          <a:prstGeom prst="rect">
            <a:avLst/>
          </a:prstGeom>
          <a:noFill/>
          <a:ln w="9525">
            <a:noFill/>
            <a:miter lim="800000"/>
            <a:headEnd/>
            <a:tailEnd/>
          </a:ln>
        </p:spPr>
        <p:txBody>
          <a:bodyPr wrap="square" lIns="0" tIns="0" rIns="0" bIns="0">
            <a:spAutoFit/>
          </a:bodyPr>
          <a:lstStyle/>
          <a:p>
            <a:pPr lvl="0" algn="just" defTabSz="914400"/>
            <a:r>
              <a:rPr lang="fr-FR" sz="700" baseline="30000" dirty="0">
                <a:solidFill>
                  <a:srgbClr val="000000"/>
                </a:solidFill>
              </a:rPr>
              <a:t>(1) </a:t>
            </a:r>
            <a:r>
              <a:rPr lang="fr-FR" sz="700" dirty="0">
                <a:solidFill>
                  <a:srgbClr val="000000"/>
                </a:solidFill>
              </a:rPr>
              <a:t>Morgan Stanley &amp; Co International Plc : Moody’s Aa3 / S&amp;P A+. Notations en vigueur au moment de la rédaction de la présente brochure le </a:t>
            </a:r>
            <a:r>
              <a:rPr lang="fr-FR" sz="700" dirty="0"/>
              <a:t>&lt;DDR_MAJ</a:t>
            </a:r>
            <a:r>
              <a:rPr lang="fr-FR" sz="700" dirty="0">
                <a:solidFill>
                  <a:srgbClr val="000000"/>
                </a:solidFill>
              </a:rPr>
              <a:t>&gt;, qui ne sauraient ni être une garantie de solvabilité de l’Émetteur et du Garant de la formule, ni constituer un argument de souscription au produit. Les agences de notation peuvent les modifier à tout moment. </a:t>
            </a:r>
          </a:p>
          <a:p>
            <a:pPr lvl="0" algn="just" defTabSz="914400"/>
            <a:r>
              <a:rPr lang="fr-FR" sz="700" baseline="30000" dirty="0">
                <a:solidFill>
                  <a:srgbClr val="000000"/>
                </a:solidFill>
              </a:rPr>
              <a:t>(2) </a:t>
            </a:r>
            <a:r>
              <a:rPr lang="fr-FR" sz="700" dirty="0">
                <a:solidFill>
                  <a:srgbClr val="000000"/>
                </a:solidFill>
              </a:rPr>
              <a:t>Les conflits d’intérêts seront gérés suivant la réglementation en vigueur.</a:t>
            </a:r>
            <a:endParaRPr lang="fr-FR" sz="700" i="1" dirty="0"/>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2181228713"/>
              </p:ext>
            </p:extLst>
          </p:nvPr>
        </p:nvGraphicFramePr>
        <p:xfrm>
          <a:off x="360894" y="977900"/>
          <a:ext cx="6837886" cy="849863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a:solidFill>
                            <a:schemeClr val="tx1"/>
                          </a:solidFill>
                          <a:latin typeface="+mn-lt"/>
                        </a:rPr>
                        <a:t>EMTN (Euro Medium Term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5000"/>
                        </a:lnSpc>
                      </a:pPr>
                      <a:r>
                        <a:rPr lang="fr-FR" sz="700" kern="1200" dirty="0">
                          <a:solidFill>
                            <a:srgbClr val="000000"/>
                          </a:solidFill>
                          <a:latin typeface="Proxima Nova Rg" panose="02000506030000020004" pitchFamily="2" charset="0"/>
                          <a:ea typeface="+mn-ea"/>
                          <a:cs typeface="+mn-cs"/>
                        </a:rPr>
                        <a:t>Morgan Stanley &amp; Co. International PLC</a:t>
                      </a:r>
                      <a:r>
                        <a:rPr lang="fr-FR" sz="700" kern="1200" baseline="30000" dirty="0">
                          <a:solidFill>
                            <a:srgbClr val="000000"/>
                          </a:solidFill>
                          <a:latin typeface="Proxima Nova Rg" panose="02000506030000020004" pitchFamily="2" charset="0"/>
                          <a:ea typeface="+mn-ea"/>
                          <a:cs typeface="+mn-cs"/>
                        </a:rPr>
                        <a:t>(1)</a:t>
                      </a:r>
                      <a:r>
                        <a:rPr lang="fr-FR" sz="700" b="0" i="0" dirty="0">
                          <a:solidFill>
                            <a:srgbClr val="000000"/>
                          </a:solidFill>
                          <a:latin typeface="Proxima Nova Rg" panose="02000506030000020004" pitchFamily="2" charset="0"/>
                        </a:rPr>
                        <a:t>.</a:t>
                      </a:r>
                      <a:endParaRPr lang="fr-FR" sz="700" b="0" kern="1200" dirty="0">
                        <a:solidFill>
                          <a:srgbClr val="000000"/>
                        </a:solidFill>
                        <a:latin typeface="Proxima Nova Rg" panose="02000506030000020004" pitchFamily="2" charset="0"/>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700" b="0" i="0" u="sng" strike="noStrike" kern="1200" cap="none" spc="0" normalizeH="0" baseline="0" noProof="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Droit &lt;droit&gt;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&lt;NDR&gt;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&lt;Datesconstatations3&gt;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&lt;Datespaiement1&gt;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a:solidFill>
                            <a:schemeClr val="tx1"/>
                          </a:solidFill>
                          <a:latin typeface="+mn-lt"/>
                          <a:ea typeface="+mn-ea"/>
                          <a:cs typeface="+mn-cs"/>
                        </a:rPr>
                        <a:t>&lt;BCPN&gt;%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Morgan Stanley &amp; Co International Plc(1) paiera aux distributeurs une rémunération annuelle maximum inférieur à 1,50% TTC du montant de l’émission. Veuillez contacter le distributeur pour plus de précisions. Ces commissions sont incluses dans le prix d’achat</a:t>
                      </a:r>
                      <a:r>
                        <a:rPr lang="fr-FR" sz="700" b="0" i="0" kern="1200" noProof="0" dirty="0">
                          <a:solidFill>
                            <a:srgbClr val="000000"/>
                          </a:solidFill>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PERIODICITE ET LA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Publication quotidienne sur </a:t>
                      </a:r>
                      <a:r>
                        <a:rPr lang="fr-FR" sz="700" b="0" i="0" kern="1200" dirty="0" err="1">
                          <a:solidFill>
                            <a:srgbClr val="000000"/>
                          </a:solidFill>
                          <a:latin typeface="Proxima Nova Rg" panose="02000506030000020004" pitchFamily="2" charset="0"/>
                          <a:ea typeface="+mn-ea"/>
                          <a:cs typeface="+mn-cs"/>
                        </a:rPr>
                        <a:t>Sixtelekurs</a:t>
                      </a:r>
                      <a:r>
                        <a:rPr lang="fr-FR" sz="700" b="0" i="0" kern="1200" dirty="0">
                          <a:solidFill>
                            <a:srgbClr val="000000"/>
                          </a:solidFill>
                          <a:latin typeface="Proxima Nova Rg" panose="02000506030000020004" pitchFamily="2" charset="0"/>
                          <a:ea typeface="+mn-ea"/>
                          <a:cs typeface="+mn-cs"/>
                        </a:rPr>
                        <a:t> et Bloomberg</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dirty="0">
                          <a:solidFill>
                            <a:srgbClr val="000000"/>
                          </a:solidFill>
                          <a:latin typeface="Proxima Nova Rg" panose="02000506030000020004" pitchFamily="2" charset="0"/>
                          <a:ea typeface="+mn-ea"/>
                          <a:cs typeface="+mn-cs"/>
                        </a:rPr>
                        <a:t>Dans des conditions normales de marché et sous réserve (i) des lois et réglementations applicables, (ii) des règles internes de Morgan Stanley, Morgan Stanley &amp; Co. International </a:t>
                      </a:r>
                      <a:r>
                        <a:rPr lang="fr-FR" sz="700" b="0" i="0" kern="1200" dirty="0" err="1">
                          <a:solidFill>
                            <a:srgbClr val="000000"/>
                          </a:solidFill>
                          <a:latin typeface="Proxima Nova Rg" panose="02000506030000020004" pitchFamily="2" charset="0"/>
                          <a:ea typeface="+mn-ea"/>
                          <a:cs typeface="+mn-cs"/>
                        </a:rPr>
                        <a:t>plc</a:t>
                      </a:r>
                      <a:r>
                        <a:rPr lang="fr-FR" sz="700" b="0" i="0" kern="1200" dirty="0">
                          <a:solidFill>
                            <a:srgbClr val="000000"/>
                          </a:solidFill>
                          <a:latin typeface="Proxima Nova Rg" panose="02000506030000020004" pitchFamily="2" charset="0"/>
                          <a:ea typeface="+mn-ea"/>
                          <a:cs typeface="+mn-cs"/>
                        </a:rPr>
                        <a:t> usera de ses efforts raisonnables pour fournir une liquidité journalière avec un écart </a:t>
                      </a:r>
                      <a:r>
                        <a:rPr lang="fr-FR" sz="700" b="0" i="0" kern="1200" dirty="0" err="1">
                          <a:solidFill>
                            <a:srgbClr val="000000"/>
                          </a:solidFill>
                          <a:latin typeface="Proxima Nova Rg" panose="02000506030000020004" pitchFamily="2" charset="0"/>
                          <a:ea typeface="+mn-ea"/>
                          <a:cs typeface="+mn-cs"/>
                        </a:rPr>
                        <a:t>bid</a:t>
                      </a:r>
                      <a:r>
                        <a:rPr lang="fr-FR" sz="700" b="0" i="0" kern="1200" dirty="0">
                          <a:solidFill>
                            <a:srgbClr val="000000"/>
                          </a:solidFill>
                          <a:latin typeface="Proxima Nova Rg" panose="02000506030000020004" pitchFamily="2" charset="0"/>
                          <a:ea typeface="+mn-ea"/>
                          <a:cs typeface="+mn-cs"/>
                        </a:rPr>
                        <a:t>/</a:t>
                      </a:r>
                      <a:r>
                        <a:rPr lang="fr-FR" sz="700" b="0" i="0" kern="1200" dirty="0" err="1">
                          <a:solidFill>
                            <a:srgbClr val="000000"/>
                          </a:solidFill>
                          <a:latin typeface="Proxima Nova Rg" panose="02000506030000020004" pitchFamily="2" charset="0"/>
                          <a:ea typeface="+mn-ea"/>
                          <a:cs typeface="+mn-cs"/>
                        </a:rPr>
                        <a:t>ask</a:t>
                      </a:r>
                      <a:r>
                        <a:rPr lang="fr-FR" sz="700" b="0" i="0" kern="1200" dirty="0">
                          <a:solidFill>
                            <a:srgbClr val="000000"/>
                          </a:solidFill>
                          <a:latin typeface="Proxima Nova Rg" panose="02000506030000020004" pitchFamily="2" charset="0"/>
                          <a:ea typeface="+mn-ea"/>
                          <a:cs typeface="+mn-cs"/>
                        </a:rPr>
                        <a:t> de 1%. Toutefois, Morgan Stanley &amp; Co International Plc n’a pas d’obligation légale de le faire.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International, ce qui peut être source d’un conflit d’intérêts(2).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8" name="Rectangle">
            <a:extLst>
              <a:ext uri="{FF2B5EF4-FFF2-40B4-BE49-F238E27FC236}">
                <a16:creationId xmlns:a16="http://schemas.microsoft.com/office/drawing/2014/main" id="{1A940C7D-0EEA-A326-72C1-98B4C2BA3302}"/>
              </a:ext>
            </a:extLst>
          </p:cNvPr>
          <p:cNvSpPr/>
          <p:nvPr/>
        </p:nvSpPr>
        <p:spPr>
          <a:xfrm>
            <a:off x="358780" y="1004300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
        <p:nvSpPr>
          <p:cNvPr id="4" name="Rectangle">
            <a:extLst>
              <a:ext uri="{FF2B5EF4-FFF2-40B4-BE49-F238E27FC236}">
                <a16:creationId xmlns:a16="http://schemas.microsoft.com/office/drawing/2014/main" id="{520466E7-91C4-9A40-89AB-1AD05A0F35F6}"/>
              </a:ext>
            </a:extLst>
          </p:cNvPr>
          <p:cNvSpPr/>
          <p:nvPr/>
        </p:nvSpPr>
        <p:spPr>
          <a:xfrm>
            <a:off x="359837" y="9654374"/>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a:solidFill>
                  <a:srgbClr val="000000"/>
                </a:solidFill>
                <a:highlight>
                  <a:srgbClr val="FF00FF"/>
                </a:highlight>
                <a:latin typeface="Proxima Nova Rg" panose="02000506030000020004" pitchFamily="2" charset="0"/>
              </a:rPr>
              <a:t>(</a:t>
            </a:r>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&lt;NDR&gt;</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30039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des prélèvements sociaux applicables au cadre d’investissement. Ils sont calculés pour un investissement entre la </a:t>
            </a:r>
            <a:r>
              <a:rPr kumimoji="0" lang="fr-FR" sz="800" b="0" i="0" u="none" strike="noStrike" kern="1200" cap="none" spc="0" normalizeH="0" baseline="0" noProof="0" dirty="0">
                <a:ln>
                  <a:noFill/>
                </a:ln>
                <a:solidFill>
                  <a:schemeClr val="tx1"/>
                </a:solidFill>
                <a:effectLst/>
                <a:highlight>
                  <a:srgbClr val="FF00FF"/>
                </a:highlight>
                <a:uLnTx/>
                <a:uFillTx/>
                <a:latin typeface="Proxima Nova Rg"/>
                <a:ea typeface="+mn-ea"/>
                <a:cs typeface="+mn-cs"/>
              </a:rPr>
              <a:t>&lt;dernière si strike moyen/best 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la performance positive ou négative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highlight>
                  <a:srgbClr val="FFFF00"/>
                </a:highlight>
                <a:uLnTx/>
                <a:uFillTx/>
                <a:latin typeface="Proxima Nova Rg"/>
                <a:ea typeface="+mn-ea"/>
                <a:cs typeface="+mn-cs"/>
              </a:rPr>
              <a:t>&lt;BCPN&gt; </a:t>
            </a:r>
            <a:r>
              <a:rPr kumimoji="0" lang="fr-FR" sz="800" b="0" i="0" u="none" strike="noStrike" kern="1200" cap="none" spc="0" normalizeH="0" baseline="0" noProof="0" dirty="0">
                <a:ln>
                  <a:noFill/>
                </a:ln>
                <a:effectLst/>
                <a:uLnTx/>
                <a:uFillTx/>
                <a:latin typeface="Proxima Nova Rg"/>
                <a:ea typeface="+mn-ea"/>
                <a:cs typeface="+mn-cs"/>
              </a:rPr>
              <a:t>&lt;balisedeg1&gt;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 les investisseurs recevront en contrepartie l’intégralité du capital initial si &lt;SJR1&gt; ne baisse pas de plus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&lt;</a:t>
            </a:r>
            <a:r>
              <a:rPr lang="fr-FR" sz="800" dirty="0">
                <a:solidFill>
                  <a:srgbClr val="000000"/>
                </a:solidFill>
                <a:highlight>
                  <a:srgbClr val="FFFF00"/>
                </a:highlight>
              </a:rPr>
              <a:t>PDIPERF&gt;</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par rapport à son &lt;NDR&gt; </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lang="fr-FR" dirty="0">
                <a:solidFill>
                  <a:schemeClr val="tx1"/>
                </a:solidFill>
                <a:latin typeface="Proxima Nova Rg"/>
              </a:rPr>
              <a:t> « &lt;NOM&gt; » ne peut constituer l’intégralité d’un portefeuille d’investissement. L’investisseur est exposé pour une durée de &lt;1PR&gt; à &lt;DPRR&gt; &lt;F0&gt;&lt;F0s&gt; à &lt;SJR1&gt;,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
        <p:nvSpPr>
          <p:cNvPr id="13" name="Rectangle">
            <a:extLst>
              <a:ext uri="{FF2B5EF4-FFF2-40B4-BE49-F238E27FC236}">
                <a16:creationId xmlns:a16="http://schemas.microsoft.com/office/drawing/2014/main" id="{BE2900B0-346F-9C03-3B28-C7107EF48128}"/>
              </a:ext>
            </a:extLst>
          </p:cNvPr>
          <p:cNvSpPr/>
          <p:nvPr/>
        </p:nvSpPr>
        <p:spPr>
          <a:xfrm>
            <a:off x="283637" y="969576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537947" y="9498001"/>
            <a:ext cx="6483350" cy="1292662"/>
          </a:xfrm>
          <a:prstGeom prst="rect">
            <a:avLst/>
          </a:prstGeom>
          <a:noFill/>
          <a:ln w="9525">
            <a:noFill/>
            <a:miter lim="800000"/>
            <a:headEnd/>
            <a:tailEnd/>
          </a:ln>
        </p:spPr>
        <p:txBody>
          <a:bodyPr wrap="square" lIns="0" tIns="0" rIns="0" bIns="0">
            <a:spAutoFit/>
          </a:bodyPr>
          <a:lstStyle/>
          <a:p>
            <a:pPr algn="just"/>
            <a:r>
              <a:rPr lang="fr-FR" sz="600" i="1" dirty="0">
                <a:solidFill>
                  <a:srgbClr val="000000"/>
                </a:solidFill>
                <a:latin typeface="Proxima Nova Rg" panose="02000506030000020004" pitchFamily="2" charset="0"/>
              </a:rPr>
              <a:t>Les termes « capital » et « capital initial » utilisés dans cette brochure désignent la Valeur Nominale des titres de créance « NOMP1&gt; » soit 1000 EUR. Le montant remboursé est brut, hors frais de fiscalité applicable au cadre d’investissement. Le taux de rendement annuel est net de frais de gestion pour les contrats d’assurance vie/capitalisation ou net de droit de garde en compte-titres (en prenant comme hypothèse un taux de frais de gestion ou de droits de garde de 1,00%), sans prise en compte des autres frais et de la fiscalité. Il est calculé entre la date de constatation initiale (soit le &lt;2PDC&gt;) et la date de remboursement automatique anticipé concernée, ou finale selon les cas. En cas de vente du titre de créance avant l’échéance, ou la date de remboursement anticipé (ou en cas d’arbitrage ou de rachat pour les contrats d’assurance vie/capitalisation, ou de dénouement par décès pour les contrats d’assurance vie), le Taux de Rendement annuel effectif peut être supérieur ou inférieur au Taux de Rendement annuel indiqué dans la présente </a:t>
            </a:r>
            <a:r>
              <a:rPr lang="fr-FR" sz="600" i="1" dirty="0" err="1">
                <a:solidFill>
                  <a:srgbClr val="000000"/>
                </a:solidFill>
                <a:latin typeface="Proxima Nova Rg" panose="02000506030000020004" pitchFamily="2" charset="0"/>
              </a:rPr>
              <a:t>brohcure</a:t>
            </a:r>
            <a:r>
              <a:rPr lang="fr-FR" sz="600" i="1" dirty="0">
                <a:solidFill>
                  <a:srgbClr val="000000"/>
                </a:solidFill>
                <a:latin typeface="Proxima Nova Rg" panose="02000506030000020004" pitchFamily="2" charset="0"/>
              </a:rPr>
              <a:t>. De plus, l’investisseur peut subir une perte en capital.</a:t>
            </a:r>
          </a:p>
          <a:p>
            <a:pPr algn="just"/>
            <a:r>
              <a:rPr lang="fr-FR" sz="600" i="1" baseline="30000" dirty="0">
                <a:solidFill>
                  <a:srgbClr val="000000"/>
                </a:solidFill>
                <a:latin typeface="Proxima Nova Rg" panose="02000506030000020004" pitchFamily="2" charset="0"/>
              </a:rPr>
              <a:t>(1)</a:t>
            </a:r>
            <a:r>
              <a:rPr lang="fr-FR" sz="600" i="1"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00" i="1" baseline="30000" dirty="0">
                <a:solidFill>
                  <a:srgbClr val="000000"/>
                </a:solidFill>
                <a:latin typeface="Proxima Nova Rg" panose="02000506030000020004" pitchFamily="2" charset="0"/>
              </a:rPr>
              <a:t>(2) </a:t>
            </a:r>
            <a:r>
              <a:rPr lang="fr-FR" sz="600" i="1" dirty="0">
                <a:solidFill>
                  <a:srgbClr val="000000"/>
                </a:solidFill>
                <a:latin typeface="Proxima Nova Rg" panose="02000506030000020004" pitchFamily="2" charset="0"/>
              </a:rPr>
              <a:t>Hors cas de défaillance de l’émetteur</a:t>
            </a:r>
          </a:p>
          <a:p>
            <a:pPr algn="just"/>
            <a:r>
              <a:rPr lang="fr-FR" sz="600" i="1" baseline="30000" dirty="0">
                <a:solidFill>
                  <a:srgbClr val="000000"/>
                </a:solidFill>
                <a:latin typeface="Proxima Nova Rg" panose="02000506030000020004" pitchFamily="2" charset="0"/>
              </a:rPr>
              <a:t>(3)</a:t>
            </a:r>
            <a:r>
              <a:rPr lang="fr-FR" sz="600" i="1"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00" i="1" baseline="30000" dirty="0">
                <a:solidFill>
                  <a:srgbClr val="000000"/>
                </a:solidFill>
                <a:latin typeface="Proxima Nova Rg" panose="02000506030000020004" pitchFamily="2" charset="0"/>
              </a:rPr>
              <a:t>(1)</a:t>
            </a:r>
            <a:r>
              <a:rPr lang="fr-FR" sz="600" i="1" dirty="0">
                <a:solidFill>
                  <a:srgbClr val="000000"/>
                </a:solidFill>
                <a:latin typeface="Proxima Nova Rg" panose="02000506030000020004" pitchFamily="2" charset="0"/>
              </a:rPr>
              <a:t> ou d’échéance</a:t>
            </a:r>
            <a:r>
              <a:rPr lang="fr-FR" sz="600" i="1" baseline="30000" dirty="0">
                <a:solidFill>
                  <a:srgbClr val="000000"/>
                </a:solidFill>
                <a:latin typeface="Proxima Nova Rg" panose="02000506030000020004" pitchFamily="2" charset="0"/>
              </a:rPr>
              <a:t>(1)</a:t>
            </a:r>
            <a:r>
              <a:rPr lang="fr-FR" sz="600" i="1"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endParaRPr lang="fr-FR" sz="600" i="1" dirty="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70056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2620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11218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14544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89819"/>
            <a:ext cx="6741374" cy="260173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(1)(2)</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par &lt;F0&gt; (soit &lt;GCA&gt; par année écoulée)&lt;Mémoire6&gt;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lang="fr-FR" sz="800" b="1" dirty="0">
                <a:solidFill>
                  <a:srgbClr val="B9A049"/>
                </a:solidFill>
                <a:latin typeface="Proxima Nova Rg"/>
              </a:rPr>
              <a:t>…avec un remboursement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 (1)(2)</a:t>
            </a:r>
            <a:r>
              <a:rPr lang="fr-FR" sz="800" b="1" dirty="0">
                <a:solidFill>
                  <a:srgbClr val="B9A049"/>
                </a:solidFill>
                <a:latin typeface="Proxima Nova Rg"/>
              </a:rPr>
              <a:t> de 100% du capital initialement investi </a:t>
            </a:r>
            <a:r>
              <a:rPr lang="fr-FR" sz="800" dirty="0">
                <a:latin typeface="Proxima Nova Rg"/>
              </a:rPr>
              <a:t>si,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lang="fr-FR" sz="800" dirty="0">
                <a:latin typeface="Proxima Nova Rg"/>
              </a:rPr>
              <a:t>, &lt;SJR1&gt; clôture à un &lt;SJR3&gt; supérieur ou égal à &lt;ABAC2&gt;.</a:t>
            </a:r>
            <a:endParaRPr lang="fr-FR" sz="800" b="1" dirty="0">
              <a:solidFill>
                <a:srgbClr val="B9A049"/>
              </a:solidFill>
              <a:latin typeface="Proxima Nova Rg"/>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&lt;TRA.MAX.P&gt;</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lvl="1" algn="just">
              <a:lnSpc>
                <a:spcPct val="90000"/>
              </a:lnSpc>
              <a:spcBef>
                <a:spcPts val="600"/>
              </a:spcBef>
              <a:spcAft>
                <a:spcPts val="200"/>
              </a:spcAft>
              <a:defRPr/>
            </a:pPr>
            <a:r>
              <a:rPr lang="fr-FR" sz="800" i="1" dirty="0">
                <a:solidFill>
                  <a:schemeClr val="tx1"/>
                </a:solidFill>
                <a:latin typeface="Proxima Nova Rg"/>
              </a:rPr>
              <a:t> « &lt;NOM&gt; » ne peut constituer l’intégralité d’un portefeuille d’investissement. L’investisseur est exposé pour une durée de &lt;1PR&gt; à &lt;DPRR&gt; &lt;F0&gt;&lt;F0s&gt; à &lt;SJR1&gt;, et ne bénéficie pas de la diversification offerte par les indices de marchés actions. Vous êtes sur le point d’acheter un produit qui n’est pas simple et qui peut être difficile à comprendre.</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384809" y="6092777"/>
            <a:ext cx="6242589" cy="369332"/>
          </a:xfrm>
          <a:prstGeom prst="rect">
            <a:avLst/>
          </a:prstGeom>
          <a:noFill/>
        </p:spPr>
        <p:txBody>
          <a:bodyPr wrap="square">
            <a:spAutoFit/>
          </a:bodyPr>
          <a:lstStyle/>
          <a:p>
            <a:r>
              <a:rPr lang="fr-FR" dirty="0"/>
              <a:t>&lt;graph1&gt;</a:t>
            </a:r>
            <a:endParaRPr lang="en-US" dirty="0"/>
          </a:p>
        </p:txBody>
      </p:sp>
      <p:sp>
        <p:nvSpPr>
          <p:cNvPr id="13" name="Rectangle">
            <a:extLst>
              <a:ext uri="{FF2B5EF4-FFF2-40B4-BE49-F238E27FC236}">
                <a16:creationId xmlns:a16="http://schemas.microsoft.com/office/drawing/2014/main" id="{7B447C33-5D6C-5BE1-7641-1A8296241FED}"/>
              </a:ext>
            </a:extLst>
          </p:cNvPr>
          <p:cNvSpPr/>
          <p:nvPr/>
        </p:nvSpPr>
        <p:spPr>
          <a:xfrm>
            <a:off x="359836" y="94023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 </a:t>
            </a:r>
            <a:r>
              <a:rPr lang="fr-FR" sz="800" dirty="0">
                <a:highlight>
                  <a:srgbClr val="FF00FF"/>
                </a:highlight>
              </a:rPr>
              <a:t>&lt;balisedeg3</a:t>
            </a:r>
            <a:r>
              <a:rPr lang="fr-FR" sz="800" dirty="0"/>
              <a:t>&gt;</a:t>
            </a:r>
            <a:endParaRPr lang="en-US" sz="800" dirty="0"/>
          </a:p>
        </p:txBody>
      </p:sp>
      <p:sp>
        <p:nvSpPr>
          <p:cNvPr id="22" name="Rectangle">
            <a:extLst>
              <a:ext uri="{FF2B5EF4-FFF2-40B4-BE49-F238E27FC236}">
                <a16:creationId xmlns:a16="http://schemas.microsoft.com/office/drawing/2014/main" id="{6B9B65C2-6288-5A83-9D8D-B46A62946578}"/>
              </a:ext>
            </a:extLst>
          </p:cNvPr>
          <p:cNvSpPr/>
          <p:nvPr/>
        </p:nvSpPr>
        <p:spPr>
          <a:xfrm>
            <a:off x="368373" y="970250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a:t>
            </a:r>
            <a:r>
              <a:rPr lang="fr-FR" sz="800" b="1" dirty="0">
                <a:solidFill>
                  <a:schemeClr val="tx2"/>
                </a:solidFill>
              </a:rPr>
              <a:t> 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
        <p:nvSpPr>
          <p:cNvPr id="15" name="Rectangle">
            <a:extLst>
              <a:ext uri="{FF2B5EF4-FFF2-40B4-BE49-F238E27FC236}">
                <a16:creationId xmlns:a16="http://schemas.microsoft.com/office/drawing/2014/main" id="{33410FBD-4079-CE26-C6AA-880C6F049567}"/>
              </a:ext>
            </a:extLst>
          </p:cNvPr>
          <p:cNvSpPr/>
          <p:nvPr/>
        </p:nvSpPr>
        <p:spPr>
          <a:xfrm>
            <a:off x="359837" y="970669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dirty="0">
                <a:solidFill>
                  <a:srgbClr val="000000"/>
                </a:solidFill>
                <a:latin typeface="Proxima Nova Rg" panose="02000506030000020004" pitchFamily="2" charset="0"/>
              </a:rPr>
              <a:t>(1)</a:t>
            </a:r>
            <a:r>
              <a:rPr lang="fr-FR" sz="700" dirty="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dirty="0">
                <a:solidFill>
                  <a:srgbClr val="000000"/>
                </a:solidFill>
                <a:latin typeface="Proxima Nova Rg" panose="02000506030000020004" pitchFamily="2" charset="0"/>
              </a:rPr>
              <a:t>(2)</a:t>
            </a:r>
            <a:r>
              <a:rPr lang="fr-FR" sz="70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&lt;TRA.EM.P&gt;</a:t>
            </a:r>
            <a:r>
              <a:rPr lang="fr-FR" sz="800" baseline="30000" dirty="0"/>
              <a:t>(2)</a:t>
            </a:r>
            <a:r>
              <a:rPr lang="fr-FR" sz="800" dirty="0"/>
              <a:t> et </a:t>
            </a:r>
            <a:r>
              <a:rPr lang="fr-FR" sz="800" dirty="0">
                <a:highlight>
                  <a:srgbClr val="00FFFF"/>
                </a:highlight>
              </a:rPr>
              <a:t>&lt;TRA.TOUT.P&gt;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a:t>
            </a:r>
            <a:r>
              <a:rPr lang="fr-FR" sz="800" dirty="0">
                <a:solidFill>
                  <a:schemeClr val="tx2"/>
                </a:solidFill>
              </a:rPr>
              <a:t>&lt;N</a:t>
            </a:r>
            <a:r>
              <a:rPr lang="fr-FR" sz="800" dirty="0">
                <a:solidFill>
                  <a:schemeClr val="tx2"/>
                </a:solidFill>
                <a:highlight>
                  <a:srgbClr val="FF00FF"/>
                </a:highlight>
              </a:rPr>
              <a:t>DR</a:t>
            </a:r>
            <a:r>
              <a:rPr lang="fr-FR" sz="800" dirty="0">
                <a:solidFill>
                  <a:schemeClr val="tx2"/>
                </a:solidFill>
              </a:rPr>
              <a:t>&gt; </a:t>
            </a:r>
            <a:r>
              <a:rPr lang="fr-FR" sz="800" dirty="0"/>
              <a:t>et son niveau de clôture le &lt;DCF&gt;</a:t>
            </a:r>
          </a:p>
          <a:p>
            <a:pPr marL="0" indent="0" algn="ctr">
              <a:lnSpc>
                <a:spcPct val="100000"/>
              </a:lnSpc>
              <a:spcBef>
                <a:spcPts val="0"/>
              </a:spcBef>
              <a:buNone/>
            </a:pPr>
            <a:r>
              <a:rPr lang="fr-FR" sz="800" dirty="0"/>
              <a:t>(Soit un Taux de Rendement Annuel net inférieur ou égal à &lt;TRA.MED.P&gt;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&lt;</a:t>
            </a:r>
            <a:r>
              <a:rPr lang="fr-FR" sz="800" dirty="0"/>
              <a:t>TRA.RM.P</a:t>
            </a:r>
            <a:r>
              <a:rPr lang="fr-FR" sz="800" dirty="0">
                <a:highlight>
                  <a:srgbClr val="00FFFF"/>
                </a:highlight>
              </a:rPr>
              <a:t>&gt;</a:t>
            </a:r>
            <a:r>
              <a:rPr lang="fr-FR" sz="800" baseline="30000" dirty="0"/>
              <a:t>2) </a:t>
            </a:r>
            <a:r>
              <a:rPr lang="fr-FR" sz="800" dirty="0"/>
              <a:t>et &lt;TRA.TOUT-1.P&gt;</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
        <p:nvSpPr>
          <p:cNvPr id="18" name="Rectangle">
            <a:extLst>
              <a:ext uri="{FF2B5EF4-FFF2-40B4-BE49-F238E27FC236}">
                <a16:creationId xmlns:a16="http://schemas.microsoft.com/office/drawing/2014/main" id="{3F9E4DAC-04CA-0D36-7449-B93C5C5782EC}"/>
              </a:ext>
            </a:extLst>
          </p:cNvPr>
          <p:cNvSpPr/>
          <p:nvPr/>
        </p:nvSpPr>
        <p:spPr>
          <a:xfrm>
            <a:off x="384809" y="972235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39837" y="972749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5714898"/>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a:t>
            </a:r>
            <a:r>
              <a:rPr lang="fr-FR" sz="800" baseline="30000" dirty="0">
                <a:solidFill>
                  <a:srgbClr val="000000"/>
                </a:solidFill>
              </a:rPr>
              <a:t>(1)</a:t>
            </a:r>
            <a:r>
              <a:rPr lang="fr-FR" sz="800" dirty="0">
                <a:solidFill>
                  <a:srgbClr val="000000"/>
                </a:solidFill>
              </a:rPr>
              <a:t> &lt;F1&gt;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a:t>
            </a:r>
            <a:r>
              <a:rPr lang="fr-FR" sz="800" dirty="0">
                <a:solidFill>
                  <a:srgbClr val="000000"/>
                </a:solidFill>
                <a:highlight>
                  <a:srgbClr val="FF00FF"/>
                </a:highlight>
              </a:rPr>
              <a:t>GC</a:t>
            </a:r>
            <a:r>
              <a:rPr lang="fr-FR" sz="800" dirty="0">
                <a:solidFill>
                  <a:srgbClr val="000000"/>
                </a:solidFill>
              </a:rPr>
              <a:t>&gt;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En cas de revente des titres de créance avant la date de remboursement final(1),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endParaRPr lang="fr-FR" sz="800" b="1" dirty="0">
              <a:effectLst/>
              <a:ea typeface="Calibri" panose="020F0502020204030204" pitchFamily="34" charset="0"/>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6003438"/>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 &lt;Mémoire3&gt;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&lt;DU&gt; &lt;F0&gt; &lt;1PR&gt; à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a:t>
            </a:r>
            <a:r>
              <a:rPr lang="fr-FR" sz="800" dirty="0">
                <a:solidFill>
                  <a:srgbClr val="000000"/>
                </a:solidFill>
                <a:highlight>
                  <a:srgbClr val="00FFFF"/>
                </a:highlight>
              </a:rPr>
              <a:t>&lt;TRA.MAX.P&gt;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a typeface="SimSun" pitchFamily="2" charset="-122"/>
              <a:cs typeface="Times New Roman" pitchFamily="18" charset="0"/>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de remboursement anticipé n’a pas été activé au préalable, et si à la date de constatation finale &lt;SJR1&gt; clôture à un &lt;SJR3&gt; supérieur ou égal à &lt;PDI&gt; de son &lt;NDR&gt;, l’investisseur récupère alors l’intégralité de son capital initialement investi (soit un Taux de Rendement Annuel net maximum de </a:t>
            </a:r>
            <a:r>
              <a:rPr lang="fr-FR" sz="800" dirty="0">
                <a:solidFill>
                  <a:srgbClr val="000000"/>
                </a:solidFill>
                <a:highlight>
                  <a:srgbClr val="00FFFF"/>
                </a:highlight>
              </a:rPr>
              <a:t>&lt;TRA.TOUT.P&gt;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0" lvl="1" algn="just">
              <a:lnSpc>
                <a:spcPct val="95000"/>
              </a:lnSpc>
              <a:spcBef>
                <a:spcPts val="600"/>
              </a:spcBef>
            </a:pPr>
            <a:endParaRPr lang="fr-FR" sz="10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En cas de revente des titres de créance avant la date de remboursement final(1),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de de </a:t>
            </a:r>
            <a:r>
              <a:rPr lang="fr-FR" sz="800" dirty="0">
                <a:solidFill>
                  <a:srgbClr val="000000"/>
                </a:solidFill>
                <a:highlight>
                  <a:srgbClr val="00FFFF"/>
                </a:highlight>
              </a:rPr>
              <a:t>&lt;TRA.TOUT.P&gt;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du seuil de </a:t>
            </a:r>
            <a:r>
              <a:rPr lang="fr-FR" sz="800" dirty="0">
                <a:solidFill>
                  <a:srgbClr val="000000"/>
                </a:solidFill>
                <a:effectLst/>
                <a:ea typeface="Calibri" panose="020F0502020204030204" pitchFamily="34" charset="0"/>
              </a:rPr>
              <a:t>&lt;ABAC2&gt;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endParaRPr lang="fr-FR" sz="800" b="1" dirty="0">
              <a:effectLst/>
              <a:ea typeface="Calibri" panose="020F0502020204030204" pitchFamily="34" charset="0"/>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p:txBody>
      </p:sp>
      <p:sp>
        <p:nvSpPr>
          <p:cNvPr id="7" name="Rectangle">
            <a:extLst>
              <a:ext uri="{FF2B5EF4-FFF2-40B4-BE49-F238E27FC236}">
                <a16:creationId xmlns:a16="http://schemas.microsoft.com/office/drawing/2014/main" id="{F0795451-C16B-D644-7B08-7FB47F4A915C}"/>
              </a:ext>
            </a:extLst>
          </p:cNvPr>
          <p:cNvSpPr/>
          <p:nvPr/>
        </p:nvSpPr>
        <p:spPr>
          <a:xfrm>
            <a:off x="359837" y="966142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59409" y="9771581"/>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Hors prise en compte des dividendes éventuels détachés par </a:t>
            </a:r>
            <a:r>
              <a:rPr lang="it-IT" sz="650" dirty="0">
                <a:solidFill>
                  <a:schemeClr val="tx2"/>
                </a:solidFill>
                <a:latin typeface="+mn-lt"/>
              </a:rPr>
              <a:t>&lt;SJR1&gt;</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du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
        <p:nvSpPr>
          <p:cNvPr id="17" name="Rectangle">
            <a:extLst>
              <a:ext uri="{FF2B5EF4-FFF2-40B4-BE49-F238E27FC236}">
                <a16:creationId xmlns:a16="http://schemas.microsoft.com/office/drawing/2014/main" id="{BEDC322A-047C-AD25-3052-3FBCB8664A82}"/>
              </a:ext>
            </a:extLst>
          </p:cNvPr>
          <p:cNvSpPr/>
          <p:nvPr/>
        </p:nvSpPr>
        <p:spPr>
          <a:xfrm>
            <a:off x="357721" y="9671422"/>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E898DE2-83E7-42CE-B7CD-9C9DF4B16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20436</TotalTime>
  <Words>8899</Words>
  <Application>Microsoft Office PowerPoint</Application>
  <PresentationFormat>Personnalisé</PresentationFormat>
  <Paragraphs>381</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894</cp:revision>
  <cp:lastPrinted>2022-05-04T09:56:42Z</cp:lastPrinted>
  <dcterms:created xsi:type="dcterms:W3CDTF">2017-02-21T09:03:05Z</dcterms:created>
  <dcterms:modified xsi:type="dcterms:W3CDTF">2022-06-15T09:45:38Z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