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8413" dt="2022-05-24T11:56:11.792"/>
    <p1510:client id="{A5289BD9-B288-479C-9C53-1CB8B081C19E}" v="353" dt="2022-05-24T12:00:12.56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0" d="100"/>
          <a:sy n="200" d="100"/>
        </p:scale>
        <p:origin x="-130" y="-5515"/>
      </p:cViewPr>
      <p:guideLst>
        <p:guide orient="horz" pos="3367"/>
        <p:guide pos="2381"/>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A5289BD9-B288-479C-9C53-1CB8B081C19E}"/>
    <pc:docChg chg="undo custSel modSld">
      <pc:chgData name="Wally PILLER" userId="e1c1cba4-6299-482b-91e7-ffd34a654594" providerId="ADAL" clId="{A5289BD9-B288-479C-9C53-1CB8B081C19E}" dt="2022-05-24T12:00:12.559" v="403"/>
      <pc:docMkLst>
        <pc:docMk/>
      </pc:docMkLst>
      <pc:sldChg chg="modSp mod">
        <pc:chgData name="Wally PILLER" userId="e1c1cba4-6299-482b-91e7-ffd34a654594" providerId="ADAL" clId="{A5289BD9-B288-479C-9C53-1CB8B081C19E}" dt="2022-05-24T09:22:26.076" v="177"/>
        <pc:sldMkLst>
          <pc:docMk/>
          <pc:sldMk cId="279835308" sldId="283"/>
        </pc:sldMkLst>
        <pc:spChg chg="mod">
          <ac:chgData name="Wally PILLER" userId="e1c1cba4-6299-482b-91e7-ffd34a654594" providerId="ADAL" clId="{A5289BD9-B288-479C-9C53-1CB8B081C19E}" dt="2022-05-24T09:22:26.076" v="177"/>
          <ac:spMkLst>
            <pc:docMk/>
            <pc:sldMk cId="279835308" sldId="283"/>
            <ac:spMk id="12" creationId="{6D78390A-2262-4712-95F9-8DE5399A1291}"/>
          </ac:spMkLst>
        </pc:spChg>
        <pc:spChg chg="mod">
          <ac:chgData name="Wally PILLER" userId="e1c1cba4-6299-482b-91e7-ffd34a654594" providerId="ADAL" clId="{A5289BD9-B288-479C-9C53-1CB8B081C19E}" dt="2022-05-24T09:17:02.055" v="145" actId="20577"/>
          <ac:spMkLst>
            <pc:docMk/>
            <pc:sldMk cId="279835308" sldId="283"/>
            <ac:spMk id="18" creationId="{CFFC8B5E-6E2E-4EB2-BF37-16231C4C9B24}"/>
          </ac:spMkLst>
        </pc:spChg>
        <pc:spChg chg="mod">
          <ac:chgData name="Wally PILLER" userId="e1c1cba4-6299-482b-91e7-ffd34a654594" providerId="ADAL" clId="{A5289BD9-B288-479C-9C53-1CB8B081C19E}" dt="2022-05-24T09:15:17.608" v="129" actId="20577"/>
          <ac:spMkLst>
            <pc:docMk/>
            <pc:sldMk cId="279835308" sldId="283"/>
            <ac:spMk id="19" creationId="{31D75E17-6DBF-43D8-8176-54D6EA820E0A}"/>
          </ac:spMkLst>
        </pc:spChg>
      </pc:sldChg>
      <pc:sldChg chg="modSp">
        <pc:chgData name="Wally PILLER" userId="e1c1cba4-6299-482b-91e7-ffd34a654594" providerId="ADAL" clId="{A5289BD9-B288-479C-9C53-1CB8B081C19E}" dt="2022-05-24T12:00:12.559" v="403"/>
        <pc:sldMkLst>
          <pc:docMk/>
          <pc:sldMk cId="713649784" sldId="289"/>
        </pc:sldMkLst>
        <pc:graphicFrameChg chg="mod">
          <ac:chgData name="Wally PILLER" userId="e1c1cba4-6299-482b-91e7-ffd34a654594" providerId="ADAL" clId="{A5289BD9-B288-479C-9C53-1CB8B081C19E}" dt="2022-05-24T12:00:12.559" v="403"/>
          <ac:graphicFrameMkLst>
            <pc:docMk/>
            <pc:sldMk cId="713649784" sldId="289"/>
            <ac:graphicFrameMk id="4" creationId="{D75964C9-9893-4B10-B127-424F0758DE3D}"/>
          </ac:graphicFrameMkLst>
        </pc:graphicFrameChg>
      </pc:sldChg>
      <pc:sldChg chg="modSp mod">
        <pc:chgData name="Wally PILLER" userId="e1c1cba4-6299-482b-91e7-ffd34a654594" providerId="ADAL" clId="{A5289BD9-B288-479C-9C53-1CB8B081C19E}" dt="2022-05-24T09:39:58.219" v="250"/>
        <pc:sldMkLst>
          <pc:docMk/>
          <pc:sldMk cId="3215453978" sldId="292"/>
        </pc:sldMkLst>
        <pc:spChg chg="mod">
          <ac:chgData name="Wally PILLER" userId="e1c1cba4-6299-482b-91e7-ffd34a654594" providerId="ADAL" clId="{A5289BD9-B288-479C-9C53-1CB8B081C19E}" dt="2022-05-24T09:39:58.219" v="250"/>
          <ac:spMkLst>
            <pc:docMk/>
            <pc:sldMk cId="3215453978" sldId="292"/>
            <ac:spMk id="5" creationId="{E7F9AAE2-20F9-4949-802A-4850732E6C2B}"/>
          </ac:spMkLst>
        </pc:spChg>
        <pc:spChg chg="mod">
          <ac:chgData name="Wally PILLER" userId="e1c1cba4-6299-482b-91e7-ffd34a654594" providerId="ADAL" clId="{A5289BD9-B288-479C-9C53-1CB8B081C19E}" dt="2022-05-24T09:28:13.803" v="178" actId="20577"/>
          <ac:spMkLst>
            <pc:docMk/>
            <pc:sldMk cId="3215453978" sldId="292"/>
            <ac:spMk id="11" creationId="{6DC45A7B-7BFC-4642-8DD1-B4A6D781A216}"/>
          </ac:spMkLst>
        </pc:spChg>
        <pc:spChg chg="mod">
          <ac:chgData name="Wally PILLER" userId="e1c1cba4-6299-482b-91e7-ffd34a654594" providerId="ADAL" clId="{A5289BD9-B288-479C-9C53-1CB8B081C19E}" dt="2022-05-24T09:32:30.527" v="183" actId="20577"/>
          <ac:spMkLst>
            <pc:docMk/>
            <pc:sldMk cId="3215453978" sldId="292"/>
            <ac:spMk id="22" creationId="{A0759AA1-226B-4F0F-B9DA-DA9B8AA11E05}"/>
          </ac:spMkLst>
        </pc:spChg>
        <pc:spChg chg="mod">
          <ac:chgData name="Wally PILLER" userId="e1c1cba4-6299-482b-91e7-ffd34a654594" providerId="ADAL" clId="{A5289BD9-B288-479C-9C53-1CB8B081C19E}" dt="2022-05-24T09:34:02.927" v="189" actId="20577"/>
          <ac:spMkLst>
            <pc:docMk/>
            <pc:sldMk cId="3215453978" sldId="292"/>
            <ac:spMk id="24" creationId="{8B8AE09C-0D6F-4497-B219-E6C39009F89E}"/>
          </ac:spMkLst>
        </pc:spChg>
        <pc:spChg chg="mod">
          <ac:chgData name="Wally PILLER" userId="e1c1cba4-6299-482b-91e7-ffd34a654594" providerId="ADAL" clId="{A5289BD9-B288-479C-9C53-1CB8B081C19E}" dt="2022-05-24T09:39:01.773" v="249" actId="20577"/>
          <ac:spMkLst>
            <pc:docMk/>
            <pc:sldMk cId="3215453978" sldId="292"/>
            <ac:spMk id="25" creationId="{A471EC61-E0F7-4167-ADB5-4AEBB8678A51}"/>
          </ac:spMkLst>
        </pc:spChg>
      </pc:sldChg>
      <pc:sldChg chg="modSp mod">
        <pc:chgData name="Wally PILLER" userId="e1c1cba4-6299-482b-91e7-ffd34a654594" providerId="ADAL" clId="{A5289BD9-B288-479C-9C53-1CB8B081C19E}" dt="2022-05-24T10:17:08.027" v="316" actId="20577"/>
        <pc:sldMkLst>
          <pc:docMk/>
          <pc:sldMk cId="3692740643" sldId="293"/>
        </pc:sldMkLst>
        <pc:spChg chg="mod">
          <ac:chgData name="Wally PILLER" userId="e1c1cba4-6299-482b-91e7-ffd34a654594" providerId="ADAL" clId="{A5289BD9-B288-479C-9C53-1CB8B081C19E}" dt="2022-05-24T10:08:39.526" v="315" actId="1076"/>
          <ac:spMkLst>
            <pc:docMk/>
            <pc:sldMk cId="3692740643" sldId="293"/>
            <ac:spMk id="5" creationId="{E7F9AAE2-20F9-4949-802A-4850732E6C2B}"/>
          </ac:spMkLst>
        </pc:spChg>
        <pc:spChg chg="mod">
          <ac:chgData name="Wally PILLER" userId="e1c1cba4-6299-482b-91e7-ffd34a654594" providerId="ADAL" clId="{A5289BD9-B288-479C-9C53-1CB8B081C19E}" dt="2022-05-24T10:17:08.027" v="316" actId="20577"/>
          <ac:spMkLst>
            <pc:docMk/>
            <pc:sldMk cId="3692740643" sldId="293"/>
            <ac:spMk id="16" creationId="{BB8A8A7D-F6FF-4F58-AE88-928E127B96F7}"/>
          </ac:spMkLst>
        </pc:spChg>
        <pc:spChg chg="mod">
          <ac:chgData name="Wally PILLER" userId="e1c1cba4-6299-482b-91e7-ffd34a654594" providerId="ADAL" clId="{A5289BD9-B288-479C-9C53-1CB8B081C19E}" dt="2022-05-24T09:48:44.750" v="286" actId="20577"/>
          <ac:spMkLst>
            <pc:docMk/>
            <pc:sldMk cId="3692740643" sldId="293"/>
            <ac:spMk id="28" creationId="{9C5364A0-87B1-4E7B-8AC3-C65529C5A56E}"/>
          </ac:spMkLst>
        </pc:spChg>
      </pc:sldChg>
      <pc:sldChg chg="modSp mod">
        <pc:chgData name="Wally PILLER" userId="e1c1cba4-6299-482b-91e7-ffd34a654594" providerId="ADAL" clId="{A5289BD9-B288-479C-9C53-1CB8B081C19E}" dt="2022-05-24T11:54:25.344" v="402" actId="20577"/>
        <pc:sldMkLst>
          <pc:docMk/>
          <pc:sldMk cId="1551785400" sldId="295"/>
        </pc:sldMkLst>
        <pc:spChg chg="mod">
          <ac:chgData name="Wally PILLER" userId="e1c1cba4-6299-482b-91e7-ffd34a654594" providerId="ADAL" clId="{A5289BD9-B288-479C-9C53-1CB8B081C19E}" dt="2022-05-24T11:54:25.344" v="402" actId="20577"/>
          <ac:spMkLst>
            <pc:docMk/>
            <pc:sldMk cId="1551785400" sldId="295"/>
            <ac:spMk id="5" creationId="{D0ED12C2-7003-44D9-A2FB-4B2BA1F366F5}"/>
          </ac:spMkLst>
        </pc:spChg>
        <pc:spChg chg="mod">
          <ac:chgData name="Wally PILLER" userId="e1c1cba4-6299-482b-91e7-ffd34a654594" providerId="ADAL" clId="{A5289BD9-B288-479C-9C53-1CB8B081C19E}" dt="2022-05-24T10:31:20.512" v="318"/>
          <ac:spMkLst>
            <pc:docMk/>
            <pc:sldMk cId="1551785400" sldId="295"/>
            <ac:spMk id="7" creationId="{D9B4A527-A86B-4756-8775-FA28C4786F3E}"/>
          </ac:spMkLst>
        </pc:spChg>
        <pc:spChg chg="mod">
          <ac:chgData name="Wally PILLER" userId="e1c1cba4-6299-482b-91e7-ffd34a654594" providerId="ADAL" clId="{A5289BD9-B288-479C-9C53-1CB8B081C19E}" dt="2022-05-24T11:53:36.343" v="401" actId="20577"/>
          <ac:spMkLst>
            <pc:docMk/>
            <pc:sldMk cId="1551785400" sldId="295"/>
            <ac:spMk id="41" creationId="{D9808083-2602-4381-B2C0-93B66238FCB8}"/>
          </ac:spMkLst>
        </pc:spChg>
        <pc:spChg chg="mod">
          <ac:chgData name="Wally PILLER" userId="e1c1cba4-6299-482b-91e7-ffd34a654594" providerId="ADAL" clId="{A5289BD9-B288-479C-9C53-1CB8B081C19E}" dt="2022-05-24T11:50:27.751" v="343" actId="20577"/>
          <ac:spMkLst>
            <pc:docMk/>
            <pc:sldMk cId="1551785400" sldId="295"/>
            <ac:spMk id="67" creationId="{54856FA3-20DE-4C1E-8670-977050ABC5CF}"/>
          </ac:spMkLst>
        </pc:spChg>
      </pc:sldChg>
    </pc:docChg>
  </pc:docChgLst>
  <pc:docChgLst>
    <pc:chgData name="Milan Cosson" userId="1b722937-9737-476f-bc2f-00e7be64c106" providerId="ADAL" clId="{1AF5CBAA-8B19-4E30-AE3F-FD654036B3A2}"/>
    <pc:docChg chg="undo custSel modSld">
      <pc:chgData name="Milan Cosson" userId="1b722937-9737-476f-bc2f-00e7be64c106" providerId="ADAL" clId="{1AF5CBAA-8B19-4E30-AE3F-FD654036B3A2}" dt="2022-05-24T11:56:11.792" v="8404" actId="403"/>
      <pc:docMkLst>
        <pc:docMk/>
      </pc:docMkLst>
      <pc:sldChg chg="modSp mod">
        <pc:chgData name="Milan Cosson" userId="1b722937-9737-476f-bc2f-00e7be64c106" providerId="ADAL" clId="{1AF5CBAA-8B19-4E30-AE3F-FD654036B3A2}" dt="2022-05-24T09:10:51.433" v="10" actId="113"/>
        <pc:sldMkLst>
          <pc:docMk/>
          <pc:sldMk cId="279835308" sldId="283"/>
        </pc:sldMkLst>
        <pc:spChg chg="mod">
          <ac:chgData name="Milan Cosson" userId="1b722937-9737-476f-bc2f-00e7be64c106" providerId="ADAL" clId="{1AF5CBAA-8B19-4E30-AE3F-FD654036B3A2}" dt="2022-05-24T09:10:51.433" v="10" actId="113"/>
          <ac:spMkLst>
            <pc:docMk/>
            <pc:sldMk cId="279835308" sldId="283"/>
            <ac:spMk id="18" creationId="{CFFC8B5E-6E2E-4EB2-BF37-16231C4C9B24}"/>
          </ac:spMkLst>
        </pc:spChg>
      </pc:sldChg>
      <pc:sldChg chg="modSp mod">
        <pc:chgData name="Milan Cosson" userId="1b722937-9737-476f-bc2f-00e7be64c106" providerId="ADAL" clId="{1AF5CBAA-8B19-4E30-AE3F-FD654036B3A2}" dt="2022-05-24T10:10:42.402" v="5932" actId="13926"/>
        <pc:sldMkLst>
          <pc:docMk/>
          <pc:sldMk cId="4283008219" sldId="284"/>
        </pc:sldMkLst>
        <pc:spChg chg="mod">
          <ac:chgData name="Milan Cosson" userId="1b722937-9737-476f-bc2f-00e7be64c106" providerId="ADAL" clId="{1AF5CBAA-8B19-4E30-AE3F-FD654036B3A2}" dt="2022-05-24T10:10:42.402" v="5932" actId="13926"/>
          <ac:spMkLst>
            <pc:docMk/>
            <pc:sldMk cId="4283008219" sldId="284"/>
            <ac:spMk id="8" creationId="{38611E08-F7D1-4B39-8F74-B0ABAC8875AC}"/>
          </ac:spMkLst>
        </pc:spChg>
        <pc:spChg chg="mod">
          <ac:chgData name="Milan Cosson" userId="1b722937-9737-476f-bc2f-00e7be64c106" providerId="ADAL" clId="{1AF5CBAA-8B19-4E30-AE3F-FD654036B3A2}" dt="2022-05-24T09:47:50.743" v="2263" actId="20577"/>
          <ac:spMkLst>
            <pc:docMk/>
            <pc:sldMk cId="4283008219" sldId="284"/>
            <ac:spMk id="16" creationId="{E676ECD3-0DEA-491E-887F-9613472B311F}"/>
          </ac:spMkLst>
        </pc:spChg>
      </pc:sldChg>
      <pc:sldChg chg="addSp modSp mod">
        <pc:chgData name="Milan Cosson" userId="1b722937-9737-476f-bc2f-00e7be64c106" providerId="ADAL" clId="{1AF5CBAA-8B19-4E30-AE3F-FD654036B3A2}" dt="2022-05-24T10:15:53.408" v="6016" actId="14100"/>
        <pc:sldMkLst>
          <pc:docMk/>
          <pc:sldMk cId="3725312375" sldId="288"/>
        </pc:sldMkLst>
        <pc:spChg chg="add mod">
          <ac:chgData name="Milan Cosson" userId="1b722937-9737-476f-bc2f-00e7be64c106" providerId="ADAL" clId="{1AF5CBAA-8B19-4E30-AE3F-FD654036B3A2}" dt="2022-05-24T10:15:52.105" v="6015" actId="14100"/>
          <ac:spMkLst>
            <pc:docMk/>
            <pc:sldMk cId="3725312375" sldId="288"/>
            <ac:spMk id="18" creationId="{9B028CA2-B057-FAEF-EFF1-D1F87BC5D8F3}"/>
          </ac:spMkLst>
        </pc:spChg>
        <pc:spChg chg="add mod">
          <ac:chgData name="Milan Cosson" userId="1b722937-9737-476f-bc2f-00e7be64c106" providerId="ADAL" clId="{1AF5CBAA-8B19-4E30-AE3F-FD654036B3A2}" dt="2022-05-24T10:15:53.408" v="6016" actId="14100"/>
          <ac:spMkLst>
            <pc:docMk/>
            <pc:sldMk cId="3725312375" sldId="288"/>
            <ac:spMk id="19" creationId="{F430BCC1-AFEA-9CD5-2109-F2802CCF6A55}"/>
          </ac:spMkLst>
        </pc:spChg>
      </pc:sldChg>
      <pc:sldChg chg="modSp mod">
        <pc:chgData name="Milan Cosson" userId="1b722937-9737-476f-bc2f-00e7be64c106" providerId="ADAL" clId="{1AF5CBAA-8B19-4E30-AE3F-FD654036B3A2}" dt="2022-05-24T10:17:38.597" v="6166" actId="20577"/>
        <pc:sldMkLst>
          <pc:docMk/>
          <pc:sldMk cId="713649784" sldId="289"/>
        </pc:sldMkLst>
        <pc:graphicFrameChg chg="modGraphic">
          <ac:chgData name="Milan Cosson" userId="1b722937-9737-476f-bc2f-00e7be64c106" providerId="ADAL" clId="{1AF5CBAA-8B19-4E30-AE3F-FD654036B3A2}" dt="2022-05-24T10:17:38.597" v="6166" actId="20577"/>
          <ac:graphicFrameMkLst>
            <pc:docMk/>
            <pc:sldMk cId="713649784" sldId="289"/>
            <ac:graphicFrameMk id="4" creationId="{D75964C9-9893-4B10-B127-424F0758DE3D}"/>
          </ac:graphicFrameMkLst>
        </pc:graphicFrameChg>
      </pc:sldChg>
      <pc:sldChg chg="modSp mod">
        <pc:chgData name="Milan Cosson" userId="1b722937-9737-476f-bc2f-00e7be64c106" providerId="ADAL" clId="{1AF5CBAA-8B19-4E30-AE3F-FD654036B3A2}" dt="2022-05-24T10:10:25.409" v="5922" actId="13926"/>
        <pc:sldMkLst>
          <pc:docMk/>
          <pc:sldMk cId="1502825947" sldId="291"/>
        </pc:sldMkLst>
        <pc:spChg chg="mod">
          <ac:chgData name="Milan Cosson" userId="1b722937-9737-476f-bc2f-00e7be64c106" providerId="ADAL" clId="{1AF5CBAA-8B19-4E30-AE3F-FD654036B3A2}" dt="2022-05-24T10:10:25.409" v="5922" actId="13926"/>
          <ac:spMkLst>
            <pc:docMk/>
            <pc:sldMk cId="1502825947" sldId="291"/>
            <ac:spMk id="8" creationId="{38611E08-F7D1-4B39-8F74-B0ABAC8875AC}"/>
          </ac:spMkLst>
        </pc:spChg>
        <pc:spChg chg="mod">
          <ac:chgData name="Milan Cosson" userId="1b722937-9737-476f-bc2f-00e7be64c106" providerId="ADAL" clId="{1AF5CBAA-8B19-4E30-AE3F-FD654036B3A2}" dt="2022-05-24T10:08:37.833" v="5620" actId="13926"/>
          <ac:spMkLst>
            <pc:docMk/>
            <pc:sldMk cId="1502825947" sldId="291"/>
            <ac:spMk id="16" creationId="{E676ECD3-0DEA-491E-887F-9613472B311F}"/>
          </ac:spMkLst>
        </pc:spChg>
      </pc:sldChg>
      <pc:sldChg chg="modSp mod">
        <pc:chgData name="Milan Cosson" userId="1b722937-9737-476f-bc2f-00e7be64c106" providerId="ADAL" clId="{1AF5CBAA-8B19-4E30-AE3F-FD654036B3A2}" dt="2022-05-24T09:37:55.751" v="2063" actId="20577"/>
        <pc:sldMkLst>
          <pc:docMk/>
          <pc:sldMk cId="3215453978" sldId="292"/>
        </pc:sldMkLst>
        <pc:spChg chg="mod">
          <ac:chgData name="Milan Cosson" userId="1b722937-9737-476f-bc2f-00e7be64c106" providerId="ADAL" clId="{1AF5CBAA-8B19-4E30-AE3F-FD654036B3A2}" dt="2022-05-24T09:37:55.751" v="2063" actId="20577"/>
          <ac:spMkLst>
            <pc:docMk/>
            <pc:sldMk cId="3215453978" sldId="292"/>
            <ac:spMk id="25" creationId="{A471EC61-E0F7-4167-ADB5-4AEBB8678A51}"/>
          </ac:spMkLst>
        </pc:spChg>
      </pc:sldChg>
      <pc:sldChg chg="delSp modSp mod">
        <pc:chgData name="Milan Cosson" userId="1b722937-9737-476f-bc2f-00e7be64c106" providerId="ADAL" clId="{1AF5CBAA-8B19-4E30-AE3F-FD654036B3A2}" dt="2022-05-24T10:09:49.977" v="5916" actId="20577"/>
        <pc:sldMkLst>
          <pc:docMk/>
          <pc:sldMk cId="2416999927" sldId="294"/>
        </pc:sldMkLst>
        <pc:spChg chg="del">
          <ac:chgData name="Milan Cosson" userId="1b722937-9737-476f-bc2f-00e7be64c106" providerId="ADAL" clId="{1AF5CBAA-8B19-4E30-AE3F-FD654036B3A2}" dt="2022-05-24T10:00:50.270" v="3603" actId="478"/>
          <ac:spMkLst>
            <pc:docMk/>
            <pc:sldMk cId="2416999927" sldId="294"/>
            <ac:spMk id="7" creationId="{11CD4052-900D-4194-A69C-0AF1ADBF03E1}"/>
          </ac:spMkLst>
        </pc:spChg>
        <pc:spChg chg="del">
          <ac:chgData name="Milan Cosson" userId="1b722937-9737-476f-bc2f-00e7be64c106" providerId="ADAL" clId="{1AF5CBAA-8B19-4E30-AE3F-FD654036B3A2}" dt="2022-05-24T10:00:50.270" v="3603" actId="478"/>
          <ac:spMkLst>
            <pc:docMk/>
            <pc:sldMk cId="2416999927" sldId="294"/>
            <ac:spMk id="8" creationId="{C768572F-300B-4C49-A926-4F8F54816CFD}"/>
          </ac:spMkLst>
        </pc:spChg>
        <pc:spChg chg="del">
          <ac:chgData name="Milan Cosson" userId="1b722937-9737-476f-bc2f-00e7be64c106" providerId="ADAL" clId="{1AF5CBAA-8B19-4E30-AE3F-FD654036B3A2}" dt="2022-05-24T10:00:50.270" v="3603" actId="478"/>
          <ac:spMkLst>
            <pc:docMk/>
            <pc:sldMk cId="2416999927" sldId="294"/>
            <ac:spMk id="9" creationId="{A55E763B-8611-4526-B7E2-84EB19435569}"/>
          </ac:spMkLst>
        </pc:spChg>
        <pc:spChg chg="mod">
          <ac:chgData name="Milan Cosson" userId="1b722937-9737-476f-bc2f-00e7be64c106" providerId="ADAL" clId="{1AF5CBAA-8B19-4E30-AE3F-FD654036B3A2}" dt="2022-05-24T10:09:49.977" v="5916" actId="20577"/>
          <ac:spMkLst>
            <pc:docMk/>
            <pc:sldMk cId="2416999927" sldId="294"/>
            <ac:spMk id="11" creationId="{FED2574D-6984-4E56-B512-D9093DAE028A}"/>
          </ac:spMkLst>
        </pc:spChg>
      </pc:sldChg>
      <pc:sldChg chg="addSp modSp mod">
        <pc:chgData name="Milan Cosson" userId="1b722937-9737-476f-bc2f-00e7be64c106" providerId="ADAL" clId="{1AF5CBAA-8B19-4E30-AE3F-FD654036B3A2}" dt="2022-05-24T10:13:52.366" v="5980" actId="1076"/>
        <pc:sldMkLst>
          <pc:docMk/>
          <pc:sldMk cId="1551785400" sldId="295"/>
        </pc:sldMkLst>
        <pc:spChg chg="add mod">
          <ac:chgData name="Milan Cosson" userId="1b722937-9737-476f-bc2f-00e7be64c106" providerId="ADAL" clId="{1AF5CBAA-8B19-4E30-AE3F-FD654036B3A2}" dt="2022-05-24T10:13:52.366" v="5980" actId="1076"/>
          <ac:spMkLst>
            <pc:docMk/>
            <pc:sldMk cId="1551785400" sldId="295"/>
            <ac:spMk id="3" creationId="{D652E3E6-A9EC-9841-2DE3-2DD070B4FB32}"/>
          </ac:spMkLst>
        </pc:spChg>
        <pc:spChg chg="mod">
          <ac:chgData name="Milan Cosson" userId="1b722937-9737-476f-bc2f-00e7be64c106" providerId="ADAL" clId="{1AF5CBAA-8B19-4E30-AE3F-FD654036B3A2}" dt="2022-05-24T10:13:49.275" v="5979" actId="20577"/>
          <ac:spMkLst>
            <pc:docMk/>
            <pc:sldMk cId="1551785400" sldId="295"/>
            <ac:spMk id="11" creationId="{62E64A7A-B241-457F-85AF-644F9663089B}"/>
          </ac:spMkLst>
        </pc:spChg>
      </pc:sldChg>
      <pc:sldChg chg="modSp mod">
        <pc:chgData name="Milan Cosson" userId="1b722937-9737-476f-bc2f-00e7be64c106" providerId="ADAL" clId="{1AF5CBAA-8B19-4E30-AE3F-FD654036B3A2}" dt="2022-05-24T11:56:11.792" v="8404" actId="403"/>
        <pc:sldMkLst>
          <pc:docMk/>
          <pc:sldMk cId="3358940979" sldId="296"/>
        </pc:sldMkLst>
        <pc:spChg chg="mod">
          <ac:chgData name="Milan Cosson" userId="1b722937-9737-476f-bc2f-00e7be64c106" providerId="ADAL" clId="{1AF5CBAA-8B19-4E30-AE3F-FD654036B3A2}" dt="2022-05-24T11:56:11.792" v="8404" actId="403"/>
          <ac:spMkLst>
            <pc:docMk/>
            <pc:sldMk cId="3358940979" sldId="296"/>
            <ac:spMk id="5" creationId="{45E1DCC2-11CD-41F7-969A-E4566F5B1573}"/>
          </ac:spMkLst>
        </pc:spChg>
        <pc:graphicFrameChg chg="mod modGraphic">
          <ac:chgData name="Milan Cosson" userId="1b722937-9737-476f-bc2f-00e7be64c106" providerId="ADAL" clId="{1AF5CBAA-8B19-4E30-AE3F-FD654036B3A2}" dt="2022-05-24T11:54:58.575" v="8317" actId="20577"/>
          <ac:graphicFrameMkLst>
            <pc:docMk/>
            <pc:sldMk cId="3358940979" sldId="296"/>
            <ac:graphicFrameMk id="9" creationId="{CDF24725-4E16-F687-E839-9CDE396BAF0D}"/>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25/05/2022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25/05/2022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derivative.credit-suisse.com/countryselect/fr"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a:solidFill>
                  <a:srgbClr val="B9A049"/>
                </a:solidFill>
                <a:latin typeface="Futura PT" panose="020B0902020204020203" pitchFamily="34" charset="0"/>
              </a:rPr>
              <a:t>Titres de créance </a:t>
            </a:r>
            <a:r>
              <a:rPr lang="fr-FR" sz="800" b="1" cap="none"/>
              <a:t>de droit &lt;droit&gt; présentant un risque de perte en capital partielle ou totale en cours de vie</a:t>
            </a:r>
            <a:r>
              <a:rPr lang="fr-FR" sz="800" b="1" cap="none" baseline="30000"/>
              <a:t>(1)</a:t>
            </a:r>
            <a:r>
              <a:rPr lang="fr-FR" sz="800" b="1" cap="none"/>
              <a:t> et à l’échéance</a:t>
            </a:r>
            <a:r>
              <a:rPr lang="fr-FR" sz="800" baseline="30000">
                <a:solidFill>
                  <a:schemeClr val="tx2"/>
                </a:solidFill>
              </a:rPr>
              <a:t> </a:t>
            </a:r>
            <a:r>
              <a:rPr lang="fr-FR" sz="800" b="1" baseline="30000">
                <a:solidFill>
                  <a:schemeClr val="tx2"/>
                </a:solidFill>
              </a:rPr>
              <a:t>(1)</a:t>
            </a:r>
            <a:r>
              <a:rPr lang="fr-FR" sz="800" b="1" cap="none">
                <a:solidFill>
                  <a:schemeClr val="tx2"/>
                </a:solidFill>
                <a:latin typeface="Proxima Nova Rg" panose="02000506030000020004" pitchFamily="2" charset="0"/>
              </a:rPr>
              <a:t> .</a:t>
            </a:r>
            <a:endParaRPr lang="fr-FR" sz="800" b="1" cap="none">
              <a:highlight>
                <a:srgbClr val="FFFF00"/>
              </a:highlight>
            </a:endParaRPr>
          </a:p>
          <a:p>
            <a:pPr marL="171450" indent="-171450" algn="just">
              <a:buClr>
                <a:srgbClr val="000000"/>
              </a:buClr>
              <a:buSzPct val="120000"/>
              <a:buFont typeface="Wingdings" panose="05000000000000000000" pitchFamily="2" charset="2"/>
              <a:buChar char="§"/>
            </a:pPr>
            <a:r>
              <a:rPr lang="fr-FR" sz="800" b="1">
                <a:solidFill>
                  <a:srgbClr val="B9A049"/>
                </a:solidFill>
                <a:latin typeface="Futura PT" panose="020B0902020204020203" pitchFamily="34" charset="0"/>
              </a:rPr>
              <a:t>Période de commercialisation : </a:t>
            </a:r>
            <a:r>
              <a:rPr lang="fr-FR" sz="800" b="1" cap="none"/>
              <a:t>du &lt;1PDC_MAJ&gt; au &lt;2PDC_MAJ&gt; (inclus). </a:t>
            </a:r>
            <a:r>
              <a:rPr lang="fr-FR" sz="800" cap="none">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a:p>
          <a:p>
            <a:pPr marL="171450" indent="-171450" algn="just">
              <a:spcBef>
                <a:spcPts val="1200"/>
              </a:spcBef>
              <a:buClr>
                <a:srgbClr val="1C1C1C"/>
              </a:buClr>
              <a:buSzPct val="100000"/>
              <a:buFont typeface="Wingdings" panose="05000000000000000000" pitchFamily="2" charset="2"/>
              <a:buChar char="§"/>
            </a:pPr>
            <a:r>
              <a:rPr lang="fr-FR" sz="800" b="1">
                <a:solidFill>
                  <a:srgbClr val="B9A049"/>
                </a:solidFill>
                <a:latin typeface="Futura PT" panose="020B0902020204020203" pitchFamily="34" charset="0"/>
              </a:rPr>
              <a:t>Durée d’investissement conseillée : </a:t>
            </a:r>
            <a:r>
              <a:rPr lang="fr-FR" sz="800" b="1"/>
              <a:t>&lt;DIC&gt;</a:t>
            </a:r>
            <a:r>
              <a:rPr lang="fr-FR" sz="800" b="1">
                <a:solidFill>
                  <a:srgbClr val="B9A049"/>
                </a:solidFill>
              </a:rPr>
              <a:t> </a:t>
            </a:r>
            <a:r>
              <a:rPr lang="fr-FR" sz="800" cap="none">
                <a:solidFill>
                  <a:schemeClr val="tx2"/>
                </a:solidFill>
              </a:rPr>
              <a:t>(hors remboursement anticipé automatique). </a:t>
            </a:r>
          </a:p>
          <a:p>
            <a:pPr marL="171450" lvl="1" indent="-171450" algn="just">
              <a:buFont typeface="Proxima Nova Rg" panose="02000506030000020004" pitchFamily="2" charset="0"/>
              <a:buChar char=" "/>
            </a:pPr>
            <a:r>
              <a:rPr lang="fr-FR" sz="800" i="1" cap="none">
                <a:solidFill>
                  <a:schemeClr val="tx2"/>
                </a:solidFill>
              </a:rPr>
              <a:t>En cas de revente avant la date de remboursement final ou anticipé, </a:t>
            </a:r>
            <a:r>
              <a:rPr lang="fr-FR" sz="800" b="1" i="1" cap="none">
                <a:solidFill>
                  <a:schemeClr val="tx2"/>
                </a:solidFill>
              </a:rPr>
              <a:t>l’investisseur prend un risque de perte en capital non mesurable à priori</a:t>
            </a:r>
            <a:r>
              <a:rPr lang="fr-FR" sz="800" i="1" cap="none">
                <a:solidFill>
                  <a:schemeClr val="tx2"/>
                </a:solidFill>
              </a:rPr>
              <a:t>.</a:t>
            </a:r>
            <a:r>
              <a:rPr lang="fr-FR" sz="800" i="1" cap="none"/>
              <a:t>.</a:t>
            </a:r>
            <a:endParaRPr lang="fr-FR" sz="800" cap="none"/>
          </a:p>
          <a:p>
            <a:pPr marL="171450" indent="-171450" algn="just">
              <a:buClr>
                <a:srgbClr val="000000"/>
              </a:buClr>
              <a:buSzPct val="120000"/>
              <a:buFont typeface="Wingdings" panose="05000000000000000000" pitchFamily="2" charset="2"/>
              <a:buChar char="§"/>
            </a:pPr>
            <a:r>
              <a:rPr lang="fr-FR" sz="800" b="1">
                <a:solidFill>
                  <a:srgbClr val="B9A049"/>
                </a:solidFill>
                <a:latin typeface="Futura PT" panose="020B0902020204020203" pitchFamily="34" charset="0"/>
              </a:rPr>
              <a:t>Produit de placement risqué </a:t>
            </a:r>
            <a:r>
              <a:rPr lang="fr-FR" sz="800" b="1" cap="none"/>
              <a:t>alternatif à un investissement dynamique risqué de type &lt;TDP&gt;.</a:t>
            </a:r>
            <a:endParaRPr lang="fr-FR" sz="800" cap="none"/>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a:solidFill>
                  <a:srgbClr val="B9A049"/>
                </a:solidFill>
                <a:latin typeface="Futura PT" panose="020B0902020204020203" pitchFamily="34" charset="0"/>
              </a:rPr>
              <a:t>Cadre d’investissement : </a:t>
            </a:r>
            <a:r>
              <a:rPr lang="fr-FR" sz="800" cap="none">
                <a:solidFill>
                  <a:schemeClr val="tx2"/>
                </a:solidFill>
                <a:latin typeface="Proxima Nova Rg" panose="02000506030000020004" pitchFamily="2" charset="0"/>
              </a:rPr>
              <a:t>Comptes-titres, contrats d’assurance vie et de capitalisation</a:t>
            </a:r>
            <a:r>
              <a:rPr lang="fr-FR" sz="800" cap="none" baseline="30000">
                <a:solidFill>
                  <a:schemeClr val="tx2"/>
                </a:solidFill>
                <a:latin typeface="Proxima Nova Rg" panose="02000506030000020004" pitchFamily="2" charset="0"/>
              </a:rPr>
              <a:t>(2)</a:t>
            </a:r>
            <a:r>
              <a:rPr lang="fr-FR" sz="800" cap="none">
                <a:solidFill>
                  <a:schemeClr val="tx2"/>
                </a:solidFill>
                <a:latin typeface="Proxima Nova Rg" panose="02000506030000020004" pitchFamily="2" charset="0"/>
              </a:rPr>
              <a:t>.</a:t>
            </a:r>
            <a:endParaRPr lang="fr-FR" sz="800" b="1" cap="all">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a:solidFill>
                  <a:srgbClr val="B9A049"/>
                </a:solidFill>
                <a:latin typeface="Futura PT" panose="020B0902020204020203" pitchFamily="34" charset="0"/>
              </a:rPr>
              <a:t>ISIN : </a:t>
            </a:r>
            <a:r>
              <a:rPr lang="fr-FR" sz="800" cap="none">
                <a:latin typeface="Proxima Nova Rg" panose="02000506030000020004" pitchFamily="2" charset="0"/>
              </a:rPr>
              <a:t>&lt;ISIN&gt;</a:t>
            </a:r>
          </a:p>
          <a:p>
            <a:pPr marL="171450" indent="-171450" algn="just">
              <a:buClr>
                <a:srgbClr val="000000"/>
              </a:buClr>
              <a:buSzPct val="100000"/>
              <a:buFont typeface="Wingdings" panose="05000000000000000000" pitchFamily="2" charset="2"/>
              <a:buChar char="§"/>
            </a:pPr>
            <a:endParaRPr lang="fr-FR" sz="800" b="1">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a:solidFill>
                  <a:srgbClr val="B9A049"/>
                </a:solidFill>
                <a:latin typeface="Futura PT" panose="020B0902020204020203" pitchFamily="34" charset="0"/>
              </a:rPr>
              <a:t>Produit émis par </a:t>
            </a:r>
            <a:r>
              <a:rPr lang="en-US" sz="800" b="1" cap="all">
                <a:solidFill>
                  <a:srgbClr val="B9A049"/>
                </a:solidFill>
                <a:latin typeface="Futura PT" panose="020B0902020204020203" pitchFamily="34" charset="0"/>
              </a:rPr>
              <a:t>credit Suisse ag</a:t>
            </a:r>
            <a:r>
              <a:rPr lang="fr-FR" sz="800" b="1" baseline="30000">
                <a:solidFill>
                  <a:srgbClr val="B9A049"/>
                </a:solidFill>
                <a:latin typeface="Futura PT" panose="020B0902020204020203" pitchFamily="34" charset="0"/>
              </a:rPr>
              <a:t>(3)</a:t>
            </a:r>
            <a:r>
              <a:rPr lang="fr-FR" sz="800" b="1" cap="all">
                <a:solidFill>
                  <a:srgbClr val="B9A049"/>
                </a:solidFill>
                <a:latin typeface="Futura PT" panose="020B0902020204020203" pitchFamily="34" charset="0"/>
              </a:rPr>
              <a:t>, agissant par l’intermédiaire de sa succursale de Londres. </a:t>
            </a:r>
            <a:r>
              <a:rPr lang="fr-FR" sz="800" cap="none">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marL="228600" indent="-228600" algn="just" defTabSz="914400">
              <a:buAutoNum type="arabicParenBoth"/>
            </a:pPr>
            <a:r>
              <a:rPr lang="fr-FR" sz="65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marL="228600" indent="-228600" algn="just" defTabSz="914400">
              <a:buAutoNum type="arabicParenBoth"/>
            </a:pPr>
            <a:r>
              <a:rPr lang="fr-FR" sz="650">
                <a:solidFill>
                  <a:srgbClr val="04202E"/>
                </a:solidFill>
                <a:latin typeface="Proxima Nova Rg" panose="02000506030000020004" pitchFamily="2" charset="0"/>
              </a:rPr>
              <a:t>Crédit Suisse AG : </a:t>
            </a:r>
            <a:r>
              <a:rPr lang="en-US" sz="650">
                <a:solidFill>
                  <a:srgbClr val="04202E"/>
                </a:solidFill>
                <a:latin typeface="Proxima Nova Rg" panose="02000506030000020004" pitchFamily="2" charset="0"/>
              </a:rPr>
              <a:t>Moody’s A1 / Standard &amp; Poor’s A+ / Fitch A</a:t>
            </a:r>
            <a:r>
              <a:rPr lang="fr-FR" sz="650">
                <a:solidFill>
                  <a:srgbClr val="04202E"/>
                </a:solidFill>
                <a:latin typeface="Proxima Nova Rg" panose="02000506030000020004" pitchFamily="2" charset="0"/>
              </a:rPr>
              <a:t>. Notations en vigueur au moment de la rédaction de la présente brochure le </a:t>
            </a:r>
            <a:r>
              <a:rPr lang="fr-FR" sz="650">
                <a:solidFill>
                  <a:schemeClr val="tx2"/>
                </a:solidFill>
                <a:latin typeface="Proxima Nova Rg" panose="02000506030000020004" pitchFamily="2" charset="0"/>
              </a:rPr>
              <a:t>&lt;DDR_MAJ&gt;.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a:solidFill>
                  <a:schemeClr val="tx2"/>
                </a:solidFill>
                <a:latin typeface="+mn-lt"/>
              </a:rPr>
              <a:t>(1)</a:t>
            </a:r>
            <a:r>
              <a:rPr lang="fr-FR" sz="650">
                <a:solidFill>
                  <a:schemeClr val="tx2"/>
                </a:solidFill>
                <a:latin typeface="+mn-lt"/>
              </a:rPr>
              <a:t> Veuillez vous référer au tableau récapitulant les principales caractéristiques financières en &lt;PAGE&gt; pour le détail des dates. </a:t>
            </a:r>
          </a:p>
          <a:p>
            <a:pPr marL="0" lvl="1" algn="just"/>
            <a:r>
              <a:rPr lang="fr-FR" sz="650" baseline="30000">
                <a:solidFill>
                  <a:schemeClr val="tx2"/>
                </a:solidFill>
                <a:latin typeface="+mn-lt"/>
              </a:rPr>
              <a:t>(2)</a:t>
            </a:r>
            <a:r>
              <a:rPr lang="fr-FR" sz="65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a:solidFill>
                  <a:schemeClr val="tx2"/>
                </a:solidFill>
                <a:latin typeface="+mn-lt"/>
              </a:rPr>
              <a:t>(1)</a:t>
            </a:r>
            <a:r>
              <a:rPr lang="fr-FR" sz="650">
                <a:solidFill>
                  <a:schemeClr val="tx2"/>
                </a:solidFill>
                <a:latin typeface="+mn-lt"/>
              </a:rPr>
              <a:t> ou d’échéance</a:t>
            </a:r>
            <a:r>
              <a:rPr lang="fr-FR" sz="650" baseline="30000">
                <a:solidFill>
                  <a:schemeClr val="tx2"/>
                </a:solidFill>
                <a:latin typeface="+mn-lt"/>
              </a:rPr>
              <a:t>(1)</a:t>
            </a:r>
            <a:r>
              <a:rPr lang="fr-FR" sz="65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a:solidFill>
                  <a:srgbClr val="B9A049"/>
                </a:solidFill>
              </a:rPr>
              <a:t>SCÉNARIO DÉFAVORABLE </a:t>
            </a:r>
            <a:r>
              <a:rPr lang="fr-FR" sz="800">
                <a:solidFill>
                  <a:srgbClr val="B9A049"/>
                </a:solidFill>
              </a:rPr>
              <a:t>: À la date de constatation finale</a:t>
            </a:r>
            <a:r>
              <a:rPr lang="fr-FR" sz="800" baseline="30000">
                <a:solidFill>
                  <a:srgbClr val="B9A049"/>
                </a:solidFill>
              </a:rPr>
              <a:t>(1)</a:t>
            </a:r>
            <a:r>
              <a:rPr lang="fr-FR" sz="80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a:latin typeface="+mn-lt"/>
              </a:rPr>
              <a:t>SCÉNARIO MÉDIAN : </a:t>
            </a:r>
            <a:r>
              <a:rPr lang="fr-FR" sz="800" b="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a:latin typeface="+mn-lt"/>
              </a:rPr>
              <a:t>SCÉNARIO FAVORABLE AVEC MISE EN ÉVIDENCE DU PLAFONNEMENT DES GAINS : </a:t>
            </a:r>
            <a:r>
              <a:rPr lang="fr-FR" sz="800" b="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a:solidFill>
                  <a:srgbClr val="B9A049"/>
                </a:solidFill>
                <a:latin typeface="+mn-lt"/>
              </a:rPr>
              <a:t>LE RENDEMENT DU PRODUIT « &lt;NOM&gt; » EST TRÈS SENSIBLE À UNE FAIBLE VARIATION DU &lt;SJR3&gt; DE &lt;SJR1&gt; AUTOUR DES SEUILS DE &lt;PDI&gt; ET DE &lt;BFP&gt; DE SON &lt;NDR&gt; À LA DATE DE CONSTATATION FINALE</a:t>
            </a:r>
            <a:r>
              <a:rPr lang="fr-FR" sz="800" baseline="30000">
                <a:solidFill>
                  <a:srgbClr val="B9A049"/>
                </a:solidFill>
                <a:latin typeface="+mn-lt"/>
              </a:rPr>
              <a:t>(1)</a:t>
            </a:r>
            <a:r>
              <a:rPr lang="fr-FR" sz="80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a:t>À la fin &lt;DU&gt; &lt;F0&gt; 1, à la date de constatation correspondante</a:t>
            </a:r>
            <a:r>
              <a:rPr lang="fr-FR" sz="800" baseline="30000">
                <a:solidFill>
                  <a:schemeClr val="tx2"/>
                </a:solidFill>
                <a:latin typeface="Proxima Nova Rg" panose="02000506030000020004" pitchFamily="2" charset="0"/>
              </a:rPr>
              <a:t>(1)</a:t>
            </a:r>
            <a:r>
              <a:rPr lang="fr-FR" sz="80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a:p>
          <a:p>
            <a:pPr lvl="0" algn="just" defTabSz="1042988" fontAlgn="base">
              <a:spcBef>
                <a:spcPct val="0"/>
              </a:spcBef>
              <a:spcAft>
                <a:spcPct val="0"/>
              </a:spcAft>
            </a:pPr>
            <a:r>
              <a:rPr lang="fr-FR" sz="800"/>
              <a:t>À l’issue des &lt;F0&gt;&lt;F0s&gt; 2 à &lt;ADPR&gt;, aux dates de constatation correspondantes</a:t>
            </a:r>
            <a:r>
              <a:rPr lang="fr-FR" sz="800" baseline="30000"/>
              <a:t>(1)</a:t>
            </a:r>
            <a:r>
              <a:rPr lang="fr-FR" sz="800"/>
              <a:t>, &lt;SJR1&gt; clôture à un &lt;SJR3&gt; strictement inférieur à </a:t>
            </a:r>
            <a:r>
              <a:rPr lang="fr-FR" sz="800">
                <a:highlight>
                  <a:srgbClr val="FF00FF"/>
                </a:highlight>
              </a:rPr>
              <a:t>&lt;ABAC2&gt; </a:t>
            </a:r>
            <a:r>
              <a:rPr lang="fr-FR" sz="800"/>
              <a:t>de </a:t>
            </a:r>
            <a:r>
              <a:rPr lang="fr-FR" sz="800">
                <a:highlight>
                  <a:srgbClr val="FF00FF"/>
                </a:highlight>
              </a:rPr>
              <a:t>&lt;NDR&gt;. </a:t>
            </a:r>
            <a:r>
              <a:rPr lang="fr-FR" sz="800"/>
              <a:t>Le mécanisme de remboursement anticipé automatique n’est donc pas activé et le produit ne verse aucun coupon&lt;Mémoire4&gt;.</a:t>
            </a:r>
          </a:p>
          <a:p>
            <a:pPr lvl="0" algn="just" defTabSz="1042988" fontAlgn="base">
              <a:spcBef>
                <a:spcPct val="0"/>
              </a:spcBef>
              <a:spcAft>
                <a:spcPct val="0"/>
              </a:spcAft>
            </a:pPr>
            <a:endParaRPr lang="fr-FR" sz="800">
              <a:highlight>
                <a:srgbClr val="FFFF00"/>
              </a:highlight>
            </a:endParaRPr>
          </a:p>
          <a:p>
            <a:pPr lvl="0" algn="just" defTabSz="1042988" fontAlgn="base">
              <a:spcBef>
                <a:spcPct val="0"/>
              </a:spcBef>
              <a:spcAft>
                <a:spcPts val="600"/>
              </a:spcAft>
            </a:pPr>
            <a:r>
              <a:rPr lang="fr-FR" sz="800"/>
              <a:t>À la date de constatation finale</a:t>
            </a:r>
            <a:r>
              <a:rPr lang="fr-FR" sz="800" baseline="30000"/>
              <a:t>(1)</a:t>
            </a:r>
            <a:r>
              <a:rPr lang="fr-FR" sz="80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a:t>Ce qui correspond à un Taux de Rendement Annuel net négatif de        </a:t>
            </a:r>
            <a:r>
              <a:rPr lang="fr-FR" sz="800">
                <a:solidFill>
                  <a:srgbClr val="000000"/>
                </a:solidFill>
                <a:highlight>
                  <a:srgbClr val="00FFFF"/>
                </a:highlight>
              </a:rPr>
              <a:t>&lt;TRA.D.P&gt;</a:t>
            </a:r>
            <a:r>
              <a:rPr lang="fr-FR" sz="800" baseline="30000"/>
              <a:t>(2)</a:t>
            </a:r>
            <a:r>
              <a:rPr lang="fr-FR" sz="800"/>
              <a:t>, contre un Taux de Rendement Annuel net négatif de </a:t>
            </a:r>
            <a:r>
              <a:rPr lang="fr-FR" sz="800">
                <a:solidFill>
                  <a:srgbClr val="000000"/>
                </a:solidFill>
                <a:highlight>
                  <a:srgbClr val="00FFFF"/>
                </a:highlight>
              </a:rPr>
              <a:t>&lt;TRA.D.A&gt;</a:t>
            </a:r>
            <a:r>
              <a:rPr lang="fr-FR" sz="800" baseline="30000"/>
              <a:t>(2)</a:t>
            </a:r>
            <a:r>
              <a:rPr lang="fr-FR" sz="800"/>
              <a:t>, pour un investissement direct dans &lt;SJR1&gt;</a:t>
            </a:r>
            <a:r>
              <a:rPr lang="fr-FR" sz="800" baseline="30000"/>
              <a:t>(3)</a:t>
            </a:r>
            <a:r>
              <a:rPr lang="fr-FR" sz="80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a:latin typeface="+mn-lt"/>
              </a:rPr>
              <a:t>À l’issue &lt;DU&gt; &lt;F0&gt; 2, à la date de constatation correspondante</a:t>
            </a:r>
            <a:r>
              <a:rPr lang="fr-FR" sz="800" baseline="30000">
                <a:latin typeface="+mn-lt"/>
              </a:rPr>
              <a:t>(1)</a:t>
            </a:r>
            <a:r>
              <a:rPr lang="fr-FR" sz="80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a:latin typeface="+mn-lt"/>
            </a:endParaRPr>
          </a:p>
          <a:p>
            <a:pPr lvl="0" defTabSz="1042988" fontAlgn="base">
              <a:spcBef>
                <a:spcPct val="0"/>
              </a:spcBef>
              <a:spcAft>
                <a:spcPts val="600"/>
              </a:spcAft>
            </a:pPr>
            <a:r>
              <a:rPr lang="fr-FR" sz="800">
                <a:latin typeface="+mn-lt"/>
              </a:rPr>
              <a:t>&lt;baliseCM6&gt;</a:t>
            </a:r>
          </a:p>
          <a:p>
            <a:pPr lvl="0" defTabSz="1042988" fontAlgn="base">
              <a:spcBef>
                <a:spcPct val="0"/>
              </a:spcBef>
              <a:spcAft>
                <a:spcPts val="600"/>
              </a:spcAft>
            </a:pPr>
            <a:r>
              <a:rPr lang="fr-FR" sz="800">
                <a:latin typeface="+mn-lt"/>
              </a:rPr>
              <a:t>Ce qui correspond à un Taux de Rendement Annuel net de </a:t>
            </a:r>
            <a:r>
              <a:rPr lang="fr-FR" sz="800">
                <a:solidFill>
                  <a:srgbClr val="000000"/>
                </a:solidFill>
                <a:highlight>
                  <a:srgbClr val="00FFFF"/>
                </a:highlight>
                <a:latin typeface="+mn-lt"/>
              </a:rPr>
              <a:t>&lt;TRA.RM.P&gt;</a:t>
            </a:r>
            <a:r>
              <a:rPr lang="fr-FR" sz="800" baseline="30000">
                <a:solidFill>
                  <a:srgbClr val="04202E"/>
                </a:solidFill>
                <a:latin typeface="+mn-lt"/>
              </a:rPr>
              <a:t>(2)</a:t>
            </a:r>
            <a:r>
              <a:rPr lang="fr-FR" sz="800">
                <a:solidFill>
                  <a:srgbClr val="04202E"/>
                </a:solidFill>
                <a:latin typeface="+mn-lt"/>
              </a:rPr>
              <a:t>, </a:t>
            </a:r>
            <a:r>
              <a:rPr lang="fr-FR" sz="800">
                <a:latin typeface="+mn-lt"/>
              </a:rPr>
              <a:t>contre un Taux de Rendement Annuel net de </a:t>
            </a:r>
            <a:r>
              <a:rPr lang="fr-FR" sz="800">
                <a:solidFill>
                  <a:srgbClr val="000000"/>
                </a:solidFill>
                <a:highlight>
                  <a:srgbClr val="00FFFF"/>
                </a:highlight>
                <a:latin typeface="+mn-lt"/>
              </a:rPr>
              <a:t>&lt;TRA.M.SJ&gt;</a:t>
            </a:r>
            <a:r>
              <a:rPr lang="fr-FR" sz="800" baseline="30000">
                <a:latin typeface="+mn-lt"/>
              </a:rPr>
              <a:t>(</a:t>
            </a:r>
            <a:r>
              <a:rPr lang="fr-FR" sz="800" baseline="30000">
                <a:solidFill>
                  <a:srgbClr val="04202E"/>
                </a:solidFill>
                <a:latin typeface="+mn-lt"/>
              </a:rPr>
              <a:t>2)</a:t>
            </a:r>
            <a:r>
              <a:rPr lang="fr-FR" sz="800">
                <a:solidFill>
                  <a:srgbClr val="04202E"/>
                </a:solidFill>
                <a:latin typeface="+mn-lt"/>
              </a:rPr>
              <a:t>, </a:t>
            </a:r>
            <a:r>
              <a:rPr lang="fr-FR" sz="800">
                <a:latin typeface="+mn-lt"/>
              </a:rPr>
              <a:t>pour un investissement direct dans &lt;SJR1&gt;</a:t>
            </a:r>
            <a:r>
              <a:rPr lang="fr-FR" sz="800" baseline="30000">
                <a:solidFill>
                  <a:srgbClr val="04202E"/>
                </a:solidFill>
                <a:latin typeface="+mn-lt"/>
              </a:rPr>
              <a:t>(3)</a:t>
            </a:r>
            <a:r>
              <a:rPr lang="fr-FR" sz="800">
                <a:solidFill>
                  <a:srgbClr val="04202E"/>
                </a:solidFill>
                <a:latin typeface="+mn-lt"/>
              </a:rPr>
              <a:t>,</a:t>
            </a:r>
            <a:r>
              <a:rPr lang="fr-FR" sz="800" baseline="30000">
                <a:solidFill>
                  <a:srgbClr val="04202E"/>
                </a:solidFill>
                <a:latin typeface="+mn-lt"/>
              </a:rPr>
              <a:t> </a:t>
            </a:r>
            <a:r>
              <a:rPr lang="fr-FR" sz="800">
                <a:latin typeface="+mn-lt"/>
              </a:rPr>
              <a:t>du fait du </a:t>
            </a:r>
            <a:r>
              <a:rPr lang="fr-FR" sz="800" b="1">
                <a:latin typeface="+mn-lt"/>
              </a:rPr>
              <a:t>mécanisme de remboursement à l’échéance</a:t>
            </a:r>
            <a:r>
              <a:rPr lang="fr-FR" sz="800" b="1" baseline="30000">
                <a:solidFill>
                  <a:srgbClr val="04202E"/>
                </a:solidFill>
                <a:latin typeface="+mn-lt"/>
              </a:rPr>
              <a:t>(1)</a:t>
            </a:r>
            <a:r>
              <a:rPr lang="fr-FR" sz="800" b="1">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a:solidFill>
                  <a:schemeClr val="tx2"/>
                </a:solidFill>
              </a:rPr>
              <a:t>&lt;DU1&gt; &lt;F0&gt; 1 au &lt;F0&gt; &lt;1PR-1&gt;, aux dates de constatation correspondantes</a:t>
            </a:r>
            <a:r>
              <a:rPr lang="fr-FR" sz="800" baseline="30000">
                <a:solidFill>
                  <a:schemeClr val="tx2"/>
                </a:solidFill>
              </a:rPr>
              <a:t>(1)</a:t>
            </a:r>
            <a:r>
              <a:rPr lang="fr-FR" sz="800">
                <a:solidFill>
                  <a:schemeClr val="tx2"/>
                </a:solidFill>
              </a:rPr>
              <a:t>, &lt;SJR1&gt; clôture à un &lt;SJR3&gt; supérieur à </a:t>
            </a:r>
            <a:r>
              <a:rPr lang="fr-FR" sz="800">
                <a:solidFill>
                  <a:schemeClr val="tx2"/>
                </a:solidFill>
                <a:highlight>
                  <a:srgbClr val="FF00FF"/>
                </a:highlight>
              </a:rPr>
              <a:t>&lt;ABAC1</a:t>
            </a:r>
            <a:r>
              <a:rPr lang="fr-FR" sz="800">
                <a:solidFill>
                  <a:schemeClr val="tx2"/>
                </a:solidFill>
              </a:rPr>
              <a:t>&gt; de </a:t>
            </a:r>
            <a:r>
              <a:rPr lang="fr-FR" sz="800">
                <a:solidFill>
                  <a:schemeClr val="tx2"/>
                </a:solidFill>
                <a:highlight>
                  <a:srgbClr val="FF00FF"/>
                </a:highlight>
              </a:rPr>
              <a:t>&lt;NDR&gt;. </a:t>
            </a:r>
            <a:r>
              <a:rPr lang="fr-FR" sz="800">
                <a:solidFill>
                  <a:schemeClr val="tx2"/>
                </a:solidFill>
              </a:rPr>
              <a:t>Le produit verse alors un coupon de &lt;CPN&gt; au titre de chaque &lt;F0&gt;.</a:t>
            </a:r>
          </a:p>
          <a:p>
            <a:pPr algn="just">
              <a:spcAft>
                <a:spcPts val="600"/>
              </a:spcAft>
            </a:pPr>
            <a:r>
              <a:rPr lang="fr-FR" sz="800">
                <a:solidFill>
                  <a:schemeClr val="tx2"/>
                </a:solidFill>
              </a:rPr>
              <a:t>Dès la fin &lt;DU&gt; &lt;F0&gt; &lt;1PR&gt;, à la date de constatation correspondante</a:t>
            </a:r>
            <a:r>
              <a:rPr lang="fr-FR" sz="800" baseline="30000">
                <a:solidFill>
                  <a:schemeClr val="tx2"/>
                </a:solidFill>
              </a:rPr>
              <a:t>(1)</a:t>
            </a:r>
            <a:r>
              <a:rPr lang="fr-FR" sz="80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a:solidFill>
                  <a:srgbClr val="04202E"/>
                </a:solidFill>
              </a:rPr>
              <a:t>Ce qui correspond à un Taux de Rendement Annuel net de </a:t>
            </a:r>
            <a:r>
              <a:rPr lang="fr-FR" sz="800">
                <a:solidFill>
                  <a:srgbClr val="04202E"/>
                </a:solidFill>
                <a:highlight>
                  <a:srgbClr val="00FFFF"/>
                </a:highlight>
              </a:rPr>
              <a:t>&lt;TRA.F.P&gt;</a:t>
            </a:r>
            <a:r>
              <a:rPr lang="fr-FR" sz="800" baseline="30000">
                <a:solidFill>
                  <a:srgbClr val="04202E"/>
                </a:solidFill>
                <a:highlight>
                  <a:srgbClr val="00FFFF"/>
                </a:highlight>
              </a:rPr>
              <a:t>(</a:t>
            </a:r>
            <a:r>
              <a:rPr lang="fr-FR" sz="800" baseline="30000">
                <a:solidFill>
                  <a:srgbClr val="04202E"/>
                </a:solidFill>
              </a:rPr>
              <a:t>2)</a:t>
            </a:r>
            <a:r>
              <a:rPr lang="fr-FR" sz="800">
                <a:solidFill>
                  <a:srgbClr val="04202E"/>
                </a:solidFill>
              </a:rPr>
              <a:t>, contre un Taux de Rendement Annuel net de </a:t>
            </a:r>
            <a:r>
              <a:rPr lang="fr-FR" sz="800">
                <a:highlight>
                  <a:srgbClr val="00FFFF"/>
                </a:highlight>
              </a:rPr>
              <a:t>&lt;TRA.F.SJ&gt;</a:t>
            </a:r>
            <a:r>
              <a:rPr lang="fr-FR" sz="800" baseline="30000">
                <a:solidFill>
                  <a:srgbClr val="04202E"/>
                </a:solidFill>
                <a:highlight>
                  <a:srgbClr val="00FFFF"/>
                </a:highlight>
              </a:rPr>
              <a:t>(</a:t>
            </a:r>
            <a:r>
              <a:rPr lang="fr-FR" sz="800" baseline="30000">
                <a:solidFill>
                  <a:srgbClr val="04202E"/>
                </a:solidFill>
              </a:rPr>
              <a:t>2)</a:t>
            </a:r>
            <a:r>
              <a:rPr lang="fr-FR" sz="800">
                <a:solidFill>
                  <a:srgbClr val="04202E"/>
                </a:solidFill>
              </a:rPr>
              <a:t> pour un investissement direct dans </a:t>
            </a:r>
            <a:r>
              <a:rPr lang="it-IT" sz="800">
                <a:solidFill>
                  <a:srgbClr val="04202E"/>
                </a:solidFill>
              </a:rPr>
              <a:t>&lt;SJR1&gt;</a:t>
            </a:r>
            <a:r>
              <a:rPr lang="fr-FR" sz="800" baseline="30000">
                <a:solidFill>
                  <a:srgbClr val="04202E"/>
                </a:solidFill>
              </a:rPr>
              <a:t>(3)</a:t>
            </a:r>
            <a:r>
              <a:rPr lang="fr-FR" sz="800">
                <a:solidFill>
                  <a:srgbClr val="04202E"/>
                </a:solidFill>
              </a:rPr>
              <a:t>, du fait du </a:t>
            </a:r>
            <a:r>
              <a:rPr lang="fr-FR" sz="800" b="1">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a:t>&lt;graph3&gt;</a:t>
            </a:r>
            <a:endParaRPr lang="en-US"/>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a:t>&lt;graph4&gt;</a:t>
            </a:r>
            <a:endParaRPr lang="en-US"/>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a:t>
            </a:r>
            <a:endParaRPr lang="fr-FR" sz="80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a:solidFill>
                            <a:srgbClr val="04202E"/>
                          </a:solidFill>
                          <a:effectLst/>
                          <a:latin typeface="Proxima Nova Rg" panose="02000506030000020004" pitchFamily="2" charset="0"/>
                        </a:rPr>
                        <a:t>Performances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a:solidFill>
                  <a:schemeClr val="tx2"/>
                </a:solidFill>
                <a:latin typeface="+mn-lt"/>
              </a:rPr>
              <a:t>BNP Paribas </a:t>
            </a:r>
            <a:r>
              <a:rPr lang="fr-FR" sz="65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a:latin typeface="Futura PT" panose="020B0902020204020203" pitchFamily="34" charset="0"/>
              </a:rPr>
              <a:t>ÉVOLUTION &lt;SJR6P1&gt; &lt;NOMSOUSJACENTP1&gt; ENTRE LE </a:t>
            </a:r>
            <a:r>
              <a:rPr lang="en-US" sz="1200" b="0">
                <a:effectLst/>
                <a:latin typeface="+mj-lt"/>
              </a:rPr>
              <a:t>&lt;DDR1-12_MAJ&gt;</a:t>
            </a:r>
            <a:r>
              <a:rPr lang="en-US" sz="1200">
                <a:latin typeface="+mj-lt"/>
              </a:rPr>
              <a:t> </a:t>
            </a:r>
            <a:r>
              <a:rPr lang="fr-FR" sz="1200" cap="none">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a:t>&lt;graph5&gt;</a:t>
            </a:r>
            <a:endParaRPr lang="en-US"/>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&lt;DDR_MAJ-1&gt;</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&lt;DDR_MAJ-1&gt;</a:t>
            </a:r>
            <a:endParaRPr lang="fr-FR" sz="800">
              <a:highlight>
                <a:srgbClr val="FF00FF"/>
              </a:highlight>
            </a:endParaRPr>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a:t>(1)</a:t>
            </a:r>
            <a:r>
              <a:rPr lang="fr-FR" sz="650"/>
              <a:t> BNP Paribas </a:t>
            </a:r>
            <a:r>
              <a:rPr lang="fr-FR" sz="650" err="1"/>
              <a:t>Issuance</a:t>
            </a:r>
            <a:r>
              <a:rPr lang="fr-FR" sz="650"/>
              <a:t> B.V. : Standard &amp; Poor’s A+. BNP Paribas : Standard &amp; Poor’s A+ / Moody’s Aa3 / Fitch AA-. Notations en vigueur au moment de la rédaction de la présente brochure, le &lt;DDR_MAJ&gt;, qui ne sauraient ni être une garantie de solvabilité de l’Émetteur et du Garant de la formule, ni constituer un argument de souscription au produit. Les agences de notation peuvent les modifier à tout moment. </a:t>
            </a:r>
            <a:endParaRPr lang="fr-FR" sz="650" i="1">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630260452"/>
              </p:ext>
            </p:extLst>
          </p:nvPr>
        </p:nvGraphicFramePr>
        <p:xfrm>
          <a:off x="361950" y="979297"/>
          <a:ext cx="6837886" cy="749430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a:solidFill>
                            <a:schemeClr val="tx1"/>
                          </a:solidFill>
                          <a:latin typeface="+mn-lt"/>
                        </a:rPr>
                        <a:t>EMTN (Euro Medium Term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a:ln>
                            <a:noFill/>
                          </a:ln>
                          <a:solidFill>
                            <a:schemeClr val="tx1"/>
                          </a:solidFill>
                          <a:effectLst/>
                          <a:uLnTx/>
                          <a:uFillTx/>
                          <a:latin typeface="+mn-lt"/>
                          <a:ea typeface="+mn-ea"/>
                          <a:cs typeface="+mn-cs"/>
                        </a:rPr>
                        <a:t>Crédit Suisse AG (1), agissant par l’intermédiaire de sa succursale de Londres</a:t>
                      </a:r>
                      <a:endParaRPr kumimoji="0" lang="fr-FR" sz="700" b="0" i="0" u="none" strike="noStrike" kern="1200" cap="none" spc="0" normalizeH="0" baseline="30000" noProof="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&lt;émission&gt;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a:solidFill>
                            <a:schemeClr val="tx1"/>
                          </a:solidFill>
                          <a:latin typeface="+mn-lt"/>
                          <a:ea typeface="+mn-ea"/>
                          <a:cs typeface="+mn-cs"/>
                        </a:rPr>
                        <a:t>Du &lt;1PDC&gt; au &lt;2PDC&gt; (inclus). </a:t>
                      </a:r>
                      <a:r>
                        <a:rPr lang="fr-FR" sz="700" b="0" i="0" kern="120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dates_constat_autocall</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dates_paiement_autocall</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Publication quotidienne sur Reuters, Bloomberg et </a:t>
                      </a:r>
                      <a:r>
                        <a:rPr lang="fr-FR" sz="700" b="0" i="0" kern="1200" err="1">
                          <a:solidFill>
                            <a:schemeClr val="tx1"/>
                          </a:solidFill>
                          <a:latin typeface="+mn-lt"/>
                          <a:ea typeface="+mn-ea"/>
                          <a:cs typeface="+mn-cs"/>
                        </a:rPr>
                        <a:t>Telekurs</a:t>
                      </a:r>
                      <a:r>
                        <a:rPr lang="fr-FR" sz="700" b="0" i="0" kern="120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(1)</a:t>
            </a:r>
            <a:r>
              <a:rPr lang="fr-FR" sz="650"/>
              <a:t> Crédit Suisse AG : Moody’s A1 / Standard &amp; </a:t>
            </a:r>
            <a:r>
              <a:rPr lang="fr-FR" sz="650" err="1"/>
              <a:t>Poor’s</a:t>
            </a:r>
            <a:r>
              <a:rPr lang="fr-FR" sz="650"/>
              <a:t> A+ / Fitch A. Notations en vigueur au moment de la rédaction de la présente brochure le 29/04/2022. Ces notations peuvent être révisées à tout moment et ne sont pas une garantie de solvabilité de l’Émetteur de la formule. Elles ne sauraient constituer un argument de souscription au produit.</a:t>
            </a:r>
          </a:p>
          <a:p>
            <a:pPr lvl="0" algn="just" defTabSz="914400"/>
            <a:r>
              <a:rPr lang="fr-FR" sz="800" baseline="30000"/>
              <a:t>(2)</a:t>
            </a:r>
            <a:r>
              <a:rPr lang="fr-FR" sz="650"/>
              <a:t> Les conflits d’intérêts seront gérés suivant la réglementation en vigueur.</a:t>
            </a:r>
            <a:endParaRPr lang="fr-FR" sz="650" i="1">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519578744"/>
              </p:ext>
            </p:extLst>
          </p:nvPr>
        </p:nvGraphicFramePr>
        <p:xfrm>
          <a:off x="360894" y="977900"/>
          <a:ext cx="6837886" cy="8463709"/>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a:solidFill>
                            <a:schemeClr val="tx1"/>
                          </a:solidFill>
                          <a:latin typeface="+mn-lt"/>
                        </a:rPr>
                        <a:t>EMTN (Euro Medium Term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a:ln>
                            <a:noFill/>
                          </a:ln>
                          <a:solidFill>
                            <a:schemeClr val="tx1"/>
                          </a:solidFill>
                          <a:effectLst/>
                          <a:uLnTx/>
                          <a:uFillTx/>
                          <a:latin typeface="+mn-lt"/>
                          <a:ea typeface="+mn-ea"/>
                          <a:cs typeface="+mn-cs"/>
                        </a:rPr>
                        <a:t>Crédit Suisse AG (1), agissant par l’intermédiaire de sa succursale de Londres</a:t>
                      </a:r>
                      <a:endParaRPr kumimoji="0" lang="fr-FR" sz="700" b="0" i="0" u="none" strike="noStrike" kern="1200" cap="none" spc="0" normalizeH="0" baseline="30000" noProof="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Droit &lt;droit&gt;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&lt;émission&gt;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a:solidFill>
                            <a:schemeClr val="tx1"/>
                          </a:solidFill>
                          <a:latin typeface="+mn-lt"/>
                          <a:ea typeface="+mn-ea"/>
                          <a:cs typeface="+mn-cs"/>
                        </a:rPr>
                        <a:t>Du &lt;1PDC&gt; au &lt;2PDC&gt; (inclus). </a:t>
                      </a:r>
                      <a:r>
                        <a:rPr lang="fr-FR" sz="700" b="0" i="0" kern="120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&lt;NDR&gt;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dates_constat_phoenix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dates_paiement_phoenix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latin typeface="+mn-lt"/>
                          <a:ea typeface="+mn-ea"/>
                          <a:cs typeface="+mn-cs"/>
                        </a:rPr>
                        <a:t>dates_last_remboursement</a:t>
                      </a:r>
                      <a:r>
                        <a:rPr lang="fr-FR" sz="700" b="0" i="0" kern="1200" err="1">
                          <a:solidFill>
                            <a:schemeClr val="tx1"/>
                          </a:solidFill>
                          <a:latin typeface="+mn-lt"/>
                          <a:ea typeface="+mn-ea"/>
                          <a:cs typeface="+mn-cs"/>
                        </a:rPr>
                        <a:t>_</a:t>
                      </a:r>
                      <a:r>
                        <a:rPr lang="fr-FR" sz="700" b="0" i="0" kern="1200">
                          <a:solidFill>
                            <a:schemeClr val="tx1"/>
                          </a:solidFill>
                          <a:latin typeface="+mn-lt"/>
                          <a:ea typeface="+mn-ea"/>
                          <a:cs typeface="+mn-cs"/>
                        </a:rPr>
                        <a:t>rappel</a:t>
                      </a:r>
                      <a:r>
                        <a:rPr lang="fr-FR" sz="700" b="0" i="0" kern="1200">
                          <a:solidFill>
                            <a:schemeClr val="tx1"/>
                          </a:solidFill>
                          <a:highlight>
                            <a:srgbClr val="00FFFF"/>
                          </a:highlight>
                          <a:latin typeface="+mn-lt"/>
                          <a:ea typeface="+mn-ea"/>
                          <a:cs typeface="+mn-cs"/>
                        </a:rPr>
                        <a:t>&gt;</a:t>
                      </a:r>
                      <a:endParaRPr lang="fr-FR" sz="700" b="0" i="0" kern="1200" dirty="0">
                        <a:solidFill>
                          <a:schemeClr val="tx1"/>
                        </a:solidFill>
                        <a:highlight>
                          <a:srgbClr val="00FFFF"/>
                        </a:highlight>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a:solidFill>
                            <a:schemeClr val="tx1"/>
                          </a:solidFill>
                          <a:latin typeface="+mn-lt"/>
                          <a:ea typeface="+mn-ea"/>
                          <a:cs typeface="+mn-cs"/>
                        </a:rPr>
                        <a:t>Credit Suisse Bank (Europe) SA paiera au distributeur une rémunération annuelle maximum équivalente à &lt;COM&gt;%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a:solidFill>
                            <a:schemeClr val="tx1"/>
                          </a:solidFill>
                          <a:latin typeface="+mn-lt"/>
                          <a:ea typeface="+mn-ea"/>
                          <a:cs typeface="+mn-cs"/>
                        </a:rPr>
                        <a:t>Credit Suisse Bank (Europe) SA peut, mais ne doit pas nécessairement tenir un marché pour les titres. Tout prix acheteur ou vendeur des Titres sera défini par l’Emetteur ou Credit Suisse Bank (Europe) SA (le cas échéant). Sous réserve des conditions de marchés normales, l’écart entre les prix acheteur/vendeur ne dépenssera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a:solidFill>
                            <a:schemeClr val="tx1"/>
                          </a:solidFill>
                          <a:latin typeface="+mn-lt"/>
                          <a:ea typeface="+mn-ea"/>
                          <a:cs typeface="+mn-cs"/>
                        </a:rPr>
                        <a:t>Credit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a:t>Siège social : Société Equitim, 121 rue d'Aguesseau - 92100 Boulogne-Billancourt.</a:t>
            </a:r>
          </a:p>
          <a:p>
            <a:pPr algn="just" defTabSz="914400"/>
            <a:r>
              <a:rPr lang="fr-FR" sz="650" baseline="30000"/>
              <a:t>Société par Actions Simplifiée de 947 369 euros.</a:t>
            </a:r>
          </a:p>
          <a:p>
            <a:pPr algn="just" defTabSz="914400"/>
            <a:r>
              <a:rPr lang="fr-FR" sz="650" baseline="30000"/>
              <a:t>Numéro SIRET : 50093363500012</a:t>
            </a:r>
          </a:p>
          <a:p>
            <a:pPr algn="just" defTabSz="914400"/>
            <a:r>
              <a:rPr lang="fr-FR" sz="650" baseline="3000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a:solidFill>
                  <a:srgbClr val="000000"/>
                </a:solidFill>
                <a:latin typeface="Proxima Nova Rg" panose="02000506030000020004" pitchFamily="2" charset="0"/>
              </a:rPr>
              <a:t>(1) </a:t>
            </a:r>
            <a:r>
              <a:rPr lang="fr-FR" sz="65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a:solidFill>
                  <a:srgbClr val="000000"/>
                </a:solidFill>
                <a:latin typeface="Proxima Nova Rg" panose="02000506030000020004" pitchFamily="2" charset="0"/>
              </a:rPr>
              <a:t>(2)</a:t>
            </a:r>
            <a:r>
              <a:rPr lang="fr-FR" sz="65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a:solidFill>
                  <a:srgbClr val="000000"/>
                </a:solidFill>
                <a:latin typeface="Proxima Nova Rg" panose="02000506030000020004" pitchFamily="2" charset="0"/>
              </a:rPr>
              <a:t>(1)</a:t>
            </a:r>
            <a:r>
              <a:rPr lang="fr-FR" sz="650">
                <a:solidFill>
                  <a:srgbClr val="000000"/>
                </a:solidFill>
                <a:latin typeface="Proxima Nova Rg" panose="02000506030000020004" pitchFamily="2" charset="0"/>
              </a:rPr>
              <a:t> ou d’échéance</a:t>
            </a:r>
            <a:r>
              <a:rPr lang="fr-FR" sz="650" baseline="30000">
                <a:solidFill>
                  <a:srgbClr val="000000"/>
                </a:solidFill>
                <a:latin typeface="Proxima Nova Rg" panose="02000506030000020004" pitchFamily="2" charset="0"/>
              </a:rPr>
              <a:t>(1)</a:t>
            </a:r>
            <a:r>
              <a:rPr lang="fr-FR" sz="65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&lt;NDR&gt;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871829"/>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date de constatation initiale</a:t>
            </a:r>
            <a:r>
              <a:rPr lang="fr-FR" sz="800" baseline="30000">
                <a:solidFill>
                  <a:schemeClr val="tx2"/>
                </a:solidFill>
              </a:rPr>
              <a:t> (1)</a:t>
            </a:r>
            <a:r>
              <a:rPr kumimoji="0" lang="fr-FR" sz="800" b="0" i="0" u="none" strike="noStrike" kern="1200" cap="none" spc="0" normalizeH="0" baseline="0" noProof="0">
                <a:ln>
                  <a:noFill/>
                </a:ln>
                <a:solidFill>
                  <a:schemeClr val="tx1"/>
                </a:solidFill>
                <a:effectLst/>
                <a:uLnTx/>
                <a:uFillTx/>
                <a:latin typeface="Proxima Nova Rg"/>
                <a:ea typeface="+mn-ea"/>
                <a:cs typeface="+mn-cs"/>
              </a:rPr>
              <a:t> (soit le &lt;2PDC&gt;) et la date d’échéance</a:t>
            </a:r>
            <a:r>
              <a:rPr lang="fr-FR" sz="800" b="1" baseline="30000">
                <a:solidFill>
                  <a:schemeClr val="tx2"/>
                </a:solidFill>
              </a:rPr>
              <a:t> </a:t>
            </a:r>
            <a:r>
              <a:rPr lang="fr-FR" sz="800" baseline="30000">
                <a:solidFill>
                  <a:schemeClr val="tx2"/>
                </a:solidFill>
              </a:rPr>
              <a:t>(1) </a:t>
            </a:r>
            <a:r>
              <a:rPr lang="fr-FR" sz="800" b="1" baseline="30000"/>
              <a:t> </a:t>
            </a:r>
            <a:r>
              <a:rPr kumimoji="0" lang="fr-FR" sz="800" b="0" i="0" u="none" strike="noStrike" kern="1200" cap="none" spc="0" normalizeH="0" baseline="0" noProof="0">
                <a:ln>
                  <a:noFill/>
                </a:ln>
                <a:solidFill>
                  <a:schemeClr val="tx1"/>
                </a:solidFill>
                <a:effectLst/>
                <a:uLnTx/>
                <a:uFillTx/>
                <a:latin typeface="Proxima Nova Rg"/>
                <a:ea typeface="+mn-ea"/>
                <a:cs typeface="+mn-cs"/>
              </a:rPr>
              <a:t>ou la date de remboursement automatique anticipé effective</a:t>
            </a:r>
            <a:r>
              <a:rPr lang="fr-FR" sz="800" baseline="30000">
                <a:solidFill>
                  <a:schemeClr val="tx2"/>
                </a:solidFill>
              </a:rPr>
              <a:t> (1) </a:t>
            </a:r>
            <a:r>
              <a:rPr kumimoji="0" lang="fr-FR" sz="800" b="0" i="0" u="none" strike="noStrike" kern="1200" cap="none" spc="0" normalizeH="0" baseline="0" noProof="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a:solidFill>
                  <a:schemeClr val="tx1"/>
                </a:solidFill>
                <a:latin typeface="Proxima Nova Rg"/>
              </a:rPr>
              <a:t> </a:t>
            </a:r>
            <a:r>
              <a:rPr kumimoji="0" lang="fr-FR" sz="800" b="1" i="0" u="none" strike="noStrike" kern="1200" cap="none" spc="0" normalizeH="0" baseline="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a:ln>
                  <a:noFill/>
                </a:ln>
                <a:solidFill>
                  <a:srgbClr val="B9A049"/>
                </a:solidFill>
                <a:effectLst/>
                <a:uLnTx/>
                <a:uFillTx/>
                <a:latin typeface="Proxima Nova Rg"/>
                <a:ea typeface="+mn-ea"/>
                <a:cs typeface="+mn-cs"/>
              </a:rPr>
              <a:t>(1)</a:t>
            </a:r>
            <a:r>
              <a:rPr kumimoji="0" lang="fr-FR" sz="800" b="1" i="0" u="none" strike="noStrike" kern="1200" cap="none" spc="0" normalizeH="0" baseline="0" noProof="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a:ln>
                  <a:noFill/>
                </a:ln>
                <a:effectLst/>
                <a:uLnTx/>
                <a:uFillTx/>
                <a:latin typeface="Proxima Nova Rg"/>
                <a:ea typeface="+mn-ea"/>
                <a:cs typeface="+mn-cs"/>
              </a:rPr>
              <a:t>(1)</a:t>
            </a:r>
            <a:r>
              <a:rPr kumimoji="0" lang="fr-FR" sz="800" b="0" i="0" u="none" strike="noStrike" kern="1200" cap="none" spc="0" normalizeH="0" baseline="0" noProof="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a:ln>
                  <a:noFill/>
                </a:ln>
                <a:effectLst/>
                <a:uLnTx/>
                <a:uFillTx/>
                <a:latin typeface="Proxima Nova Rg"/>
                <a:ea typeface="+mn-ea"/>
                <a:cs typeface="+mn-cs"/>
              </a:rPr>
              <a:t> </a:t>
            </a:r>
            <a:r>
              <a:rPr kumimoji="0" lang="fr-FR" sz="800" b="0" i="0" u="none" strike="noStrike" kern="1200" cap="none" spc="0" normalizeH="0" baseline="0" noProof="0">
                <a:ln>
                  <a:noFill/>
                </a:ln>
                <a:effectLst/>
                <a:uLnTx/>
                <a:uFillTx/>
                <a:latin typeface="Proxima Nova Rg"/>
                <a:ea typeface="+mn-ea"/>
                <a:cs typeface="+mn-cs"/>
              </a:rPr>
              <a:t>si à une date de constatation &lt;F1&gt;</a:t>
            </a:r>
            <a:r>
              <a:rPr kumimoji="0" lang="fr-FR" sz="800" b="0" i="0" u="none" strike="noStrike" kern="1200" cap="none" spc="0" normalizeH="0" baseline="30000" noProof="0">
                <a:ln>
                  <a:noFill/>
                </a:ln>
                <a:effectLst/>
                <a:uLnTx/>
                <a:uFillTx/>
                <a:latin typeface="Proxima Nova Rg"/>
                <a:ea typeface="+mn-ea"/>
                <a:cs typeface="+mn-cs"/>
              </a:rPr>
              <a:t>(1)</a:t>
            </a:r>
            <a:r>
              <a:rPr kumimoji="0" lang="fr-FR" sz="800" b="0" i="0" u="none" strike="noStrike" kern="1200" cap="none" spc="0" normalizeH="0" baseline="0" noProof="0">
                <a:ln>
                  <a:noFill/>
                </a:ln>
                <a:effectLst/>
                <a:uLnTx/>
                <a:uFillTx/>
                <a:latin typeface="Proxima Nova Rg"/>
                <a:ea typeface="+mn-ea"/>
                <a:cs typeface="+mn-cs"/>
              </a:rPr>
              <a:t>, </a:t>
            </a:r>
            <a:r>
              <a:rPr kumimoji="0" lang="it-IT" sz="800" b="0" i="0" u="none" strike="noStrike" kern="1200" cap="none" spc="0" normalizeH="0" baseline="0" noProof="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a:t>
            </a:r>
            <a:r>
              <a:rPr kumimoji="0" lang="fr-FR" sz="800" b="0" i="0" u="none" strike="noStrike" kern="1200" cap="none" spc="0" normalizeH="0" baseline="0" noProof="0">
                <a:ln>
                  <a:noFill/>
                </a:ln>
                <a:solidFill>
                  <a:srgbClr val="B9A049"/>
                </a:solidFill>
                <a:effectLst/>
                <a:uLnTx/>
                <a:uFillTx/>
                <a:latin typeface="Proxima Nova Rg"/>
                <a:ea typeface="+mn-ea"/>
                <a:cs typeface="+mn-cs"/>
              </a:rPr>
              <a:t> </a:t>
            </a:r>
            <a:r>
              <a:rPr kumimoji="0" lang="fr-FR" sz="800" b="1" i="0" u="none" strike="noStrike" kern="1200" cap="none" spc="0" normalizeH="0" baseline="0" noProof="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a:ln>
                  <a:noFill/>
                </a:ln>
                <a:effectLst/>
                <a:uLnTx/>
                <a:uFillTx/>
                <a:latin typeface="Proxima Nova Rg"/>
                <a:ea typeface="+mn-ea"/>
                <a:cs typeface="+mn-cs"/>
              </a:rPr>
              <a:t>si, à une date de constatation &lt;F1&gt;</a:t>
            </a:r>
            <a:r>
              <a:rPr kumimoji="0" lang="fr-FR" sz="800" b="0" i="0" u="none" strike="noStrike" kern="1200" cap="none" spc="0" normalizeH="0" baseline="30000" noProof="0">
                <a:ln>
                  <a:noFill/>
                </a:ln>
                <a:effectLst/>
                <a:uLnTx/>
                <a:uFillTx/>
                <a:latin typeface="Proxima Nova Rg"/>
                <a:ea typeface="+mn-ea"/>
                <a:cs typeface="+mn-cs"/>
              </a:rPr>
              <a:t>(1)</a:t>
            </a:r>
            <a:r>
              <a:rPr kumimoji="0" lang="fr-FR" sz="800" b="0" i="0" u="none" strike="noStrike" kern="1200" cap="none" spc="0" normalizeH="0" baseline="0" noProof="0">
                <a:ln>
                  <a:noFill/>
                </a:ln>
                <a:effectLst/>
                <a:uLnTx/>
                <a:uFillTx/>
                <a:latin typeface="Proxima Nova Rg"/>
                <a:ea typeface="+mn-ea"/>
                <a:cs typeface="+mn-cs"/>
              </a:rPr>
              <a:t>, </a:t>
            </a:r>
            <a:r>
              <a:rPr kumimoji="0" lang="it-IT" sz="800" b="0" i="0" u="none" strike="noStrike" kern="1200" cap="none" spc="0" normalizeH="0" baseline="0" noProof="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a:ln>
                  <a:noFill/>
                </a:ln>
                <a:effectLst/>
                <a:uLnTx/>
                <a:uFillTx/>
                <a:latin typeface="Proxima Nova Rg"/>
                <a:ea typeface="+mn-ea"/>
                <a:cs typeface="+mn-cs"/>
              </a:rPr>
              <a:t>ou égal à &lt;BCPN&gt; &lt;balisedeg1&gt;</a:t>
            </a:r>
            <a:r>
              <a:rPr kumimoji="0" lang="fr-FR" sz="800" b="0" i="0" u="none" strike="noStrike" kern="1200" cap="none" spc="0" normalizeH="0" baseline="0" noProof="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a:ln>
                  <a:noFill/>
                </a:ln>
                <a:solidFill>
                  <a:schemeClr val="tx1"/>
                </a:solidFill>
                <a:effectLst/>
                <a:uLnTx/>
                <a:uFillTx/>
                <a:latin typeface="Proxima Nova Rg"/>
                <a:ea typeface="+mn-ea"/>
                <a:cs typeface="+mn-cs"/>
              </a:rPr>
              <a:t>(1)</a:t>
            </a:r>
            <a:r>
              <a:rPr kumimoji="0" lang="fr-FR" sz="800" b="1" i="0" u="none" strike="noStrike" kern="1200" cap="none" spc="0" normalizeH="0" baseline="0" noProof="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 les investisseurs recevront en contrepartie l’intégralité du capital initial si &lt;SJR1&gt; ne baisse pas de plus de &lt;</a:t>
            </a:r>
            <a:r>
              <a:rPr lang="fr-FR" sz="800">
                <a:solidFill>
                  <a:srgbClr val="000000"/>
                </a:solidFill>
              </a:rPr>
              <a:t>PDIPERF&gt;</a:t>
            </a:r>
            <a:r>
              <a:rPr kumimoji="0" lang="fr-FR" sz="800" b="0" i="0" u="none" strike="noStrike" kern="1200" cap="none" spc="0" normalizeH="0" baseline="0" noProof="0">
                <a:ln>
                  <a:noFill/>
                </a:ln>
                <a:solidFill>
                  <a:schemeClr val="tx1"/>
                </a:solidFill>
                <a:effectLst/>
                <a:uLnTx/>
                <a:uFillTx/>
                <a:latin typeface="Proxima Nova Rg"/>
                <a:ea typeface="+mn-ea"/>
                <a:cs typeface="+mn-cs"/>
              </a:rPr>
              <a:t> par rapport à son &lt;NDR&gt;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a:ln>
                  <a:noFill/>
                </a:ln>
                <a:solidFill>
                  <a:schemeClr val="tx1"/>
                </a:solidFill>
                <a:effectLst/>
                <a:uLnTx/>
                <a:uFillTx/>
                <a:latin typeface="Proxima Nova Rg"/>
                <a:ea typeface="+mn-ea"/>
                <a:cs typeface="+mn-cs"/>
              </a:rPr>
              <a:t> </a:t>
            </a:r>
            <a:r>
              <a:rPr kumimoji="0" lang="fr-FR" sz="800" b="0" i="1" u="none" strike="noStrike" kern="1200" cap="none" spc="0" normalizeH="0" baseline="0" noProof="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a:t>
            </a:r>
            <a:r>
              <a:rPr kumimoji="0" lang="fr-FR" b="1" i="1" u="none" strike="noStrike" kern="1200" cap="none" spc="0" normalizeH="0" baseline="0" noProof="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a:t>&lt;graph1&gt;</a:t>
            </a:r>
            <a:endParaRPr lang="en-US"/>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a:solidFill>
                  <a:srgbClr val="000000"/>
                </a:solidFill>
                <a:latin typeface="Proxima Nova Rg" panose="02000506030000020004" pitchFamily="2" charset="0"/>
              </a:rPr>
              <a:t>(1) </a:t>
            </a:r>
            <a:r>
              <a:rPr lang="fr-FR" sz="65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a:solidFill>
                  <a:srgbClr val="000000"/>
                </a:solidFill>
                <a:latin typeface="Proxima Nova Rg" panose="02000506030000020004" pitchFamily="2" charset="0"/>
              </a:rPr>
              <a:t>(2)</a:t>
            </a:r>
            <a:r>
              <a:rPr lang="fr-FR" sz="65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a:solidFill>
                  <a:srgbClr val="000000"/>
                </a:solidFill>
                <a:latin typeface="Proxima Nova Rg" panose="02000506030000020004" pitchFamily="2" charset="0"/>
              </a:rPr>
              <a:t>(1)</a:t>
            </a:r>
            <a:r>
              <a:rPr lang="fr-FR" sz="650">
                <a:solidFill>
                  <a:srgbClr val="000000"/>
                </a:solidFill>
                <a:latin typeface="Proxima Nova Rg" panose="02000506030000020004" pitchFamily="2" charset="0"/>
              </a:rPr>
              <a:t> ou d’échéance</a:t>
            </a:r>
            <a:r>
              <a:rPr lang="fr-FR" sz="650" baseline="30000">
                <a:solidFill>
                  <a:srgbClr val="000000"/>
                </a:solidFill>
                <a:latin typeface="Proxima Nova Rg" panose="02000506030000020004" pitchFamily="2" charset="0"/>
              </a:rPr>
              <a:t>(1)</a:t>
            </a:r>
            <a:r>
              <a:rPr lang="fr-FR" sz="65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&lt;NDR&gt;</a:t>
            </a:r>
          </a:p>
          <a:p>
            <a:pPr algn="just"/>
            <a:endParaRPr lang="fr-FR" sz="65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409342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kumimoji="0" lang="fr-FR" sz="800" b="0" i="0" u="none" strike="noStrike" kern="1200" cap="none" spc="0" normalizeH="0" baseline="0" noProof="0">
                <a:ln>
                  <a:noFill/>
                </a:ln>
                <a:solidFill>
                  <a:schemeClr val="tx1"/>
                </a:solidFill>
                <a:effectLst/>
                <a:highlight>
                  <a:srgbClr val="FF00FF"/>
                </a:highlight>
                <a:uLnTx/>
                <a:uFillTx/>
                <a:latin typeface="Proxima Nova Rg"/>
                <a:ea typeface="+mn-ea"/>
                <a:cs typeface="+mn-cs"/>
              </a:rPr>
              <a:t>&lt;dernière si strike moyen/best strike</a:t>
            </a:r>
            <a:r>
              <a:rPr kumimoji="0" lang="fr-FR" sz="800" b="0" i="0" u="none" strike="noStrike" kern="1200" cap="none" spc="0" normalizeH="0" baseline="0" noProof="0">
                <a:ln>
                  <a:noFill/>
                </a:ln>
                <a:solidFill>
                  <a:schemeClr val="tx1"/>
                </a:solidFill>
                <a:effectLst/>
                <a:uLnTx/>
                <a:uFillTx/>
                <a:latin typeface="Proxima Nova Rg"/>
                <a:ea typeface="+mn-ea"/>
                <a:cs typeface="+mn-cs"/>
              </a:rPr>
              <a:t>&gt;date de constatation initiale</a:t>
            </a:r>
            <a:r>
              <a:rPr lang="fr-FR" sz="800" baseline="30000">
                <a:solidFill>
                  <a:schemeClr val="tx2"/>
                </a:solidFill>
              </a:rPr>
              <a:t> (1)</a:t>
            </a:r>
            <a:r>
              <a:rPr kumimoji="0" lang="fr-FR" sz="800" b="0" i="0" u="none" strike="noStrike" kern="1200" cap="none" spc="0" normalizeH="0" baseline="0" noProof="0">
                <a:ln>
                  <a:noFill/>
                </a:ln>
                <a:solidFill>
                  <a:schemeClr val="tx1"/>
                </a:solidFill>
                <a:effectLst/>
                <a:uLnTx/>
                <a:uFillTx/>
                <a:latin typeface="Proxima Nova Rg"/>
                <a:ea typeface="+mn-ea"/>
                <a:cs typeface="+mn-cs"/>
              </a:rPr>
              <a:t> (soit le &lt;2PDC&gt;) et la date d’échéance</a:t>
            </a:r>
            <a:r>
              <a:rPr lang="fr-FR" sz="800" b="1" baseline="30000">
                <a:solidFill>
                  <a:schemeClr val="tx2"/>
                </a:solidFill>
              </a:rPr>
              <a:t> </a:t>
            </a:r>
            <a:r>
              <a:rPr lang="fr-FR" sz="800" baseline="30000">
                <a:solidFill>
                  <a:schemeClr val="tx2"/>
                </a:solidFill>
              </a:rPr>
              <a:t>(1) </a:t>
            </a:r>
            <a:r>
              <a:rPr lang="fr-FR" sz="800" b="1" baseline="30000"/>
              <a:t> </a:t>
            </a:r>
            <a:r>
              <a:rPr kumimoji="0" lang="fr-FR" sz="800" b="0" i="0" u="none" strike="noStrike" kern="1200" cap="none" spc="0" normalizeH="0" baseline="0" noProof="0">
                <a:ln>
                  <a:noFill/>
                </a:ln>
                <a:solidFill>
                  <a:schemeClr val="tx1"/>
                </a:solidFill>
                <a:effectLst/>
                <a:uLnTx/>
                <a:uFillTx/>
                <a:latin typeface="Proxima Nova Rg"/>
                <a:ea typeface="+mn-ea"/>
                <a:cs typeface="+mn-cs"/>
              </a:rPr>
              <a:t>ou la date de remboursement automatique anticipé effective</a:t>
            </a:r>
            <a:r>
              <a:rPr lang="fr-FR" sz="800" baseline="30000">
                <a:solidFill>
                  <a:schemeClr val="tx2"/>
                </a:solidFill>
              </a:rPr>
              <a:t> (1) </a:t>
            </a:r>
            <a:r>
              <a:rPr kumimoji="0" lang="fr-FR" sz="800" b="0" i="0" u="none" strike="noStrike" kern="1200" cap="none" spc="0" normalizeH="0" baseline="0" noProof="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a:solidFill>
                  <a:schemeClr val="tx1"/>
                </a:solidFill>
                <a:latin typeface="Proxima Nova Rg"/>
              </a:rPr>
              <a:t> </a:t>
            </a:r>
            <a:r>
              <a:rPr kumimoji="0" lang="fr-FR" sz="800" b="1" i="0" u="none" strike="noStrike" kern="1200" cap="none" spc="0" normalizeH="0" baseline="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a:ln>
                  <a:noFill/>
                </a:ln>
                <a:solidFill>
                  <a:srgbClr val="B9A049"/>
                </a:solidFill>
                <a:effectLst/>
                <a:uLnTx/>
                <a:uFillTx/>
                <a:latin typeface="Proxima Nova Rg"/>
                <a:ea typeface="+mn-ea"/>
                <a:cs typeface="+mn-cs"/>
              </a:rPr>
              <a:t>(1)</a:t>
            </a:r>
            <a:r>
              <a:rPr kumimoji="0" lang="fr-FR" sz="800" b="1" i="0" u="none" strike="noStrike" kern="1200" cap="none" spc="0" normalizeH="0" baseline="0" noProof="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a:ln>
                  <a:noFill/>
                </a:ln>
                <a:effectLst/>
                <a:uLnTx/>
                <a:uFillTx/>
                <a:latin typeface="Proxima Nova Rg"/>
                <a:ea typeface="+mn-ea"/>
                <a:cs typeface="+mn-cs"/>
              </a:rPr>
              <a:t>(1)</a:t>
            </a:r>
            <a:r>
              <a:rPr kumimoji="0" lang="fr-FR" sz="800" b="0" i="0" u="none" strike="noStrike" kern="1200" cap="none" spc="0" normalizeH="0" baseline="0" noProof="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a:ln>
                  <a:noFill/>
                </a:ln>
                <a:effectLst/>
                <a:uLnTx/>
                <a:uFillTx/>
                <a:latin typeface="Proxima Nova Rg"/>
                <a:ea typeface="+mn-ea"/>
                <a:cs typeface="+mn-cs"/>
              </a:rPr>
              <a:t> </a:t>
            </a:r>
            <a:r>
              <a:rPr kumimoji="0" lang="fr-FR" sz="800" b="0" i="0" u="none" strike="noStrike" kern="1200" cap="none" spc="0" normalizeH="0" baseline="0" noProof="0">
                <a:ln>
                  <a:noFill/>
                </a:ln>
                <a:effectLst/>
                <a:uLnTx/>
                <a:uFillTx/>
                <a:latin typeface="Proxima Nova Rg"/>
                <a:ea typeface="+mn-ea"/>
                <a:cs typeface="+mn-cs"/>
              </a:rPr>
              <a:t>si à une date de constatation &lt;F1&gt;</a:t>
            </a:r>
            <a:r>
              <a:rPr kumimoji="0" lang="fr-FR" sz="800" b="0" i="0" u="none" strike="noStrike" kern="1200" cap="none" spc="0" normalizeH="0" baseline="30000" noProof="0">
                <a:ln>
                  <a:noFill/>
                </a:ln>
                <a:effectLst/>
                <a:uLnTx/>
                <a:uFillTx/>
                <a:latin typeface="Proxima Nova Rg"/>
                <a:ea typeface="+mn-ea"/>
                <a:cs typeface="+mn-cs"/>
              </a:rPr>
              <a:t>(1)</a:t>
            </a:r>
            <a:r>
              <a:rPr kumimoji="0" lang="fr-FR" sz="800" b="0" i="0" u="none" strike="noStrike" kern="1200" cap="none" spc="0" normalizeH="0" baseline="0" noProof="0">
                <a:ln>
                  <a:noFill/>
                </a:ln>
                <a:effectLst/>
                <a:uLnTx/>
                <a:uFillTx/>
                <a:latin typeface="Proxima Nova Rg"/>
                <a:ea typeface="+mn-ea"/>
                <a:cs typeface="+mn-cs"/>
              </a:rPr>
              <a:t>, </a:t>
            </a:r>
            <a:r>
              <a:rPr kumimoji="0" lang="it-IT" sz="800" b="0" i="0" u="none" strike="noStrike" kern="1200" cap="none" spc="0" normalizeH="0" baseline="0" noProof="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a:t>
            </a:r>
            <a:r>
              <a:rPr kumimoji="0" lang="fr-FR" sz="800" b="0" i="0" u="none" strike="noStrike" kern="1200" cap="none" spc="0" normalizeH="0" baseline="0" noProof="0">
                <a:ln>
                  <a:noFill/>
                </a:ln>
                <a:solidFill>
                  <a:srgbClr val="B9A049"/>
                </a:solidFill>
                <a:effectLst/>
                <a:uLnTx/>
                <a:uFillTx/>
                <a:latin typeface="Proxima Nova Rg"/>
                <a:ea typeface="+mn-ea"/>
                <a:cs typeface="+mn-cs"/>
              </a:rPr>
              <a:t> </a:t>
            </a:r>
            <a:r>
              <a:rPr kumimoji="0" lang="fr-FR" sz="800" b="1" i="0" u="none" strike="noStrike" kern="1200" cap="none" spc="0" normalizeH="0" baseline="0" noProof="0">
                <a:ln>
                  <a:noFill/>
                </a:ln>
                <a:solidFill>
                  <a:srgbClr val="B9A049"/>
                </a:solidFill>
                <a:effectLst/>
                <a:uLnTx/>
                <a:uFillTx/>
                <a:latin typeface="Proxima Nova Rg"/>
                <a:ea typeface="+mn-ea"/>
                <a:cs typeface="+mn-cs"/>
              </a:rPr>
              <a:t>avec un objectif de coupon fixe plafonné à &lt;CPN&gt; par &lt;F0&gt; (soit &lt;GCA&gt; par année écoulée)&lt;Mémoire6&gt; </a:t>
            </a:r>
            <a:r>
              <a:rPr kumimoji="0" lang="fr-FR" sz="800" b="0" i="0" u="none" strike="noStrike" kern="1200" cap="none" spc="0" normalizeH="0" baseline="0" noProof="0">
                <a:ln>
                  <a:noFill/>
                </a:ln>
                <a:effectLst/>
                <a:uLnTx/>
                <a:uFillTx/>
                <a:latin typeface="Proxima Nova Rg"/>
                <a:ea typeface="+mn-ea"/>
                <a:cs typeface="+mn-cs"/>
              </a:rPr>
              <a:t>si, à une date de constatation &lt;F1&gt;</a:t>
            </a:r>
            <a:r>
              <a:rPr kumimoji="0" lang="fr-FR" sz="800" b="0" i="0" u="none" strike="noStrike" kern="1200" cap="none" spc="0" normalizeH="0" baseline="30000" noProof="0">
                <a:ln>
                  <a:noFill/>
                </a:ln>
                <a:effectLst/>
                <a:uLnTx/>
                <a:uFillTx/>
                <a:latin typeface="Proxima Nova Rg"/>
                <a:ea typeface="+mn-ea"/>
                <a:cs typeface="+mn-cs"/>
              </a:rPr>
              <a:t>(1)</a:t>
            </a:r>
            <a:r>
              <a:rPr kumimoji="0" lang="fr-FR" sz="800" b="0" i="0" u="none" strike="noStrike" kern="1200" cap="none" spc="0" normalizeH="0" baseline="0" noProof="0">
                <a:ln>
                  <a:noFill/>
                </a:ln>
                <a:effectLst/>
                <a:uLnTx/>
                <a:uFillTx/>
                <a:latin typeface="Proxima Nova Rg"/>
                <a:ea typeface="+mn-ea"/>
                <a:cs typeface="+mn-cs"/>
              </a:rPr>
              <a:t>, </a:t>
            </a:r>
            <a:r>
              <a:rPr kumimoji="0" lang="it-IT" sz="800" b="0" i="0" u="none" strike="noStrike" kern="1200" cap="none" spc="0" normalizeH="0" baseline="0" noProof="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a:ln>
                  <a:noFill/>
                </a:ln>
                <a:effectLst/>
                <a:uLnTx/>
                <a:uFillTx/>
                <a:latin typeface="Proxima Nova Rg"/>
                <a:ea typeface="+mn-ea"/>
                <a:cs typeface="+mn-cs"/>
              </a:rPr>
              <a:t>ou égal à </a:t>
            </a:r>
            <a:r>
              <a:rPr kumimoji="0" lang="fr-FR" sz="800" b="0" i="0" u="none" strike="noStrike" kern="1200" cap="none" spc="0" normalizeH="0" baseline="0" noProof="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a:ln>
                  <a:noFill/>
                </a:ln>
                <a:solidFill>
                  <a:schemeClr val="tx1"/>
                </a:solidFill>
                <a:effectLst/>
                <a:uLnTx/>
                <a:uFillTx/>
                <a:latin typeface="Proxima Nova Rg"/>
                <a:ea typeface="+mn-ea"/>
                <a:cs typeface="+mn-cs"/>
              </a:rPr>
              <a:t>(1)</a:t>
            </a:r>
            <a:r>
              <a:rPr kumimoji="0" lang="fr-FR" sz="800" b="1" i="0" u="none" strike="noStrike" kern="1200" cap="none" spc="0" normalizeH="0" baseline="0" noProof="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a:ln>
                  <a:noFill/>
                </a:ln>
                <a:solidFill>
                  <a:schemeClr val="tx1"/>
                </a:solidFill>
                <a:effectLst/>
                <a:uLnTx/>
                <a:uFillTx/>
                <a:latin typeface="Proxima Nova Rg"/>
                <a:ea typeface="+mn-ea"/>
                <a:cs typeface="+mn-cs"/>
              </a:rPr>
              <a:t>(1)</a:t>
            </a:r>
            <a:r>
              <a:rPr kumimoji="0" lang="fr-FR" sz="800" b="0" i="0" u="none" strike="noStrike" kern="1200" cap="none" spc="0" normalizeH="0" baseline="0" noProof="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a:ln>
                  <a:noFill/>
                </a:ln>
                <a:solidFill>
                  <a:schemeClr val="tx1"/>
                </a:solidFill>
                <a:effectLst/>
                <a:uLnTx/>
                <a:uFillTx/>
                <a:latin typeface="Proxima Nova Rg"/>
                <a:ea typeface="+mn-ea"/>
                <a:cs typeface="+mn-cs"/>
              </a:rPr>
              <a:t> </a:t>
            </a:r>
            <a:r>
              <a:rPr kumimoji="0" lang="fr-FR" sz="800" b="0" i="0" u="none" strike="noStrike" kern="1200" cap="none" spc="0" normalizeH="0" baseline="0" noProof="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a:ln>
                  <a:noFill/>
                </a:ln>
                <a:solidFill>
                  <a:schemeClr val="tx1"/>
                </a:solidFill>
                <a:effectLst/>
                <a:uLnTx/>
                <a:uFillTx/>
                <a:latin typeface="Proxima Nova Rg"/>
                <a:ea typeface="+mn-ea"/>
                <a:cs typeface="+mn-cs"/>
              </a:rPr>
              <a:t>2)</a:t>
            </a:r>
            <a:r>
              <a:rPr kumimoji="0" lang="fr-FR" sz="800" b="0" i="0" u="none" strike="noStrike" kern="1200" cap="none" spc="0" normalizeH="0" baseline="0" noProof="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a:ln>
                  <a:noFill/>
                </a:ln>
                <a:solidFill>
                  <a:schemeClr val="tx1"/>
                </a:solidFill>
                <a:effectLst/>
                <a:uLnTx/>
                <a:uFillTx/>
                <a:latin typeface="Proxima Nova Rg"/>
                <a:ea typeface="+mn-ea"/>
                <a:cs typeface="+mn-cs"/>
              </a:rPr>
              <a:t> </a:t>
            </a:r>
            <a:r>
              <a:rPr kumimoji="0" lang="fr-FR" sz="800" b="0" i="1" u="none" strike="noStrike" kern="1200" cap="none" spc="0" normalizeH="0" baseline="0" noProof="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a:t>
            </a:r>
            <a:r>
              <a:rPr kumimoji="0" lang="fr-FR" b="1" i="1" u="none" strike="noStrike" kern="1200" cap="none" spc="0" normalizeH="0" baseline="0" noProof="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a:t>&lt;graph1&gt;</a:t>
            </a:r>
            <a:endParaRPr lang="en-US"/>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a:solidFill>
                  <a:srgbClr val="000000"/>
                </a:solidFill>
                <a:latin typeface="Proxima Nova Rg" panose="02000506030000020004" pitchFamily="2" charset="0"/>
              </a:rPr>
              <a:t>(1) </a:t>
            </a:r>
            <a:r>
              <a:rPr lang="fr-FR" sz="65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a:solidFill>
                  <a:srgbClr val="000000"/>
                </a:solidFill>
                <a:latin typeface="Proxima Nova Rg" panose="02000506030000020004" pitchFamily="2" charset="0"/>
              </a:rPr>
              <a:t>(2)</a:t>
            </a:r>
            <a:r>
              <a:rPr lang="fr-FR" sz="65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a:solidFill>
                  <a:srgbClr val="000000"/>
                </a:solidFill>
                <a:latin typeface="Proxima Nova Rg" panose="02000506030000020004" pitchFamily="2" charset="0"/>
              </a:rPr>
              <a:t>(1)</a:t>
            </a:r>
            <a:r>
              <a:rPr lang="fr-FR" sz="650">
                <a:solidFill>
                  <a:srgbClr val="000000"/>
                </a:solidFill>
                <a:latin typeface="Proxima Nova Rg" panose="02000506030000020004" pitchFamily="2" charset="0"/>
              </a:rPr>
              <a:t> ou d’échéance</a:t>
            </a:r>
            <a:r>
              <a:rPr lang="fr-FR" sz="650" baseline="30000">
                <a:solidFill>
                  <a:srgbClr val="000000"/>
                </a:solidFill>
                <a:latin typeface="Proxima Nova Rg" panose="02000506030000020004" pitchFamily="2" charset="0"/>
              </a:rPr>
              <a:t>(1)</a:t>
            </a:r>
            <a:r>
              <a:rPr lang="fr-FR" sz="65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L’intégralité du capital initial</a:t>
            </a:r>
          </a:p>
          <a:p>
            <a:pPr marL="0" indent="0" algn="ctr">
              <a:lnSpc>
                <a:spcPct val="100000"/>
              </a:lnSpc>
              <a:spcBef>
                <a:spcPts val="0"/>
              </a:spcBef>
              <a:buNone/>
            </a:pPr>
            <a:r>
              <a:rPr lang="fr-FR" sz="800"/>
              <a:t>+</a:t>
            </a:r>
          </a:p>
          <a:p>
            <a:pPr marL="0" indent="0" algn="ctr">
              <a:lnSpc>
                <a:spcPct val="100000"/>
              </a:lnSpc>
              <a:spcBef>
                <a:spcPts val="0"/>
              </a:spcBef>
              <a:buNone/>
            </a:pPr>
            <a:r>
              <a:rPr lang="fr-FR" sz="800"/>
              <a:t>Un gain de &lt;CPN&gt; par &lt;F0&gt; &lt;F2&gt; depuis le &lt;DDCI&gt;</a:t>
            </a:r>
          </a:p>
          <a:p>
            <a:pPr marL="0" indent="0" algn="ctr">
              <a:lnSpc>
                <a:spcPct val="100000"/>
              </a:lnSpc>
              <a:spcBef>
                <a:spcPts val="0"/>
              </a:spcBef>
              <a:buNone/>
            </a:pPr>
            <a:r>
              <a:rPr lang="fr-FR" sz="800"/>
              <a:t>(soit un &lt;GC&gt; de &lt;GCE&gt; et un Taux de Rendement Annuel net de </a:t>
            </a:r>
            <a:r>
              <a:rPr lang="fr-FR" sz="800">
                <a:highlight>
                  <a:srgbClr val="FFFF00"/>
                </a:highlight>
              </a:rPr>
              <a:t>&lt;TRA.MG.A&gt;</a:t>
            </a:r>
            <a:r>
              <a:rPr lang="fr-FR" sz="800" baseline="30000"/>
              <a:t>(2)</a:t>
            </a:r>
            <a:r>
              <a:rPr lang="fr-FR" sz="80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L’intégralité du capital initial</a:t>
            </a:r>
          </a:p>
          <a:p>
            <a:pPr marL="0" indent="0" algn="ctr">
              <a:lnSpc>
                <a:spcPct val="100000"/>
              </a:lnSpc>
              <a:spcBef>
                <a:spcPts val="0"/>
              </a:spcBef>
              <a:buNone/>
            </a:pPr>
            <a:r>
              <a:rPr lang="fr-FR" sz="800"/>
              <a:t>+</a:t>
            </a:r>
          </a:p>
          <a:p>
            <a:pPr marL="0" indent="0" algn="ctr">
              <a:lnSpc>
                <a:spcPct val="100000"/>
              </a:lnSpc>
              <a:spcBef>
                <a:spcPts val="0"/>
              </a:spcBef>
              <a:buNone/>
            </a:pPr>
            <a:r>
              <a:rPr lang="fr-FR" sz="800"/>
              <a:t>Un gain de &lt;CPN&gt; par &lt;F0&gt; &lt;F2&gt; depuis le &lt;DDCI&gt; </a:t>
            </a:r>
          </a:p>
          <a:p>
            <a:pPr marL="0" indent="0" algn="ctr">
              <a:lnSpc>
                <a:spcPct val="100000"/>
              </a:lnSpc>
              <a:spcBef>
                <a:spcPts val="0"/>
              </a:spcBef>
              <a:buNone/>
            </a:pPr>
            <a:r>
              <a:rPr lang="fr-FR" sz="800"/>
              <a:t>(Soit un Taux de Rendement Annuel net compris entre </a:t>
            </a:r>
            <a:r>
              <a:rPr lang="fr-FR" sz="800">
                <a:highlight>
                  <a:srgbClr val="FFFF00"/>
                </a:highlight>
              </a:rPr>
              <a:t>&lt;TRA.MRA.MIN.A&gt;</a:t>
            </a:r>
            <a:r>
              <a:rPr lang="fr-FR" sz="800" baseline="30000"/>
              <a:t>(2) </a:t>
            </a:r>
            <a:r>
              <a:rPr lang="fr-FR" sz="800"/>
              <a:t>et </a:t>
            </a:r>
            <a:r>
              <a:rPr lang="fr-FR" sz="800">
                <a:highlight>
                  <a:srgbClr val="FFFF00"/>
                </a:highlight>
              </a:rPr>
              <a:t>&lt;TRA.F.A&gt;</a:t>
            </a:r>
            <a:r>
              <a:rPr lang="fr-FR" sz="800" baseline="30000"/>
              <a:t>(2)</a:t>
            </a:r>
            <a:r>
              <a:rPr lang="fr-FR" sz="80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a:solidFill>
                  <a:schemeClr val="tx2"/>
                </a:solidFill>
              </a:rPr>
              <a:t>À chaque date de constatation &lt;F1&gt;</a:t>
            </a:r>
            <a:r>
              <a:rPr lang="fr-FR" sz="800" baseline="30000">
                <a:solidFill>
                  <a:schemeClr val="tx2"/>
                </a:solidFill>
              </a:rPr>
              <a:t>(1) </a:t>
            </a:r>
            <a:r>
              <a:rPr lang="fr-FR" sz="800">
                <a:solidFill>
                  <a:schemeClr val="tx2"/>
                </a:solidFill>
              </a:rPr>
              <a:t>à partir de la fin &lt;DU&gt; &lt;F0&gt; &lt;1PR&gt; et jusqu’à la fin &lt;DU&gt; &lt;F0&gt; &lt;ADPR&gt;, on observe le &lt;SJR3&gt; de clôture &lt;SJR7&gt;</a:t>
            </a:r>
            <a:r>
              <a:rPr lang="en-US" sz="800">
                <a:solidFill>
                  <a:schemeClr val="tx2"/>
                </a:solidFill>
              </a:rPr>
              <a:t> </a:t>
            </a:r>
            <a:r>
              <a:rPr lang="fr-FR" sz="800">
                <a:solidFill>
                  <a:schemeClr val="tx2"/>
                </a:solidFill>
              </a:rPr>
              <a:t>:</a:t>
            </a:r>
          </a:p>
          <a:p>
            <a:pPr algn="just"/>
            <a:endParaRPr lang="fr-FR" sz="800">
              <a:solidFill>
                <a:schemeClr val="tx2"/>
              </a:solidFill>
            </a:endParaRPr>
          </a:p>
          <a:p>
            <a:pPr algn="just"/>
            <a:endParaRPr lang="fr-FR" sz="800">
              <a:solidFill>
                <a:schemeClr val="tx2"/>
              </a:solidFill>
            </a:endParaRPr>
          </a:p>
          <a:p>
            <a:pPr algn="just"/>
            <a:r>
              <a:rPr lang="fr-FR" sz="800" b="1">
                <a:solidFill>
                  <a:schemeClr val="tx2"/>
                </a:solidFill>
              </a:rPr>
              <a:t>Si, à une date de constatation &lt;F1&gt;</a:t>
            </a:r>
            <a:r>
              <a:rPr lang="fr-FR" sz="800" b="1" baseline="30000">
                <a:solidFill>
                  <a:schemeClr val="tx2"/>
                </a:solidFill>
              </a:rPr>
              <a:t>(1)</a:t>
            </a:r>
            <a:r>
              <a:rPr lang="fr-FR" sz="800" b="1">
                <a:solidFill>
                  <a:schemeClr val="tx2"/>
                </a:solidFill>
              </a:rPr>
              <a:t>, </a:t>
            </a:r>
            <a:r>
              <a:rPr lang="it-IT" sz="800" b="1">
                <a:solidFill>
                  <a:schemeClr val="tx2"/>
                </a:solidFill>
              </a:rPr>
              <a:t>&lt;SJR1&gt; </a:t>
            </a:r>
            <a:r>
              <a:rPr lang="fr-FR" sz="800" b="1">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a:solidFill>
                  <a:schemeClr val="tx2"/>
                </a:solidFill>
              </a:rPr>
              <a:t>(1)</a:t>
            </a:r>
            <a:r>
              <a:rPr lang="fr-FR" sz="800" b="1">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a:solidFill>
                  <a:schemeClr val="tx2"/>
                </a:solidFill>
              </a:rPr>
              <a:t>À la date de constatation finale, le &lt;DCF&gt;, en l’absence de remboursement anticipé automatique préalable, on compare le &lt;SJR3&gt; de clôture &lt;SJR7&gt;</a:t>
            </a:r>
            <a:r>
              <a:rPr lang="en-US" sz="800">
                <a:solidFill>
                  <a:schemeClr val="tx2"/>
                </a:solidFill>
              </a:rPr>
              <a:t> </a:t>
            </a:r>
            <a:r>
              <a:rPr lang="fr-FR" sz="80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a:solidFill>
                  <a:schemeClr val="tx2"/>
                </a:solidFill>
              </a:rPr>
              <a:t>Cas favorable</a:t>
            </a:r>
            <a:r>
              <a:rPr lang="fr-FR" sz="800" b="1">
                <a:solidFill>
                  <a:schemeClr val="tx2"/>
                </a:solidFill>
              </a:rPr>
              <a:t> : Si </a:t>
            </a:r>
            <a:r>
              <a:rPr lang="it-IT" sz="800" b="1">
                <a:solidFill>
                  <a:schemeClr val="tx2"/>
                </a:solidFill>
              </a:rPr>
              <a:t>&lt;SJR1&gt; </a:t>
            </a:r>
            <a:r>
              <a:rPr lang="fr-FR" sz="800" b="1">
                <a:solidFill>
                  <a:schemeClr val="tx2"/>
                </a:solidFill>
              </a:rPr>
              <a:t>clôture à un &lt;SJR3&gt; supérieur ou égal à &lt;DBAC&gt; de son &lt;NDR&gt;, l’investisseur reçoit, le &lt;DEC_MAJ&gt;</a:t>
            </a:r>
            <a:r>
              <a:rPr lang="fr-FR" sz="800" b="1" baseline="30000">
                <a:solidFill>
                  <a:schemeClr val="tx2"/>
                </a:solidFill>
              </a:rPr>
              <a:t> </a:t>
            </a:r>
            <a:r>
              <a:rPr lang="fr-FR" sz="800" b="1">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a:solidFill>
                  <a:schemeClr val="tx2"/>
                </a:solidFill>
              </a:rPr>
              <a:t>Cas défavorable</a:t>
            </a:r>
            <a:r>
              <a:rPr lang="fr-FR" sz="800" b="1">
                <a:solidFill>
                  <a:schemeClr val="tx2"/>
                </a:solidFill>
              </a:rPr>
              <a:t> : Si </a:t>
            </a:r>
            <a:r>
              <a:rPr lang="it-IT" sz="800" b="1">
                <a:solidFill>
                  <a:schemeClr val="tx2"/>
                </a:solidFill>
              </a:rPr>
              <a:t>&lt;SJR1&gt; </a:t>
            </a:r>
            <a:r>
              <a:rPr lang="fr-FR" sz="800" b="1">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Le capital initial diminué de l’intégralité de la baisse enregistrée </a:t>
            </a:r>
          </a:p>
          <a:p>
            <a:pPr marL="0" indent="0" algn="ctr">
              <a:lnSpc>
                <a:spcPct val="100000"/>
              </a:lnSpc>
              <a:spcBef>
                <a:spcPts val="0"/>
              </a:spcBef>
              <a:buNone/>
            </a:pPr>
            <a:r>
              <a:rPr lang="fr-FR" sz="800"/>
              <a:t>par &lt;SJR1&gt; entre le &lt;DDCI&gt; et le &lt;DCF&gt;</a:t>
            </a:r>
          </a:p>
          <a:p>
            <a:pPr marL="0" indent="0" algn="ctr">
              <a:lnSpc>
                <a:spcPct val="100000"/>
              </a:lnSpc>
              <a:spcBef>
                <a:spcPts val="0"/>
              </a:spcBef>
              <a:buNone/>
            </a:pPr>
            <a:r>
              <a:rPr lang="fr-FR" sz="800"/>
              <a:t>(Soit un Taux de Rendement Annuel net inférieur ou égal à &lt;TRA.ECHEANCE.PERTE.A&gt;</a:t>
            </a:r>
            <a:r>
              <a:rPr lang="fr-FR" sz="800" baseline="30000"/>
              <a:t>(2)</a:t>
            </a:r>
            <a:r>
              <a:rPr lang="fr-FR" sz="800"/>
              <a:t>)</a:t>
            </a:r>
          </a:p>
          <a:p>
            <a:pPr marL="0" indent="0" algn="ctr">
              <a:lnSpc>
                <a:spcPct val="100000"/>
              </a:lnSpc>
              <a:spcBef>
                <a:spcPts val="0"/>
              </a:spcBef>
              <a:buNone/>
            </a:pPr>
            <a:r>
              <a:rPr lang="fr-FR" sz="800" b="1" i="1"/>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a:solidFill>
                  <a:schemeClr val="tx2"/>
                </a:solidFill>
                <a:latin typeface="+mn-lt"/>
                <a:ea typeface="+mn-ea"/>
                <a:cs typeface="+mn-cs"/>
              </a:rPr>
              <a:t>&lt;balise&gt;</a:t>
            </a:r>
            <a:endParaRPr lang="fr-FR" sz="800" i="0" kern="120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a:latin typeface="+mn-lt"/>
              </a:rPr>
              <a:t>L’intégralité du capital initial</a:t>
            </a:r>
          </a:p>
          <a:p>
            <a:r>
              <a:rPr lang="fr-FR" sz="800">
                <a:latin typeface="+mn-lt"/>
              </a:rPr>
              <a:t>(Soit un Taux de Rendement Annuel net de -1,00%</a:t>
            </a:r>
            <a:r>
              <a:rPr lang="fr-FR" sz="800" baseline="30000">
                <a:latin typeface="+mn-lt"/>
              </a:rPr>
              <a:t>(2)</a:t>
            </a:r>
            <a:r>
              <a:rPr lang="fr-FR" sz="80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a:solidFill>
                  <a:srgbClr val="000000"/>
                </a:solidFill>
              </a:rPr>
              <a:t>Cas médian</a:t>
            </a:r>
            <a:r>
              <a:rPr lang="fr-FR" sz="800" b="1">
                <a:solidFill>
                  <a:srgbClr val="000000"/>
                </a:solidFill>
              </a:rPr>
              <a:t> : Si </a:t>
            </a:r>
            <a:r>
              <a:rPr lang="it-IT" sz="800" b="1">
                <a:solidFill>
                  <a:schemeClr val="tx2"/>
                </a:solidFill>
              </a:rPr>
              <a:t>&lt;SJR1&gt; </a:t>
            </a:r>
            <a:r>
              <a:rPr lang="fr-FR" sz="800" b="1">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a:t>&lt;balisedeg2&gt;</a:t>
            </a:r>
            <a:endParaRPr lang="en-US" sz="80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a:solidFill>
                  <a:srgbClr val="000000"/>
                </a:solidFill>
                <a:latin typeface="Proxima Nova Rg" panose="02000506030000020004" pitchFamily="2" charset="0"/>
              </a:rPr>
              <a:t>(1) </a:t>
            </a:r>
            <a:r>
              <a:rPr lang="fr-FR" sz="65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a:solidFill>
                  <a:srgbClr val="000000"/>
                </a:solidFill>
                <a:latin typeface="Proxima Nova Rg" panose="02000506030000020004" pitchFamily="2" charset="0"/>
              </a:rPr>
              <a:t>(2)</a:t>
            </a:r>
            <a:r>
              <a:rPr lang="fr-FR" sz="650">
                <a:solidFill>
                  <a:srgbClr val="000000"/>
                </a:solidFill>
                <a:latin typeface="Proxima Nova Rg" panose="02000506030000020004" pitchFamily="2" charset="0"/>
              </a:rPr>
              <a:t> </a:t>
            </a:r>
            <a:r>
              <a:rPr lang="fr-FR" sz="70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a:solidFill>
                  <a:srgbClr val="000000"/>
                </a:solidFill>
                <a:latin typeface="Proxima Nova Rg" panose="02000506030000020004" pitchFamily="2" charset="0"/>
              </a:rPr>
              <a:t>du &lt;2PDC&gt; jusqu’à la date de remboursement anticipé automatique éventuel</a:t>
            </a:r>
            <a:r>
              <a:rPr lang="fr-FR" sz="650" baseline="30000">
                <a:solidFill>
                  <a:srgbClr val="000000"/>
                </a:solidFill>
                <a:latin typeface="Proxima Nova Rg" panose="02000506030000020004" pitchFamily="2" charset="0"/>
              </a:rPr>
              <a:t>(1)</a:t>
            </a:r>
            <a:r>
              <a:rPr lang="fr-FR" sz="650">
                <a:solidFill>
                  <a:srgbClr val="000000"/>
                </a:solidFill>
                <a:latin typeface="Proxima Nova Rg" panose="02000506030000020004" pitchFamily="2" charset="0"/>
              </a:rPr>
              <a:t> ou d’échéance</a:t>
            </a:r>
            <a:r>
              <a:rPr lang="fr-FR" sz="650" baseline="30000">
                <a:solidFill>
                  <a:srgbClr val="000000"/>
                </a:solidFill>
                <a:latin typeface="Proxima Nova Rg" panose="02000506030000020004" pitchFamily="2" charset="0"/>
              </a:rPr>
              <a:t>(1)</a:t>
            </a:r>
            <a:r>
              <a:rPr lang="fr-FR" sz="65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a:solidFill>
                  <a:schemeClr val="tx2"/>
                </a:solidFill>
              </a:rPr>
              <a:t>À chaque date de constatation &lt;F1&gt;</a:t>
            </a:r>
            <a:r>
              <a:rPr lang="fr-FR" sz="800" baseline="30000">
                <a:solidFill>
                  <a:schemeClr val="tx2"/>
                </a:solidFill>
              </a:rPr>
              <a:t>(1)</a:t>
            </a:r>
            <a:r>
              <a:rPr lang="fr-FR" sz="80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a:solidFill>
                  <a:schemeClr val="tx2"/>
                </a:solidFill>
                <a:latin typeface="+mn-lt"/>
                <a:ea typeface="+mn-ea"/>
                <a:cs typeface="+mn-cs"/>
              </a:rPr>
              <a:t>&lt;balise&gt;</a:t>
            </a:r>
            <a:endParaRPr lang="fr-FR" sz="800" i="0" kern="120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a:solidFill>
                  <a:schemeClr val="tx2"/>
                </a:solidFill>
                <a:latin typeface="Proxima Nova Rg" panose="02000506030000020004" pitchFamily="2" charset="0"/>
              </a:rPr>
              <a:t>Cas favorable</a:t>
            </a:r>
            <a:r>
              <a:rPr lang="fr-FR" sz="800" b="1">
                <a:solidFill>
                  <a:schemeClr val="tx2"/>
                </a:solidFill>
                <a:latin typeface="Proxima Nova Rg" panose="02000506030000020004" pitchFamily="2" charset="0"/>
              </a:rPr>
              <a:t> : </a:t>
            </a:r>
            <a:r>
              <a:rPr lang="fr-FR" sz="800" b="1">
                <a:solidFill>
                  <a:schemeClr val="tx2"/>
                </a:solidFill>
              </a:rPr>
              <a:t>Si </a:t>
            </a:r>
            <a:r>
              <a:rPr lang="it-IT" sz="800" b="1">
                <a:solidFill>
                  <a:schemeClr val="tx2"/>
                </a:solidFill>
              </a:rPr>
              <a:t>&lt;SJR1&gt; </a:t>
            </a:r>
            <a:r>
              <a:rPr lang="fr-FR" sz="800" b="1">
                <a:solidFill>
                  <a:schemeClr val="tx2"/>
                </a:solidFill>
              </a:rPr>
              <a:t>clôture à un &lt;SJR3&gt; supérieur ou égal à &lt;ABAC2&gt;</a:t>
            </a:r>
            <a:r>
              <a:rPr lang="fr-FR" sz="800" b="1">
                <a:solidFill>
                  <a:schemeClr val="tx2"/>
                </a:solidFill>
                <a:latin typeface="Proxima Nova Rg" panose="02000506030000020004" pitchFamily="2" charset="0"/>
              </a:rPr>
              <a:t>, l’investisseur reçoit, à la date de paiement de coupon correspondante</a:t>
            </a:r>
            <a:r>
              <a:rPr lang="fr-FR" sz="800" b="1" baseline="30000">
                <a:solidFill>
                  <a:schemeClr val="tx2"/>
                </a:solidFill>
                <a:latin typeface="Proxima Nova Rg" panose="02000506030000020004" pitchFamily="2" charset="0"/>
              </a:rPr>
              <a:t>(1) </a:t>
            </a:r>
            <a:r>
              <a:rPr lang="fr-FR" sz="800" b="1">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a:latin typeface="Proxima Nova Rg" panose="02000506030000020004" pitchFamily="2" charset="0"/>
              </a:rPr>
              <a:t>Un coupon de &lt;CPN&gt;</a:t>
            </a:r>
          </a:p>
          <a:p>
            <a:pPr defTabSz="1042988" fontAlgn="base">
              <a:spcBef>
                <a:spcPct val="0"/>
              </a:spcBef>
              <a:spcAft>
                <a:spcPct val="0"/>
              </a:spcAft>
            </a:pPr>
            <a:r>
              <a:rPr lang="fr-FR">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a:solidFill>
                  <a:schemeClr val="tx2"/>
                </a:solidFill>
                <a:latin typeface="Proxima Nova Rg" panose="02000506030000020004" pitchFamily="2" charset="0"/>
              </a:rPr>
              <a:t>Cas défavorable</a:t>
            </a:r>
            <a:r>
              <a:rPr lang="fr-FR" sz="800" b="1">
                <a:solidFill>
                  <a:schemeClr val="tx2"/>
                </a:solidFill>
                <a:latin typeface="Proxima Nova Rg" panose="02000506030000020004" pitchFamily="2" charset="0"/>
              </a:rPr>
              <a:t> : S</a:t>
            </a:r>
            <a:r>
              <a:rPr lang="fr-FR" sz="800" b="1">
                <a:solidFill>
                  <a:schemeClr val="tx2"/>
                </a:solidFill>
              </a:rPr>
              <a:t>i </a:t>
            </a:r>
            <a:r>
              <a:rPr lang="it-IT" sz="800" b="1">
                <a:solidFill>
                  <a:schemeClr val="tx2"/>
                </a:solidFill>
              </a:rPr>
              <a:t>&lt;SJR1&gt;</a:t>
            </a:r>
            <a:r>
              <a:rPr lang="fr-FR" sz="800" b="1">
                <a:solidFill>
                  <a:schemeClr val="tx2"/>
                </a:solidFill>
              </a:rPr>
              <a:t> clôture à un &lt;SJR3&gt; </a:t>
            </a:r>
            <a:r>
              <a:rPr lang="fr-FR" sz="800" b="1">
                <a:solidFill>
                  <a:schemeClr val="tx2"/>
                </a:solidFill>
                <a:latin typeface="Proxima Nova Rg" panose="02000506030000020004" pitchFamily="2" charset="0"/>
              </a:rPr>
              <a:t>strictement inférieur à &lt;ABAC2&gt;, l’investisseur reçoit, à la date de paiement de coupon correspondante</a:t>
            </a:r>
            <a:r>
              <a:rPr lang="fr-FR" sz="800" b="1" baseline="30000">
                <a:solidFill>
                  <a:schemeClr val="tx2"/>
                </a:solidFill>
                <a:latin typeface="Proxima Nova Rg" panose="02000506030000020004" pitchFamily="2" charset="0"/>
              </a:rPr>
              <a:t>(1) </a:t>
            </a:r>
            <a:r>
              <a:rPr lang="fr-FR" sz="800" b="1">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a:latin typeface="Proxima Nova Rg" panose="02000506030000020004" pitchFamily="2" charset="0"/>
              </a:rPr>
              <a:t>Aucun coupon &lt;Mémoire2&gt;</a:t>
            </a:r>
            <a:endParaRPr lang="fr-FR">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a:solidFill>
                  <a:srgbClr val="000000"/>
                </a:solidFill>
                <a:latin typeface="Proxima Nova Rg" panose="02000506030000020004" pitchFamily="2" charset="0"/>
              </a:rPr>
              <a:t>(1)</a:t>
            </a:r>
            <a:r>
              <a:rPr lang="fr-FR" sz="70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a:solidFill>
                  <a:srgbClr val="000000"/>
                </a:solidFill>
                <a:latin typeface="Proxima Nova Rg" panose="02000506030000020004" pitchFamily="2" charset="0"/>
              </a:rPr>
              <a:t>(2)</a:t>
            </a:r>
            <a:r>
              <a:rPr lang="fr-FR" sz="70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a:solidFill>
                  <a:srgbClr val="000000"/>
                </a:solidFill>
                <a:latin typeface="Proxima Nova Rg" panose="02000506030000020004" pitchFamily="2" charset="0"/>
              </a:rPr>
              <a:t>du &lt;2PDC&gt; jusqu’à la date de remboursement anticipé automatique éventuel</a:t>
            </a:r>
            <a:r>
              <a:rPr lang="fr-FR" sz="650" baseline="30000">
                <a:solidFill>
                  <a:srgbClr val="000000"/>
                </a:solidFill>
                <a:latin typeface="Proxima Nova Rg" panose="02000506030000020004" pitchFamily="2" charset="0"/>
              </a:rPr>
              <a:t>(1)</a:t>
            </a:r>
            <a:r>
              <a:rPr lang="fr-FR" sz="650">
                <a:solidFill>
                  <a:srgbClr val="000000"/>
                </a:solidFill>
                <a:latin typeface="Proxima Nova Rg" panose="02000506030000020004" pitchFamily="2" charset="0"/>
              </a:rPr>
              <a:t> ou d’échéance</a:t>
            </a:r>
            <a:r>
              <a:rPr lang="fr-FR" sz="650" baseline="30000">
                <a:solidFill>
                  <a:srgbClr val="000000"/>
                </a:solidFill>
                <a:latin typeface="Proxima Nova Rg" panose="02000506030000020004" pitchFamily="2" charset="0"/>
              </a:rPr>
              <a:t>(1)</a:t>
            </a:r>
            <a:r>
              <a:rPr lang="fr-FR" sz="65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L’intégralité du capital initial</a:t>
            </a:r>
          </a:p>
          <a:p>
            <a:pPr marL="0" indent="0" algn="ctr">
              <a:lnSpc>
                <a:spcPct val="100000"/>
              </a:lnSpc>
              <a:spcBef>
                <a:spcPts val="0"/>
              </a:spcBef>
              <a:buNone/>
            </a:pPr>
            <a:r>
              <a:rPr lang="fr-FR" sz="800"/>
              <a:t>+</a:t>
            </a:r>
          </a:p>
          <a:p>
            <a:pPr marL="0" indent="0" algn="ctr">
              <a:lnSpc>
                <a:spcPct val="100000"/>
              </a:lnSpc>
              <a:spcBef>
                <a:spcPts val="0"/>
              </a:spcBef>
              <a:buNone/>
            </a:pPr>
            <a:r>
              <a:rPr lang="fr-FR" sz="800"/>
              <a:t>Le coupon défini ci-dessus</a:t>
            </a:r>
          </a:p>
          <a:p>
            <a:pPr marL="0" indent="0" algn="ctr">
              <a:lnSpc>
                <a:spcPct val="100000"/>
              </a:lnSpc>
              <a:spcBef>
                <a:spcPts val="0"/>
              </a:spcBef>
              <a:buNone/>
            </a:pPr>
            <a:r>
              <a:rPr lang="fr-FR" sz="800"/>
              <a:t>(soit un Taux de Rendement Annuel net entre </a:t>
            </a:r>
            <a:r>
              <a:rPr lang="fr-FR" sz="800">
                <a:highlight>
                  <a:srgbClr val="00FFFF"/>
                </a:highlight>
              </a:rPr>
              <a:t>&lt;TRA.MRE.MIN.PM&gt;</a:t>
            </a:r>
            <a:r>
              <a:rPr lang="fr-FR" sz="800" baseline="30000"/>
              <a:t>(2)</a:t>
            </a:r>
            <a:r>
              <a:rPr lang="fr-FR" sz="800"/>
              <a:t> et </a:t>
            </a:r>
            <a:r>
              <a:rPr lang="fr-FR" sz="800">
                <a:highlight>
                  <a:srgbClr val="00FFFF"/>
                </a:highlight>
              </a:rPr>
              <a:t>&lt;TRA.TOUT.P&gt;</a:t>
            </a:r>
            <a:r>
              <a:rPr lang="fr-FR" sz="800" baseline="30000"/>
              <a:t>(2)</a:t>
            </a:r>
            <a:r>
              <a:rPr lang="fr-FR" sz="80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a:solidFill>
                  <a:schemeClr val="tx2"/>
                </a:solidFill>
              </a:rPr>
              <a:t>À la date de constatation finale, le &lt;DCF&gt;, en l’absence de remboursement anticipé automatique préalable, on compare le &lt;SJR3&gt; de clôture &lt;SJR7&gt;</a:t>
            </a:r>
            <a:r>
              <a:rPr lang="en-US" sz="800">
                <a:solidFill>
                  <a:schemeClr val="tx2"/>
                </a:solidFill>
              </a:rPr>
              <a:t> </a:t>
            </a:r>
            <a:r>
              <a:rPr lang="fr-FR" sz="80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a:solidFill>
                  <a:schemeClr val="tx2"/>
                </a:solidFill>
              </a:rPr>
              <a:t>Cas favorable</a:t>
            </a:r>
            <a:r>
              <a:rPr lang="fr-FR" sz="800" b="1">
                <a:solidFill>
                  <a:schemeClr val="tx2"/>
                </a:solidFill>
              </a:rPr>
              <a:t> : Si </a:t>
            </a:r>
            <a:r>
              <a:rPr lang="it-IT" sz="800" b="1">
                <a:solidFill>
                  <a:schemeClr val="tx2"/>
                </a:solidFill>
              </a:rPr>
              <a:t>&lt;SJR1&gt; </a:t>
            </a:r>
            <a:r>
              <a:rPr lang="fr-FR" sz="800" b="1">
                <a:solidFill>
                  <a:schemeClr val="tx2"/>
                </a:solidFill>
              </a:rPr>
              <a:t>clôture à un &lt;SJR3&gt; supérieur ou égal à &lt;BFP&gt; de son &lt;NDR&gt;, l’investisseur reçoit, le &lt;DEC&gt;</a:t>
            </a:r>
            <a:r>
              <a:rPr lang="fr-FR" sz="800" b="1" baseline="30000">
                <a:solidFill>
                  <a:schemeClr val="tx2"/>
                </a:solidFill>
              </a:rPr>
              <a:t> </a:t>
            </a:r>
            <a:r>
              <a:rPr lang="fr-FR" sz="800" b="1">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a:solidFill>
                  <a:schemeClr val="tx2"/>
                </a:solidFill>
              </a:rPr>
              <a:t>Cas défavorable</a:t>
            </a:r>
            <a:r>
              <a:rPr lang="fr-FR" sz="800" b="1">
                <a:solidFill>
                  <a:schemeClr val="tx2"/>
                </a:solidFill>
              </a:rPr>
              <a:t> : Si </a:t>
            </a:r>
            <a:r>
              <a:rPr lang="it-IT" sz="800" b="1">
                <a:solidFill>
                  <a:schemeClr val="tx2"/>
                </a:solidFill>
              </a:rPr>
              <a:t>&lt;SJR1&gt; </a:t>
            </a:r>
            <a:r>
              <a:rPr lang="fr-FR" sz="800" b="1">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Le capital initial diminué de l’intégralité de la baisse enregistrée </a:t>
            </a:r>
          </a:p>
          <a:p>
            <a:pPr marL="0" indent="0" algn="ctr">
              <a:lnSpc>
                <a:spcPct val="100000"/>
              </a:lnSpc>
              <a:spcBef>
                <a:spcPts val="0"/>
              </a:spcBef>
              <a:buNone/>
            </a:pPr>
            <a:r>
              <a:rPr lang="fr-FR" sz="800"/>
              <a:t>par &lt;SJR1&gt; entre le &lt;</a:t>
            </a:r>
            <a:r>
              <a:rPr lang="fr-FR" sz="800">
                <a:highlight>
                  <a:srgbClr val="FF00FF"/>
                </a:highlight>
              </a:rPr>
              <a:t>NDR&gt; </a:t>
            </a:r>
            <a:r>
              <a:rPr lang="fr-FR" sz="800"/>
              <a:t>et son niveau de clôture le &lt;DCF&gt;</a:t>
            </a:r>
          </a:p>
          <a:p>
            <a:pPr marL="0" indent="0" algn="ctr">
              <a:lnSpc>
                <a:spcPct val="100000"/>
              </a:lnSpc>
              <a:spcBef>
                <a:spcPts val="0"/>
              </a:spcBef>
              <a:buNone/>
            </a:pPr>
            <a:r>
              <a:rPr lang="fr-FR" sz="800"/>
              <a:t>(Soit un Taux de Rendement Annuel net inférieur ou égal à &lt;TRA.MED.P&gt;</a:t>
            </a:r>
          </a:p>
          <a:p>
            <a:pPr marL="0" indent="0" algn="ctr">
              <a:lnSpc>
                <a:spcPct val="100000"/>
              </a:lnSpc>
              <a:spcBef>
                <a:spcPts val="0"/>
              </a:spcBef>
              <a:buNone/>
            </a:pPr>
            <a:r>
              <a:rPr lang="fr-FR" sz="800" b="1" i="1"/>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a:latin typeface="+mn-lt"/>
              </a:rPr>
              <a:t>L’intégralité du capital initial</a:t>
            </a:r>
          </a:p>
          <a:p>
            <a:r>
              <a:rPr lang="fr-FR" sz="800">
                <a:latin typeface="+mn-lt"/>
              </a:rPr>
              <a:t>(soit un Taux de Rendement Annuel net compris entre -1,00% et </a:t>
            </a:r>
            <a:r>
              <a:rPr lang="fr-FR" sz="800">
                <a:highlight>
                  <a:srgbClr val="00FFFF"/>
                </a:highlight>
              </a:rPr>
              <a:t>&lt;TRA.TOUT.SAUF.P&gt;</a:t>
            </a:r>
            <a:r>
              <a:rPr lang="fr-FR" sz="800" baseline="30000">
                <a:latin typeface="+mn-lt"/>
              </a:rPr>
              <a:t>(2)</a:t>
            </a:r>
            <a:r>
              <a:rPr lang="fr-FR" sz="80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a:solidFill>
                  <a:srgbClr val="000000"/>
                </a:solidFill>
              </a:rPr>
              <a:t>Cas médian</a:t>
            </a:r>
            <a:r>
              <a:rPr lang="fr-FR" sz="800" b="1">
                <a:solidFill>
                  <a:srgbClr val="000000"/>
                </a:solidFill>
              </a:rPr>
              <a:t> : Si </a:t>
            </a:r>
            <a:r>
              <a:rPr lang="it-IT" sz="800" b="1">
                <a:solidFill>
                  <a:schemeClr val="tx2"/>
                </a:solidFill>
              </a:rPr>
              <a:t>&lt;SJR1&gt; </a:t>
            </a:r>
            <a:r>
              <a:rPr lang="fr-FR" sz="800" b="1">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L’intégralité du capital initial</a:t>
            </a:r>
          </a:p>
          <a:p>
            <a:pPr marL="0" indent="0" algn="ctr">
              <a:lnSpc>
                <a:spcPct val="100000"/>
              </a:lnSpc>
              <a:spcBef>
                <a:spcPts val="0"/>
              </a:spcBef>
              <a:buNone/>
            </a:pPr>
            <a:r>
              <a:rPr lang="fr-FR" sz="800"/>
              <a:t>+</a:t>
            </a:r>
          </a:p>
          <a:p>
            <a:pPr marL="0" indent="0" algn="ctr">
              <a:lnSpc>
                <a:spcPct val="100000"/>
              </a:lnSpc>
              <a:spcBef>
                <a:spcPts val="0"/>
              </a:spcBef>
              <a:buNone/>
            </a:pPr>
            <a:r>
              <a:rPr lang="fr-FR" sz="800"/>
              <a:t>Le coupon défini ci-dessus</a:t>
            </a:r>
          </a:p>
          <a:p>
            <a:pPr marL="0" indent="0" algn="ctr">
              <a:lnSpc>
                <a:spcPct val="100000"/>
              </a:lnSpc>
              <a:spcBef>
                <a:spcPts val="0"/>
              </a:spcBef>
              <a:buNone/>
            </a:pPr>
            <a:r>
              <a:rPr lang="fr-FR" sz="800"/>
              <a:t>(Soit un Taux de Rendement Annuel net compris entre </a:t>
            </a:r>
            <a:r>
              <a:rPr lang="fr-FR" sz="800">
                <a:highlight>
                  <a:srgbClr val="00FFFF"/>
                </a:highlight>
              </a:rPr>
              <a:t>&lt;TRA.MRA.MIN.PM&gt;</a:t>
            </a:r>
            <a:r>
              <a:rPr lang="fr-FR" sz="800" baseline="30000"/>
              <a:t>2) </a:t>
            </a:r>
            <a:r>
              <a:rPr lang="fr-FR" sz="800"/>
              <a:t>et &lt;TRA.TOUT-1.P&gt;</a:t>
            </a:r>
            <a:r>
              <a:rPr lang="fr-FR" sz="800" baseline="30000">
                <a:highlight>
                  <a:srgbClr val="00FFFF"/>
                </a:highlight>
              </a:rPr>
              <a:t>(</a:t>
            </a:r>
            <a:r>
              <a:rPr lang="fr-FR" sz="800" baseline="30000"/>
              <a:t>2)</a:t>
            </a:r>
            <a:r>
              <a:rPr lang="fr-FR" sz="80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a:solidFill>
                  <a:schemeClr val="tx2"/>
                </a:solidFill>
              </a:rPr>
              <a:t>À chaque date de constatation &lt;F1&gt;</a:t>
            </a:r>
            <a:r>
              <a:rPr lang="fr-FR" sz="800" baseline="30000">
                <a:solidFill>
                  <a:schemeClr val="tx2"/>
                </a:solidFill>
              </a:rPr>
              <a:t>(1) </a:t>
            </a:r>
            <a:r>
              <a:rPr lang="fr-FR" sz="800">
                <a:solidFill>
                  <a:srgbClr val="000000"/>
                </a:solidFill>
                <a:latin typeface="Proxima Nova Rg" panose="02000506030000020004" pitchFamily="2" charset="0"/>
              </a:rPr>
              <a:t>(</a:t>
            </a:r>
            <a:r>
              <a:rPr lang="fr-FR" sz="800">
                <a:solidFill>
                  <a:schemeClr val="tx2"/>
                </a:solidFill>
              </a:rPr>
              <a:t>à partir de la fin &lt;DU&gt; &lt;F0&gt; &lt;1PR&gt; et jusqu’à la fin &lt;DU&gt; &lt;F0&gt; &lt;ADPR&gt;), on compare le &lt;SJR3&gt; de clôture &lt;SJR7&gt; à son &lt;NDR&gt;</a:t>
            </a:r>
            <a:r>
              <a:rPr lang="en-US" sz="800">
                <a:solidFill>
                  <a:schemeClr val="tx2"/>
                </a:solidFill>
              </a:rPr>
              <a:t> </a:t>
            </a:r>
            <a:r>
              <a:rPr lang="fr-FR" sz="800">
                <a:solidFill>
                  <a:schemeClr val="tx2"/>
                </a:solidFill>
              </a:rPr>
              <a:t>:</a:t>
            </a:r>
          </a:p>
          <a:p>
            <a:pPr algn="just"/>
            <a:endParaRPr lang="fr-FR" sz="800">
              <a:solidFill>
                <a:schemeClr val="tx2"/>
              </a:solidFill>
            </a:endParaRPr>
          </a:p>
          <a:p>
            <a:pPr algn="just"/>
            <a:endParaRPr lang="fr-FR" sz="800">
              <a:solidFill>
                <a:schemeClr val="tx2"/>
              </a:solidFill>
            </a:endParaRPr>
          </a:p>
          <a:p>
            <a:pPr algn="just"/>
            <a:r>
              <a:rPr lang="fr-FR" sz="800" b="1">
                <a:solidFill>
                  <a:schemeClr val="tx2"/>
                </a:solidFill>
              </a:rPr>
              <a:t>Si </a:t>
            </a:r>
            <a:r>
              <a:rPr lang="it-IT" sz="800" b="1">
                <a:solidFill>
                  <a:schemeClr val="tx2"/>
                </a:solidFill>
              </a:rPr>
              <a:t>&lt;SJR1&gt; </a:t>
            </a:r>
            <a:r>
              <a:rPr lang="fr-FR" sz="800" b="1">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a:solidFill>
                  <a:schemeClr val="tx2"/>
                </a:solidFill>
              </a:rPr>
              <a:t>(1)</a:t>
            </a:r>
            <a:r>
              <a:rPr lang="fr-FR" sz="800" b="1">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a:t>&lt;balisedeg2&gt;</a:t>
            </a:r>
            <a:endParaRPr lang="en-US" sz="80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a:solidFill>
                  <a:schemeClr val="tx2"/>
                </a:solidFill>
                <a:latin typeface="+mn-lt"/>
              </a:rPr>
              <a:t>(1)</a:t>
            </a:r>
            <a:r>
              <a:rPr lang="fr-FR" sz="650">
                <a:solidFill>
                  <a:schemeClr val="tx2"/>
                </a:solidFill>
                <a:latin typeface="+mn-lt"/>
              </a:rPr>
              <a:t> Veuillez vous référer au tableau récapitulant les principales caractéristiques financières en &lt;PAGE&gt; pour le détail des dates. </a:t>
            </a:r>
          </a:p>
          <a:p>
            <a:pPr marL="0" lvl="1" algn="just"/>
            <a:r>
              <a:rPr lang="fr-FR" sz="650" baseline="30000">
                <a:solidFill>
                  <a:schemeClr val="tx2"/>
                </a:solidFill>
                <a:latin typeface="+mn-lt"/>
              </a:rPr>
              <a:t>(2)</a:t>
            </a:r>
            <a:r>
              <a:rPr lang="fr-FR" sz="65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a:solidFill>
                  <a:schemeClr val="tx2"/>
                </a:solidFill>
                <a:latin typeface="+mn-lt"/>
              </a:rPr>
              <a:t>(1)</a:t>
            </a:r>
            <a:r>
              <a:rPr lang="fr-FR" sz="650">
                <a:solidFill>
                  <a:schemeClr val="tx2"/>
                </a:solidFill>
                <a:latin typeface="+mn-lt"/>
              </a:rPr>
              <a:t> ou d’échéance</a:t>
            </a:r>
            <a:r>
              <a:rPr lang="fr-FR" sz="650" baseline="30000">
                <a:solidFill>
                  <a:schemeClr val="tx2"/>
                </a:solidFill>
                <a:latin typeface="+mn-lt"/>
              </a:rPr>
              <a:t>(1)</a:t>
            </a:r>
            <a:r>
              <a:rPr lang="fr-FR" sz="65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a:solidFill>
                  <a:srgbClr val="000000"/>
                </a:solidFill>
              </a:rPr>
              <a:t>De la fin &lt;DU&gt; &lt;F0&gt; &lt;1PR&gt; jusqu'à la fin &lt;DU&gt; &lt;F0&gt; &lt;ADPR&gt;, si à l’une des dates de constatation &lt;F1&gt; correspondantes</a:t>
            </a:r>
            <a:r>
              <a:rPr lang="fr-FR" sz="800" baseline="30000">
                <a:solidFill>
                  <a:srgbClr val="000000"/>
                </a:solidFill>
              </a:rPr>
              <a:t>(1)</a:t>
            </a:r>
            <a:r>
              <a:rPr lang="fr-FR" sz="800">
                <a:solidFill>
                  <a:srgbClr val="000000"/>
                </a:solidFill>
              </a:rPr>
              <a:t> &lt;SJR1&gt; clôture à un &lt;SJR3&gt; supérieur ou égal à &lt;ABAC&gt;, </a:t>
            </a:r>
            <a:r>
              <a:rPr lang="fr-FR" sz="800" b="1">
                <a:solidFill>
                  <a:srgbClr val="000000"/>
                </a:solidFill>
              </a:rPr>
              <a:t>un mécanisme de remboursement anticipé est automatiquement activé </a:t>
            </a:r>
            <a:r>
              <a:rPr lang="fr-FR" sz="800">
                <a:solidFill>
                  <a:srgbClr val="000000"/>
                </a:solidFill>
              </a:rPr>
              <a:t>et l’investisseur récupère alors l’intégralité de son capital initial, majorée d’un &lt;GC&gt; de &lt;CPN&gt; par &lt;F0&gt; &lt;F2&gt; depuis le &lt;DDCI&gt; (soit &lt;GCA&gt;</a:t>
            </a:r>
            <a:r>
              <a:rPr lang="fr-FR" sz="800" i="1">
                <a:solidFill>
                  <a:srgbClr val="000000"/>
                </a:solidFill>
              </a:rPr>
              <a:t> </a:t>
            </a:r>
            <a:r>
              <a:rPr lang="fr-FR" sz="800">
                <a:solidFill>
                  <a:srgbClr val="000000"/>
                </a:solidFill>
              </a:rPr>
              <a:t>par année écoulée et un Taux de Rendement Annuel net maximum de &lt;TRA.F.A&gt;</a:t>
            </a:r>
            <a:r>
              <a:rPr lang="fr-FR" sz="800" baseline="30000">
                <a:solidFill>
                  <a:srgbClr val="000000"/>
                </a:solidFill>
                <a:ea typeface="SimSun" pitchFamily="2" charset="-122"/>
                <a:cs typeface="Times New Roman" pitchFamily="18" charset="0"/>
              </a:rPr>
              <a:t>(2)</a:t>
            </a:r>
            <a:r>
              <a:rPr lang="fr-FR" sz="800">
                <a:solidFill>
                  <a:srgbClr val="000000"/>
                </a:solidFill>
                <a:ea typeface="SimSun" pitchFamily="2" charset="-122"/>
                <a:cs typeface="Times New Roman" pitchFamily="18" charset="0"/>
              </a:rPr>
              <a:t>).</a:t>
            </a:r>
            <a:endParaRPr lang="fr-FR" sz="800">
              <a:solidFill>
                <a:srgbClr val="000000"/>
              </a:solidFill>
            </a:endParaRPr>
          </a:p>
          <a:p>
            <a:pPr marL="171450" indent="-171450" algn="just">
              <a:lnSpc>
                <a:spcPct val="95000"/>
              </a:lnSpc>
              <a:spcAft>
                <a:spcPts val="200"/>
              </a:spcAft>
              <a:buFont typeface="Arial" panose="020B0604020202020204" pitchFamily="34" charset="0"/>
              <a:buChar char="•"/>
            </a:pPr>
            <a:r>
              <a:rPr lang="fr-FR" sz="800">
                <a:solidFill>
                  <a:srgbClr val="000000"/>
                </a:solidFill>
              </a:rPr>
              <a:t>À la date de constatation finale</a:t>
            </a:r>
            <a:r>
              <a:rPr lang="fr-FR" sz="800" baseline="30000">
                <a:solidFill>
                  <a:srgbClr val="000000"/>
                </a:solidFill>
              </a:rPr>
              <a:t>(1)</a:t>
            </a:r>
            <a:r>
              <a:rPr lang="fr-FR" sz="80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a:solidFill>
                  <a:srgbClr val="000000"/>
                </a:solidFill>
              </a:rPr>
              <a:t>(2)</a:t>
            </a:r>
            <a:r>
              <a:rPr lang="fr-FR" sz="80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a:solidFill>
                  <a:srgbClr val="000000"/>
                </a:solidFill>
              </a:rPr>
              <a:t>&lt;baliseCM22&gt;</a:t>
            </a:r>
          </a:p>
          <a:p>
            <a:pPr marL="0" lvl="1" algn="just">
              <a:lnSpc>
                <a:spcPct val="95000"/>
              </a:lnSpc>
              <a:spcBef>
                <a:spcPts val="600"/>
              </a:spcBef>
            </a:pPr>
            <a:r>
              <a:rPr lang="fr-FR" sz="1000" b="1">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a:solidFill>
                  <a:srgbClr val="000000"/>
                </a:solidFill>
              </a:rPr>
              <a:t>« &lt;NOM&gt; » </a:t>
            </a:r>
            <a:r>
              <a:rPr lang="fr-FR" sz="800" b="1">
                <a:solidFill>
                  <a:srgbClr val="000000"/>
                </a:solidFill>
              </a:rPr>
              <a:t>présente</a:t>
            </a:r>
            <a:r>
              <a:rPr lang="fr-FR" sz="800">
                <a:solidFill>
                  <a:srgbClr val="000000"/>
                </a:solidFill>
              </a:rPr>
              <a:t> </a:t>
            </a:r>
            <a:r>
              <a:rPr lang="fr-FR" sz="800" b="1">
                <a:solidFill>
                  <a:srgbClr val="000000"/>
                </a:solidFill>
              </a:rPr>
              <a:t>un risque de perte partielle ou totale du capital en cours de vie </a:t>
            </a:r>
            <a:r>
              <a:rPr lang="fr-FR" sz="80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a:solidFill>
                  <a:srgbClr val="000000"/>
                </a:solidFill>
              </a:rPr>
              <a:t> et à l’échéance</a:t>
            </a:r>
            <a:r>
              <a:rPr lang="fr-FR" sz="800" b="1" baseline="30000">
                <a:solidFill>
                  <a:srgbClr val="000000"/>
                </a:solidFill>
              </a:rPr>
              <a:t>(1)</a:t>
            </a:r>
            <a:r>
              <a:rPr lang="fr-FR" sz="800" b="1">
                <a:solidFill>
                  <a:srgbClr val="000000"/>
                </a:solidFill>
              </a:rPr>
              <a:t> </a:t>
            </a:r>
            <a:r>
              <a:rPr lang="fr-FR" sz="800">
                <a:solidFill>
                  <a:srgbClr val="000000"/>
                </a:solidFill>
              </a:rPr>
              <a:t>(si, à la date de constatation finale</a:t>
            </a:r>
            <a:r>
              <a:rPr lang="fr-FR" sz="800" baseline="30000">
                <a:solidFill>
                  <a:srgbClr val="000000"/>
                </a:solidFill>
              </a:rPr>
              <a:t>(1)</a:t>
            </a:r>
            <a:r>
              <a:rPr lang="fr-FR" sz="80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a:solidFill>
                  <a:srgbClr val="000000"/>
                </a:solidFill>
              </a:rPr>
              <a:t>(1)</a:t>
            </a:r>
            <a:r>
              <a:rPr lang="fr-FR" sz="80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a:solidFill>
                  <a:srgbClr val="000000"/>
                </a:solidFill>
              </a:rPr>
              <a:t>(1)</a:t>
            </a:r>
            <a:r>
              <a:rPr lang="fr-FR" sz="80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a:solidFill>
                  <a:srgbClr val="000000"/>
                </a:solidFill>
              </a:rPr>
              <a:t>L’investisseur est exposé à un éventuel défaut de paiement et de faillite </a:t>
            </a:r>
            <a:r>
              <a:rPr lang="fr-FR" sz="800">
                <a:solidFill>
                  <a:srgbClr val="000000"/>
                </a:solidFill>
              </a:rPr>
              <a:t>(qui induit un risque de non remboursement) ou à une </a:t>
            </a:r>
            <a:r>
              <a:rPr lang="fr-FR" sz="800" b="1">
                <a:solidFill>
                  <a:srgbClr val="000000"/>
                </a:solidFill>
              </a:rPr>
              <a:t>dégradation de la qualité de crédit</a:t>
            </a:r>
            <a:r>
              <a:rPr lang="fr-FR" sz="800">
                <a:solidFill>
                  <a:srgbClr val="000000"/>
                </a:solidFill>
              </a:rPr>
              <a:t> (qui induit un risque sur la valeur de marché du produit) de l’Émetteur ainsi qu’au </a:t>
            </a:r>
            <a:r>
              <a:rPr lang="fr-FR" sz="800" b="1">
                <a:solidFill>
                  <a:srgbClr val="000000"/>
                </a:solidFill>
              </a:rPr>
              <a:t>risque de défaut de paiement, de faillite et de mise en résolution </a:t>
            </a:r>
            <a:r>
              <a:rPr lang="fr-FR" sz="80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L’investisseur ne connaît pas à l’avance la durée exacte de son investissement qui peut varier de </a:t>
            </a:r>
            <a:r>
              <a:rPr lang="fr-FR" sz="800" b="1">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L’investisseur peut ne bénéficier que d’une hausse partielle &lt;SJR7&gt;, du fait du </a:t>
            </a:r>
            <a:r>
              <a:rPr lang="fr-FR" sz="800" b="1">
                <a:solidFill>
                  <a:srgbClr val="000000"/>
                </a:solidFill>
              </a:rPr>
              <a:t>mécanisme de plafonnement des gains à &lt;CPN&gt; par &lt;F0&gt; &lt;F2&gt; depuis le &lt;DDCI&gt; </a:t>
            </a:r>
            <a:r>
              <a:rPr lang="fr-FR" sz="800">
                <a:solidFill>
                  <a:srgbClr val="000000"/>
                </a:solidFill>
              </a:rPr>
              <a:t>(soit un Taux de Rendement Annuel net maximum de &lt;TRA.F.A&gt;</a:t>
            </a:r>
            <a:r>
              <a:rPr lang="fr-FR" sz="800" baseline="30000">
                <a:solidFill>
                  <a:srgbClr val="000000"/>
                </a:solidFill>
                <a:ea typeface="SimSun" pitchFamily="2" charset="-122"/>
                <a:cs typeface="Times New Roman" pitchFamily="18" charset="0"/>
              </a:rPr>
              <a:t>(2)</a:t>
            </a:r>
            <a:r>
              <a:rPr lang="fr-FR" sz="800">
                <a:solidFill>
                  <a:srgbClr val="000000"/>
                </a:solidFill>
                <a:ea typeface="SimSun" pitchFamily="2" charset="-122"/>
                <a:cs typeface="Times New Roman" pitchFamily="18" charset="0"/>
              </a:rPr>
              <a:t>)</a:t>
            </a:r>
            <a:r>
              <a:rPr lang="fr-FR" sz="80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a:solidFill>
                  <a:srgbClr val="000000"/>
                </a:solidFill>
              </a:rPr>
              <a:t>Le rendement de « &lt;NOM&gt; » est très sensible à une faible variation du &lt;SJR3&gt; de clôture &lt;SJR7&gt; autour du seuil de </a:t>
            </a:r>
            <a:r>
              <a:rPr lang="fr-FR" sz="800" b="1">
                <a:solidFill>
                  <a:srgbClr val="000000"/>
                </a:solidFill>
                <a:effectLst/>
                <a:ea typeface="Calibri" panose="020F0502020204030204" pitchFamily="34" charset="0"/>
              </a:rPr>
              <a:t>&lt;ABAC&gt; &lt;EBAC&gt; &lt;DESONNDR&gt; </a:t>
            </a:r>
            <a:r>
              <a:rPr lang="fr-FR" sz="800" b="1">
                <a:effectLst/>
                <a:ea typeface="Calibri" panose="020F0502020204030204" pitchFamily="34" charset="0"/>
              </a:rPr>
              <a:t>en cours de vie, et des seuils de &lt;DBAC&gt; et &lt;PDI&gt; de son &lt;NDR&gt; à la date de constatation finale</a:t>
            </a:r>
            <a:r>
              <a:rPr lang="fr-FR" sz="800" b="1" baseline="30000">
                <a:effectLst/>
                <a:ea typeface="Calibri" panose="020F0502020204030204" pitchFamily="34" charset="0"/>
              </a:rPr>
              <a:t>(1)</a:t>
            </a:r>
            <a:r>
              <a:rPr lang="fr-FR" sz="800" b="1">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&lt;</a:t>
            </a:r>
            <a:r>
              <a:rPr lang="fr-FR" sz="800" err="1">
                <a:solidFill>
                  <a:srgbClr val="000000"/>
                </a:solidFill>
              </a:rPr>
              <a:t>inconv</a:t>
            </a:r>
            <a:r>
              <a:rPr lang="fr-FR" sz="800">
                <a:solidFill>
                  <a:srgbClr val="000000"/>
                </a:solidFill>
              </a:rPr>
              <a:t>&gt;.</a:t>
            </a:r>
            <a:endParaRPr lang="fr-FR" sz="800">
              <a:solidFill>
                <a:srgbClr val="000000"/>
              </a:solidFill>
              <a:highlight>
                <a:srgbClr val="FFFF00"/>
              </a:highlight>
            </a:endParaRPr>
          </a:p>
          <a:p>
            <a:pPr marL="0" lvl="1" indent="0" algn="just">
              <a:lnSpc>
                <a:spcPct val="95000"/>
              </a:lnSpc>
              <a:spcBef>
                <a:spcPts val="600"/>
              </a:spcBef>
              <a:spcAft>
                <a:spcPts val="200"/>
              </a:spcAft>
              <a:buNone/>
            </a:pPr>
            <a:r>
              <a:rPr lang="fr-FR" sz="1000" b="1">
                <a:solidFill>
                  <a:srgbClr val="B9A049"/>
                </a:solidFill>
              </a:rPr>
              <a:t>PRINCIPAUX FACTEURS DE RISQUES</a:t>
            </a:r>
          </a:p>
          <a:p>
            <a:pPr algn="just">
              <a:lnSpc>
                <a:spcPct val="95000"/>
              </a:lnSpc>
            </a:pPr>
            <a:r>
              <a:rPr lang="fr-FR" sz="800" i="1">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a:solidFill>
                  <a:srgbClr val="000000"/>
                </a:solidFill>
              </a:rPr>
              <a:t>Ces risques sont notamment :</a:t>
            </a:r>
            <a:endParaRPr lang="fr-FR" sz="800" i="1" u="sng">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crédit : </a:t>
            </a:r>
            <a:r>
              <a:rPr lang="fr-FR" sz="80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marché : </a:t>
            </a:r>
            <a:r>
              <a:rPr lang="fr-FR" sz="80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liquidité : </a:t>
            </a:r>
            <a:r>
              <a:rPr lang="fr-FR" sz="80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perte en capital : </a:t>
            </a:r>
            <a:r>
              <a:rPr lang="fr-FR" sz="80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lié au sous-jacent : </a:t>
            </a:r>
            <a:r>
              <a:rPr lang="fr-FR" sz="80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découlant de la nature du support : </a:t>
            </a:r>
            <a:r>
              <a:rPr lang="fr-FR" sz="800">
                <a:solidFill>
                  <a:srgbClr val="000000"/>
                </a:solidFill>
              </a:rPr>
              <a:t>En cas de revente du produit avant l’échéance ou, selon le cas, à la date de remboursement anticipé automatique</a:t>
            </a:r>
            <a:r>
              <a:rPr lang="fr-FR" sz="800" baseline="30000">
                <a:solidFill>
                  <a:srgbClr val="000000"/>
                </a:solidFill>
              </a:rPr>
              <a:t>(1)</a:t>
            </a:r>
            <a:r>
              <a:rPr lang="fr-FR" sz="80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a:solidFill>
                  <a:srgbClr val="000000"/>
                </a:solidFill>
              </a:rPr>
              <a:t>(1)</a:t>
            </a:r>
            <a:r>
              <a:rPr lang="fr-FR" sz="800">
                <a:solidFill>
                  <a:srgbClr val="000000"/>
                </a:solidFill>
              </a:rPr>
              <a:t>. Ainsi, le montant remboursé pourra être très différent (inférieur ou supérieur) du montant résultant de l’application de la formule annoncée. </a:t>
            </a:r>
            <a:r>
              <a:rPr lang="fr-FR" sz="800" b="1">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a:solidFill>
                  <a:schemeClr val="tx2"/>
                </a:solidFill>
                <a:latin typeface="+mn-lt"/>
              </a:rPr>
              <a:t>(1)</a:t>
            </a:r>
            <a:r>
              <a:rPr lang="fr-FR" sz="650">
                <a:solidFill>
                  <a:schemeClr val="tx2"/>
                </a:solidFill>
                <a:latin typeface="+mn-lt"/>
              </a:rPr>
              <a:t> Veuillez vous référer au tableau récapitulant les principales caractéristiques financières en &lt;PAGE&gt; pour le détail des dates. </a:t>
            </a:r>
          </a:p>
          <a:p>
            <a:pPr marL="0" lvl="1" algn="just"/>
            <a:r>
              <a:rPr lang="fr-FR" sz="650" baseline="30000">
                <a:solidFill>
                  <a:schemeClr val="tx2"/>
                </a:solidFill>
                <a:latin typeface="+mn-lt"/>
              </a:rPr>
              <a:t>(2)</a:t>
            </a:r>
            <a:r>
              <a:rPr lang="fr-FR" sz="65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a:solidFill>
                  <a:schemeClr val="tx2"/>
                </a:solidFill>
                <a:latin typeface="+mn-lt"/>
              </a:rPr>
              <a:t>(1)</a:t>
            </a:r>
            <a:r>
              <a:rPr lang="fr-FR" sz="650">
                <a:solidFill>
                  <a:schemeClr val="tx2"/>
                </a:solidFill>
                <a:latin typeface="+mn-lt"/>
              </a:rPr>
              <a:t> ou d’échéance</a:t>
            </a:r>
            <a:r>
              <a:rPr lang="fr-FR" sz="650" baseline="30000">
                <a:solidFill>
                  <a:schemeClr val="tx2"/>
                </a:solidFill>
                <a:latin typeface="+mn-lt"/>
              </a:rPr>
              <a:t>(1)</a:t>
            </a:r>
            <a:r>
              <a:rPr lang="fr-FR" sz="65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a:solidFill>
                  <a:srgbClr val="000000"/>
                </a:solidFill>
              </a:rPr>
              <a:t>A chaque date de constatation &lt;F1&gt;</a:t>
            </a:r>
            <a:r>
              <a:rPr lang="fr-FR" sz="800" baseline="30000">
                <a:solidFill>
                  <a:srgbClr val="000000"/>
                </a:solidFill>
              </a:rPr>
              <a:t>(1)</a:t>
            </a:r>
            <a:r>
              <a:rPr lang="fr-FR" sz="800">
                <a:solidFill>
                  <a:srgbClr val="000000"/>
                </a:solidFill>
              </a:rPr>
              <a:t>, </a:t>
            </a:r>
            <a:r>
              <a:rPr lang="fr-FR" sz="800">
                <a:latin typeface="Proxima Nova Rg" panose="02000506030000020004" pitchFamily="2" charset="0"/>
              </a:rPr>
              <a:t>l’investisseur peut recevoir un coupon de &lt;CPN&gt; dès lors que &lt;SJR1&gt; clôture à un &lt;SJR3&gt; supérieur ou égal à &lt;ABAC2&gt;</a:t>
            </a:r>
            <a:r>
              <a:rPr lang="fr-FR" sz="800">
                <a:solidFill>
                  <a:srgbClr val="000000"/>
                </a:solidFill>
                <a:ea typeface="SimSun" pitchFamily="2" charset="-122"/>
                <a:cs typeface="Times New Roman" pitchFamily="18" charset="0"/>
              </a:rPr>
              <a:t>. &lt;Mémoire3&gt;</a:t>
            </a:r>
          </a:p>
          <a:p>
            <a:pPr marL="171450" indent="-171450" algn="just">
              <a:lnSpc>
                <a:spcPct val="95000"/>
              </a:lnSpc>
              <a:spcAft>
                <a:spcPts val="200"/>
              </a:spcAft>
              <a:buFont typeface="Arial" panose="020B0604020202020204" pitchFamily="34" charset="0"/>
              <a:buChar char="•"/>
            </a:pPr>
            <a:r>
              <a:rPr lang="fr-FR" sz="800">
                <a:solidFill>
                  <a:srgbClr val="000000"/>
                </a:solidFill>
              </a:rPr>
              <a:t>A l’issue &lt;DU&gt; &lt;F0&gt; &lt;1PR&gt; à &lt;ADPR&gt;, si à l’une des dates de constatation &lt;F1&gt; correspondantes</a:t>
            </a:r>
            <a:r>
              <a:rPr lang="fr-FR" sz="800" baseline="30000">
                <a:solidFill>
                  <a:srgbClr val="000000"/>
                </a:solidFill>
              </a:rPr>
              <a:t>(1)</a:t>
            </a:r>
            <a:r>
              <a:rPr lang="fr-FR" sz="800">
                <a:solidFill>
                  <a:srgbClr val="000000"/>
                </a:solidFill>
              </a:rPr>
              <a:t> ,&lt;SJR1&gt; clôture à un &lt;SJR3&gt; supérieur ou égal à &lt;ABAC&gt;, </a:t>
            </a:r>
            <a:r>
              <a:rPr lang="fr-FR" sz="800" b="1">
                <a:solidFill>
                  <a:srgbClr val="000000"/>
                </a:solidFill>
              </a:rPr>
              <a:t>un mécanisme de remboursement anticipé est automatiquement activé </a:t>
            </a:r>
            <a:r>
              <a:rPr lang="fr-FR" sz="800">
                <a:solidFill>
                  <a:srgbClr val="000000"/>
                </a:solidFill>
              </a:rPr>
              <a:t>et l’investisseur récupère alors l’intégralité de son capital initial majorée du coupon de &lt;CPN&gt; &lt;Mémoire6&gt; (soit un Taux de Rendement Annuel net maximum de</a:t>
            </a:r>
            <a:r>
              <a:rPr lang="fr-FR" sz="800">
                <a:solidFill>
                  <a:srgbClr val="000000"/>
                </a:solidFill>
                <a:highlight>
                  <a:srgbClr val="00FFFF"/>
                </a:highlight>
              </a:rPr>
              <a:t>&lt;TRA.MRA.MAX.P&gt;</a:t>
            </a:r>
            <a:r>
              <a:rPr lang="fr-FR" sz="800" baseline="30000">
                <a:solidFill>
                  <a:srgbClr val="000000"/>
                </a:solidFill>
                <a:highlight>
                  <a:srgbClr val="00FFFF"/>
                </a:highlight>
                <a:ea typeface="SimSun" pitchFamily="2" charset="-122"/>
                <a:cs typeface="Times New Roman" pitchFamily="18" charset="0"/>
              </a:rPr>
              <a:t>(</a:t>
            </a:r>
            <a:r>
              <a:rPr lang="fr-FR" sz="800" baseline="30000">
                <a:solidFill>
                  <a:srgbClr val="000000"/>
                </a:solidFill>
                <a:ea typeface="SimSun" pitchFamily="2" charset="-122"/>
                <a:cs typeface="Times New Roman" pitchFamily="18" charset="0"/>
              </a:rPr>
              <a:t>2)</a:t>
            </a:r>
            <a:r>
              <a:rPr lang="fr-FR" sz="80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a:solidFill>
                  <a:srgbClr val="000000"/>
                </a:solidFill>
              </a:rPr>
              <a:t>Sinon, si le mécanisme de remboursement anticipé n’a pas été activé au préalable, et si à la date de constatation finale &lt;SJR1&gt; clôture à un &lt;SJR3&gt; supérieur ou égal à &lt;PDI&gt; de son &lt;NDR&gt;, l’investisseur récupère alors l’intégralité de son capital initialement investi (soit un Taux de Rendement Annuel net maximum de </a:t>
            </a:r>
            <a:r>
              <a:rPr lang="fr-FR" sz="800">
                <a:solidFill>
                  <a:srgbClr val="000000"/>
                </a:solidFill>
                <a:highlight>
                  <a:srgbClr val="00FFFF"/>
                </a:highlight>
              </a:rPr>
              <a:t>&lt;TRA.TOUT.P&gt;</a:t>
            </a:r>
            <a:r>
              <a:rPr lang="fr-FR" sz="800" baseline="30000">
                <a:solidFill>
                  <a:srgbClr val="000000"/>
                </a:solidFill>
              </a:rPr>
              <a:t>(2)</a:t>
            </a:r>
            <a:r>
              <a:rPr lang="fr-FR" sz="800">
                <a:solidFill>
                  <a:srgbClr val="000000"/>
                </a:solidFill>
              </a:rPr>
              <a:t>). </a:t>
            </a:r>
          </a:p>
          <a:p>
            <a:pPr marL="0" lvl="1" algn="just">
              <a:lnSpc>
                <a:spcPct val="95000"/>
              </a:lnSpc>
              <a:spcBef>
                <a:spcPts val="600"/>
              </a:spcBef>
            </a:pPr>
            <a:r>
              <a:rPr lang="fr-FR" sz="1000" b="1">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a:solidFill>
                  <a:srgbClr val="000000"/>
                </a:solidFill>
              </a:rPr>
              <a:t>« &lt;NOM&gt; » </a:t>
            </a:r>
            <a:r>
              <a:rPr lang="fr-FR" sz="800" b="1">
                <a:solidFill>
                  <a:srgbClr val="000000"/>
                </a:solidFill>
              </a:rPr>
              <a:t>présente</a:t>
            </a:r>
            <a:r>
              <a:rPr lang="fr-FR" sz="800">
                <a:solidFill>
                  <a:srgbClr val="000000"/>
                </a:solidFill>
              </a:rPr>
              <a:t> </a:t>
            </a:r>
            <a:r>
              <a:rPr lang="fr-FR" sz="800" b="1">
                <a:solidFill>
                  <a:srgbClr val="000000"/>
                </a:solidFill>
              </a:rPr>
              <a:t>un risque de perte partielle ou totale du capital en cours de vie </a:t>
            </a:r>
            <a:r>
              <a:rPr lang="fr-FR" sz="80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a:solidFill>
                  <a:srgbClr val="000000"/>
                </a:solidFill>
              </a:rPr>
              <a:t> et à l’échéance</a:t>
            </a:r>
            <a:r>
              <a:rPr lang="fr-FR" sz="800" b="1" baseline="30000">
                <a:solidFill>
                  <a:srgbClr val="000000"/>
                </a:solidFill>
              </a:rPr>
              <a:t>(1)</a:t>
            </a:r>
            <a:r>
              <a:rPr lang="fr-FR" sz="800" b="1">
                <a:solidFill>
                  <a:srgbClr val="000000"/>
                </a:solidFill>
              </a:rPr>
              <a:t> </a:t>
            </a:r>
            <a:r>
              <a:rPr lang="fr-FR" sz="800">
                <a:solidFill>
                  <a:srgbClr val="000000"/>
                </a:solidFill>
              </a:rPr>
              <a:t>(si, à la date de constatation finale</a:t>
            </a:r>
            <a:r>
              <a:rPr lang="fr-FR" sz="800" baseline="30000">
                <a:solidFill>
                  <a:srgbClr val="000000"/>
                </a:solidFill>
              </a:rPr>
              <a:t>(1)</a:t>
            </a:r>
            <a:r>
              <a:rPr lang="fr-FR" sz="80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a:solidFill>
                  <a:srgbClr val="000000"/>
                </a:solidFill>
              </a:rPr>
              <a:t>(1)</a:t>
            </a:r>
            <a:r>
              <a:rPr lang="fr-FR" sz="80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a:solidFill>
                  <a:srgbClr val="000000"/>
                </a:solidFill>
              </a:rPr>
              <a:t>(1)</a:t>
            </a:r>
            <a:r>
              <a:rPr lang="fr-FR" sz="80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a:solidFill>
                  <a:srgbClr val="000000"/>
                </a:solidFill>
              </a:rPr>
              <a:t>L’investisseur est exposé à un éventuel défaut de paiement et de faillite </a:t>
            </a:r>
            <a:r>
              <a:rPr lang="fr-FR" sz="800">
                <a:solidFill>
                  <a:srgbClr val="000000"/>
                </a:solidFill>
              </a:rPr>
              <a:t>(qui induit un risque de non remboursement) ou à une </a:t>
            </a:r>
            <a:r>
              <a:rPr lang="fr-FR" sz="800" b="1">
                <a:solidFill>
                  <a:srgbClr val="000000"/>
                </a:solidFill>
              </a:rPr>
              <a:t>dégradation de la qualité de crédit</a:t>
            </a:r>
            <a:r>
              <a:rPr lang="fr-FR" sz="800">
                <a:solidFill>
                  <a:srgbClr val="000000"/>
                </a:solidFill>
              </a:rPr>
              <a:t> (qui induit un risque sur la valeur de marché du produit) de l’Émetteur ainsi qu’au </a:t>
            </a:r>
            <a:r>
              <a:rPr lang="fr-FR" sz="800" b="1">
                <a:solidFill>
                  <a:srgbClr val="000000"/>
                </a:solidFill>
              </a:rPr>
              <a:t>risque de défaut de paiement, de faillite et de mise en résolution </a:t>
            </a:r>
            <a:r>
              <a:rPr lang="fr-FR" sz="80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L’investisseur ne connaît pas à l’avance la durée exacte de son investissement qui peut varier de </a:t>
            </a:r>
            <a:r>
              <a:rPr lang="fr-FR" sz="800" b="1">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L’investisseur peut ne bénéficier que d’une hausse partielle &lt;SJR7&gt;, du fait du </a:t>
            </a:r>
            <a:r>
              <a:rPr lang="fr-FR" sz="800" b="1">
                <a:solidFill>
                  <a:srgbClr val="000000"/>
                </a:solidFill>
              </a:rPr>
              <a:t>mécanisme de plafonnement des gains à &lt;CPN&gt; par &lt;F0&gt; </a:t>
            </a:r>
            <a:r>
              <a:rPr lang="fr-FR" sz="800">
                <a:solidFill>
                  <a:srgbClr val="000000"/>
                </a:solidFill>
              </a:rPr>
              <a:t>(soit un Taux de Rendement Annuel net maximum de de de </a:t>
            </a:r>
            <a:r>
              <a:rPr lang="fr-FR" sz="800">
                <a:solidFill>
                  <a:srgbClr val="000000"/>
                </a:solidFill>
                <a:highlight>
                  <a:srgbClr val="00FFFF"/>
                </a:highlight>
              </a:rPr>
              <a:t>&lt;TRA.TOUT.P&gt;</a:t>
            </a:r>
            <a:r>
              <a:rPr lang="fr-FR" sz="800" baseline="30000">
                <a:solidFill>
                  <a:srgbClr val="000000"/>
                </a:solidFill>
              </a:rPr>
              <a:t>( </a:t>
            </a:r>
            <a:r>
              <a:rPr lang="fr-FR" sz="800" baseline="30000">
                <a:solidFill>
                  <a:srgbClr val="000000"/>
                </a:solidFill>
                <a:ea typeface="SimSun" pitchFamily="2" charset="-122"/>
                <a:cs typeface="Times New Roman" pitchFamily="18" charset="0"/>
              </a:rPr>
              <a:t>2)</a:t>
            </a:r>
            <a:r>
              <a:rPr lang="fr-FR" sz="800">
                <a:solidFill>
                  <a:srgbClr val="000000"/>
                </a:solidFill>
                <a:ea typeface="SimSun" pitchFamily="2" charset="-122"/>
                <a:cs typeface="Times New Roman" pitchFamily="18" charset="0"/>
              </a:rPr>
              <a:t>)</a:t>
            </a:r>
            <a:r>
              <a:rPr lang="fr-FR" sz="80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Le rendement de « &lt;NOM&gt; » est très sensible à une faible variation du &lt;SJR3&gt; de clôture &lt;SJR7&gt; autour du seuil de </a:t>
            </a:r>
            <a:r>
              <a:rPr lang="fr-FR" sz="800">
                <a:solidFill>
                  <a:srgbClr val="000000"/>
                </a:solidFill>
                <a:effectLst/>
                <a:ea typeface="Calibri" panose="020F0502020204030204" pitchFamily="34" charset="0"/>
              </a:rPr>
              <a:t>&lt;ABAC2&gt; &lt;EBAC&gt; &lt;DESONNDR&gt; </a:t>
            </a:r>
            <a:r>
              <a:rPr lang="fr-FR" sz="800">
                <a:effectLst/>
                <a:ea typeface="Calibri" panose="020F0502020204030204" pitchFamily="34" charset="0"/>
              </a:rPr>
              <a:t>en cours de vie, et des seuils de &lt;BFP&gt; et &lt;PDI&gt; de son &lt;NDR&gt; à la date de constatation finale</a:t>
            </a:r>
            <a:r>
              <a:rPr lang="fr-FR" sz="800" baseline="30000">
                <a:effectLst/>
                <a:ea typeface="Calibri" panose="020F0502020204030204" pitchFamily="34" charset="0"/>
              </a:rPr>
              <a:t>(1</a:t>
            </a:r>
            <a:r>
              <a:rPr lang="fr-FR" sz="800" b="1" baseline="30000">
                <a:effectLst/>
                <a:ea typeface="Calibri" panose="020F0502020204030204" pitchFamily="34" charset="0"/>
              </a:rPr>
              <a:t>)</a:t>
            </a:r>
            <a:r>
              <a:rPr lang="fr-FR" sz="800" b="1">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&lt;</a:t>
            </a:r>
            <a:r>
              <a:rPr lang="fr-FR" sz="800" err="1">
                <a:solidFill>
                  <a:srgbClr val="000000"/>
                </a:solidFill>
              </a:rPr>
              <a:t>inconv</a:t>
            </a:r>
            <a:r>
              <a:rPr lang="fr-FR" sz="800">
                <a:solidFill>
                  <a:srgbClr val="000000"/>
                </a:solidFill>
              </a:rPr>
              <a:t>&gt;.</a:t>
            </a:r>
            <a:endParaRPr lang="fr-FR" sz="800">
              <a:solidFill>
                <a:srgbClr val="000000"/>
              </a:solidFill>
              <a:highlight>
                <a:srgbClr val="FFFF00"/>
              </a:highlight>
            </a:endParaRPr>
          </a:p>
          <a:p>
            <a:pPr marL="0" lvl="1" indent="0" algn="just">
              <a:lnSpc>
                <a:spcPct val="95000"/>
              </a:lnSpc>
              <a:spcBef>
                <a:spcPts val="600"/>
              </a:spcBef>
              <a:spcAft>
                <a:spcPts val="200"/>
              </a:spcAft>
              <a:buNone/>
            </a:pPr>
            <a:r>
              <a:rPr lang="fr-FR" sz="1000" b="1">
                <a:solidFill>
                  <a:srgbClr val="B9A049"/>
                </a:solidFill>
              </a:rPr>
              <a:t>PRINCIPAUX FACTEURS DE RISQUES</a:t>
            </a:r>
          </a:p>
          <a:p>
            <a:pPr algn="just">
              <a:lnSpc>
                <a:spcPct val="95000"/>
              </a:lnSpc>
            </a:pPr>
            <a:r>
              <a:rPr lang="fr-FR" sz="800" i="1">
                <a:solidFill>
                  <a:srgbClr val="000000"/>
                </a:solidFill>
              </a:rPr>
              <a:t>Conformément à l’articule 14 du Règlement délégué n°2019/979, les investisseurs sont invités à lire attentivement la section « Facteurs de Risques » du Prospectus de Base et des Conditions définitives, disponible sur le site </a:t>
            </a:r>
            <a:r>
              <a:rPr lang="fr-FR" sz="800" i="1">
                <a:solidFill>
                  <a:srgbClr val="000000"/>
                </a:solidFill>
                <a:hlinkClick r:id="rId2"/>
              </a:rPr>
              <a:t>https://derivative.credit-suisse.com/countryselect/fr</a:t>
            </a:r>
            <a:endParaRPr lang="fr-FR" sz="800" i="1">
              <a:solidFill>
                <a:srgbClr val="000000"/>
              </a:solidFill>
            </a:endParaRPr>
          </a:p>
          <a:p>
            <a:pPr algn="just">
              <a:lnSpc>
                <a:spcPct val="95000"/>
              </a:lnSpc>
            </a:pPr>
            <a:endParaRPr lang="fr-FR" sz="800" i="1">
              <a:solidFill>
                <a:srgbClr val="000000"/>
              </a:solidFill>
            </a:endParaRPr>
          </a:p>
          <a:p>
            <a:pPr algn="just">
              <a:lnSpc>
                <a:spcPct val="95000"/>
              </a:lnSpc>
              <a:spcAft>
                <a:spcPts val="600"/>
              </a:spcAft>
            </a:pPr>
            <a:r>
              <a:rPr lang="fr-FR" sz="800" b="1" u="sng">
                <a:solidFill>
                  <a:srgbClr val="000000"/>
                </a:solidFill>
              </a:rPr>
              <a:t>Ces risques sont notamment :</a:t>
            </a:r>
            <a:endParaRPr lang="fr-FR" sz="800" i="1" u="sng">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crédit : </a:t>
            </a:r>
            <a:r>
              <a:rPr lang="fr-FR" sz="800">
                <a:solidFill>
                  <a:srgbClr val="000000"/>
                </a:solidFill>
              </a:rPr>
              <a:t>en cas 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taux </a:t>
            </a:r>
            <a:r>
              <a:rPr lang="fr-FR" sz="80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liquidité </a:t>
            </a:r>
            <a:r>
              <a:rPr lang="fr-FR" sz="80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conflits d’intérêts potentiels </a:t>
            </a:r>
            <a:r>
              <a:rPr lang="fr-FR" sz="800">
                <a:solidFill>
                  <a:srgbClr val="000000"/>
                </a:solidFill>
              </a:rPr>
              <a:t>: L’émetteur et l’agent de calcul de ce produit appartiennent au Groupe </a:t>
            </a:r>
            <a:r>
              <a:rPr lang="fr-FR" sz="800" err="1">
                <a:solidFill>
                  <a:srgbClr val="000000"/>
                </a:solidFill>
              </a:rPr>
              <a:t>Credit</a:t>
            </a:r>
            <a:r>
              <a:rPr lang="fr-FR" sz="800">
                <a:solidFill>
                  <a:srgbClr val="000000"/>
                </a:solidFill>
              </a:rPr>
              <a:t> Suisse. Les conflits d’intérêts qui peuvent être engendrés seront gérés conformément à la réglementation applicable. </a:t>
            </a:r>
            <a:endParaRPr lang="fr-FR" sz="800" b="1">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Exposition à la performance de l’indice sous-jacent. </a:t>
            </a:r>
            <a:r>
              <a:rPr lang="fr-FR" sz="800">
                <a:solidFill>
                  <a:srgbClr val="000000"/>
                </a:solidFill>
                <a:highlight>
                  <a:srgbClr val="FF00FF"/>
                </a:highlight>
              </a:rPr>
              <a:t>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endParaRPr lang="fr-FR" sz="800" b="1">
              <a:solidFill>
                <a:srgbClr val="000000"/>
              </a:solidFill>
              <a:highlight>
                <a:srgbClr val="FF00FF"/>
              </a:highlight>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Risques liés aux indices « </a:t>
            </a:r>
            <a:r>
              <a:rPr lang="fr-FR" sz="800" b="1" err="1">
                <a:solidFill>
                  <a:srgbClr val="000000"/>
                </a:solidFill>
                <a:highlight>
                  <a:srgbClr val="FF00FF"/>
                </a:highlight>
              </a:rPr>
              <a:t>Decrement</a:t>
            </a:r>
            <a:r>
              <a:rPr lang="fr-FR" sz="800" b="1">
                <a:solidFill>
                  <a:srgbClr val="000000"/>
                </a:solidFill>
                <a:highlight>
                  <a:srgbClr val="FF00FF"/>
                </a:highlight>
              </a:rPr>
              <a:t> » en points d’indice : </a:t>
            </a:r>
            <a:r>
              <a:rPr lang="fr-FR" sz="800">
                <a:solidFill>
                  <a:srgbClr val="000000"/>
                </a:solidFill>
                <a:highlight>
                  <a:srgbClr val="FF00FF"/>
                </a:highlight>
              </a:rPr>
              <a:t>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endParaRPr lang="fr-FR" sz="800" b="1">
              <a:solidFill>
                <a:srgbClr val="000000"/>
              </a:solidFill>
              <a:highlight>
                <a:srgbClr val="FF00FF"/>
              </a:highlight>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a:solidFill>
                  <a:schemeClr val="tx2"/>
                </a:solidFill>
                <a:latin typeface="+mn-lt"/>
              </a:rPr>
              <a:t>(1)</a:t>
            </a:r>
            <a:r>
              <a:rPr lang="fr-FR" sz="650">
                <a:solidFill>
                  <a:schemeClr val="tx2"/>
                </a:solidFill>
                <a:latin typeface="+mn-lt"/>
              </a:rPr>
              <a:t> Veuillez vous référer au tableau récapitulant les principales caractéristiques financières en &lt;PAGE&gt; pour le détail des dates. </a:t>
            </a:r>
          </a:p>
          <a:p>
            <a:pPr marL="0" lvl="1" algn="just"/>
            <a:r>
              <a:rPr lang="fr-FR" sz="650" baseline="30000">
                <a:solidFill>
                  <a:schemeClr val="tx2"/>
                </a:solidFill>
                <a:latin typeface="+mn-lt"/>
              </a:rPr>
              <a:t>(2)</a:t>
            </a:r>
            <a:r>
              <a:rPr lang="fr-FR" sz="65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a:solidFill>
                  <a:schemeClr val="tx2"/>
                </a:solidFill>
                <a:latin typeface="+mn-lt"/>
              </a:rPr>
              <a:t>(1)</a:t>
            </a:r>
            <a:r>
              <a:rPr lang="fr-FR" sz="650">
                <a:solidFill>
                  <a:schemeClr val="tx2"/>
                </a:solidFill>
                <a:latin typeface="+mn-lt"/>
              </a:rPr>
              <a:t> ou d’échéance</a:t>
            </a:r>
            <a:r>
              <a:rPr lang="fr-FR" sz="650" baseline="30000">
                <a:solidFill>
                  <a:schemeClr val="tx2"/>
                </a:solidFill>
                <a:latin typeface="+mn-lt"/>
              </a:rPr>
              <a:t>(1)</a:t>
            </a:r>
            <a:r>
              <a:rPr lang="fr-FR" sz="65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a:solidFill>
                  <a:schemeClr val="tx2"/>
                </a:solidFill>
                <a:latin typeface="+mn-lt"/>
              </a:rPr>
              <a:t>(3</a:t>
            </a:r>
            <a:r>
              <a:rPr lang="fr-FR" sz="650" baseline="30000">
                <a:solidFill>
                  <a:schemeClr val="tx2"/>
                </a:solidFill>
                <a:highlight>
                  <a:srgbClr val="FFFF00"/>
                </a:highlight>
                <a:latin typeface="+mn-lt"/>
              </a:rPr>
              <a:t>) </a:t>
            </a:r>
            <a:r>
              <a:rPr lang="fr-FR" sz="650">
                <a:solidFill>
                  <a:schemeClr val="tx2"/>
                </a:solidFill>
                <a:highlight>
                  <a:srgbClr val="FFFF00"/>
                </a:highlight>
                <a:latin typeface="+mn-lt"/>
              </a:rPr>
              <a:t>Hors prise en compte des dividendes éventuels détachés par </a:t>
            </a:r>
            <a:r>
              <a:rPr lang="it-IT" sz="650">
                <a:solidFill>
                  <a:schemeClr val="tx2"/>
                </a:solidFill>
                <a:highlight>
                  <a:srgbClr val="FFFF00"/>
                </a:highlight>
                <a:latin typeface="+mn-lt"/>
              </a:rPr>
              <a:t>&lt;SJR1&gt;</a:t>
            </a:r>
            <a:endParaRPr lang="fr-FR" sz="65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a:solidFill>
                  <a:srgbClr val="B9A049"/>
                </a:solidFill>
              </a:rPr>
              <a:t>SCÉNARIO DÉFAVORABLE </a:t>
            </a:r>
            <a:r>
              <a:rPr lang="fr-FR" sz="800">
                <a:solidFill>
                  <a:srgbClr val="B9A049"/>
                </a:solidFill>
              </a:rPr>
              <a:t>: À la date de constatation finale</a:t>
            </a:r>
            <a:r>
              <a:rPr lang="fr-FR" sz="800" baseline="30000">
                <a:solidFill>
                  <a:srgbClr val="B9A049"/>
                </a:solidFill>
              </a:rPr>
              <a:t>(1)</a:t>
            </a:r>
            <a:r>
              <a:rPr lang="fr-FR" sz="80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a:latin typeface="+mn-lt"/>
              </a:rPr>
              <a:t>SCÉNARIO MÉDIAN : </a:t>
            </a:r>
            <a:r>
              <a:rPr lang="fr-FR" sz="800" b="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a:latin typeface="+mn-lt"/>
              </a:rPr>
              <a:t>SCÉNARIO FAVORABLE AVEC MISE EN ÉVIDENCE DU PLAFONNEMENT DES GAINS : </a:t>
            </a:r>
            <a:r>
              <a:rPr lang="fr-FR" sz="800" b="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a:solidFill>
                  <a:srgbClr val="B9A049"/>
                </a:solidFill>
                <a:latin typeface="+mn-lt"/>
              </a:rPr>
              <a:t>LE RENDEMENT DU PRODUIT « &lt;NOM&gt; » EST TRÈS SENSIBLE À UNE FAIBLE VARIATION DU &lt;SJR3&gt; DE CLÔTURE &lt;SJR7&gt; AUTOUR DES SEUILS DE &lt;DBAC&gt; ET DE &lt;PDI&gt; </a:t>
            </a:r>
            <a:r>
              <a:rPr lang="fr-FR" sz="800" cap="all">
                <a:solidFill>
                  <a:srgbClr val="B9A049"/>
                </a:solidFill>
                <a:latin typeface="+mn-lt"/>
              </a:rPr>
              <a:t>DE SON &lt;NDR&gt;</a:t>
            </a:r>
            <a:r>
              <a:rPr lang="fr-FR" sz="800">
                <a:solidFill>
                  <a:srgbClr val="B9A049"/>
                </a:solidFill>
                <a:latin typeface="+mn-lt"/>
              </a:rPr>
              <a:t> à la date de constatation finale</a:t>
            </a:r>
            <a:r>
              <a:rPr lang="fr-FR" sz="800" baseline="30000">
                <a:solidFill>
                  <a:srgbClr val="B9A049"/>
                </a:solidFill>
                <a:latin typeface="+mn-lt"/>
              </a:rPr>
              <a:t>(1)</a:t>
            </a:r>
            <a:r>
              <a:rPr lang="fr-FR" sz="80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a:t>À chaque date de constatation &lt;F1&gt;</a:t>
            </a:r>
            <a:r>
              <a:rPr lang="fr-FR" sz="800" baseline="30000"/>
              <a:t>(1) </a:t>
            </a:r>
            <a:r>
              <a:rPr lang="fr-FR" sz="800">
                <a:latin typeface="+mn-lt"/>
              </a:rPr>
              <a:t>des &lt;F0&gt;&lt;F0s&gt; &lt;1PR&gt; à &lt;ADPR&gt;</a:t>
            </a:r>
            <a:r>
              <a:rPr lang="fr-FR" sz="80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a:highlight>
                <a:srgbClr val="FFFF00"/>
              </a:highlight>
            </a:endParaRPr>
          </a:p>
          <a:p>
            <a:pPr lvl="0" algn="just" defTabSz="1042988" fontAlgn="base">
              <a:spcBef>
                <a:spcPct val="0"/>
              </a:spcBef>
              <a:spcAft>
                <a:spcPts val="600"/>
              </a:spcAft>
            </a:pPr>
            <a:r>
              <a:rPr lang="fr-FR" sz="800"/>
              <a:t>À la date de constatation finale</a:t>
            </a:r>
            <a:r>
              <a:rPr lang="fr-FR" sz="800" baseline="30000"/>
              <a:t>(1)</a:t>
            </a:r>
            <a:r>
              <a:rPr lang="fr-FR" sz="80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a:t>Le Taux de Rendement Annuel net est alors similaire à celui d’un investissement direct dans &lt;SJR1&gt;</a:t>
            </a:r>
            <a:r>
              <a:rPr lang="fr-FR" sz="800" baseline="30000"/>
              <a:t>(3)</a:t>
            </a:r>
            <a:r>
              <a:rPr lang="fr-FR" sz="800"/>
              <a:t>, soit &lt;TRA.D.A&gt;</a:t>
            </a:r>
            <a:r>
              <a:rPr lang="fr-FR" sz="800" baseline="30000"/>
              <a:t>(2)</a:t>
            </a:r>
            <a:r>
              <a:rPr lang="fr-FR" sz="800"/>
              <a:t>. </a:t>
            </a:r>
          </a:p>
          <a:p>
            <a:pPr lvl="0" algn="just" defTabSz="1042988" fontAlgn="base">
              <a:spcBef>
                <a:spcPct val="0"/>
              </a:spcBef>
              <a:spcAft>
                <a:spcPts val="600"/>
              </a:spcAft>
            </a:pPr>
            <a:r>
              <a:rPr lang="fr-FR" sz="800" b="1"/>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a:latin typeface="+mn-lt"/>
              </a:rPr>
              <a:t>À chaque date de constatation &lt;F1&gt;</a:t>
            </a:r>
            <a:r>
              <a:rPr lang="fr-FR" sz="800" baseline="30000">
                <a:solidFill>
                  <a:srgbClr val="04202E"/>
                </a:solidFill>
                <a:latin typeface="+mn-lt"/>
              </a:rPr>
              <a:t>(1)</a:t>
            </a:r>
            <a:r>
              <a:rPr lang="fr-FR" sz="800">
                <a:latin typeface="+mn-lt"/>
              </a:rPr>
              <a:t> des &lt;F0&gt;&lt;F0s&gt; &lt;1PR&gt; à &lt;ADPR&gt;, &lt;SJR1&gt; clôture à </a:t>
            </a:r>
            <a:r>
              <a:rPr lang="fr-FR" sz="800">
                <a:solidFill>
                  <a:schemeClr val="tx2"/>
                </a:solidFill>
                <a:latin typeface="+mn-lt"/>
              </a:rPr>
              <a:t>un &lt;SJR3&gt; strictement inférieur à &lt;ABAC&gt;</a:t>
            </a:r>
            <a:r>
              <a:rPr lang="fr-FR" sz="800">
                <a:latin typeface="+mn-lt"/>
              </a:rPr>
              <a:t>. Le mécanisme de remboursement anticipé automatique n’est donc pas activé et le produit continue.</a:t>
            </a:r>
          </a:p>
          <a:p>
            <a:pPr lvl="0" defTabSz="1042988" fontAlgn="base">
              <a:spcBef>
                <a:spcPct val="0"/>
              </a:spcBef>
              <a:spcAft>
                <a:spcPct val="0"/>
              </a:spcAft>
            </a:pPr>
            <a:endParaRPr lang="fr-FR" sz="800">
              <a:latin typeface="+mn-lt"/>
            </a:endParaRPr>
          </a:p>
          <a:p>
            <a:pPr lvl="0" defTabSz="1042988" fontAlgn="base">
              <a:spcBef>
                <a:spcPct val="0"/>
              </a:spcBef>
              <a:spcAft>
                <a:spcPts val="600"/>
              </a:spcAft>
            </a:pPr>
            <a:r>
              <a:rPr lang="fr-FR" sz="800">
                <a:latin typeface="+mn-lt"/>
              </a:rPr>
              <a:t>&lt;baliseCM4&gt;</a:t>
            </a:r>
          </a:p>
          <a:p>
            <a:pPr lvl="0" defTabSz="1042988" fontAlgn="base">
              <a:spcBef>
                <a:spcPct val="0"/>
              </a:spcBef>
              <a:spcAft>
                <a:spcPts val="600"/>
              </a:spcAft>
            </a:pPr>
            <a:r>
              <a:rPr lang="fr-FR" sz="800">
                <a:solidFill>
                  <a:schemeClr val="tx1"/>
                </a:solidFill>
                <a:latin typeface="+mn-lt"/>
              </a:rPr>
              <a:t>Ce qui correspond à un Taux de Rendement Annuel net de                    &lt;BALISECMTRA&gt;</a:t>
            </a:r>
            <a:r>
              <a:rPr lang="fr-FR" sz="800" baseline="30000">
                <a:solidFill>
                  <a:schemeClr val="tx1"/>
                </a:solidFill>
                <a:latin typeface="+mn-lt"/>
              </a:rPr>
              <a:t>(2)</a:t>
            </a:r>
            <a:r>
              <a:rPr lang="fr-FR" sz="800">
                <a:solidFill>
                  <a:schemeClr val="tx1"/>
                </a:solidFill>
                <a:latin typeface="+mn-lt"/>
              </a:rPr>
              <a:t>, contre un Taux de Rendement Annuel net de &lt;TRA.M.SJ&gt;</a:t>
            </a:r>
            <a:r>
              <a:rPr lang="fr-FR" sz="800" baseline="30000">
                <a:solidFill>
                  <a:schemeClr val="tx1"/>
                </a:solidFill>
                <a:latin typeface="+mn-lt"/>
              </a:rPr>
              <a:t>(2)</a:t>
            </a:r>
            <a:r>
              <a:rPr lang="fr-FR" sz="800">
                <a:solidFill>
                  <a:schemeClr val="tx1"/>
                </a:solidFill>
                <a:latin typeface="+mn-lt"/>
              </a:rPr>
              <a:t>, pour un investissement direct dans &lt;SJR1&gt;</a:t>
            </a:r>
            <a:r>
              <a:rPr lang="fr-FR" sz="800" baseline="30000">
                <a:solidFill>
                  <a:schemeClr val="tx1"/>
                </a:solidFill>
                <a:latin typeface="+mn-lt"/>
              </a:rPr>
              <a:t>(3)</a:t>
            </a:r>
            <a:r>
              <a:rPr lang="fr-FR" sz="800">
                <a:solidFill>
                  <a:schemeClr val="tx1"/>
                </a:solidFill>
                <a:latin typeface="+mn-lt"/>
              </a:rPr>
              <a:t>,</a:t>
            </a:r>
            <a:r>
              <a:rPr lang="fr-FR" sz="800" baseline="30000">
                <a:solidFill>
                  <a:schemeClr val="tx1"/>
                </a:solidFill>
                <a:latin typeface="+mn-lt"/>
              </a:rPr>
              <a:t> </a:t>
            </a:r>
            <a:r>
              <a:rPr lang="fr-FR" sz="800">
                <a:solidFill>
                  <a:schemeClr val="tx1"/>
                </a:solidFill>
                <a:latin typeface="+mn-lt"/>
              </a:rPr>
              <a:t>du fait du </a:t>
            </a:r>
            <a:r>
              <a:rPr lang="fr-FR" sz="800" b="1">
                <a:solidFill>
                  <a:schemeClr val="tx1"/>
                </a:solidFill>
                <a:latin typeface="+mn-lt"/>
              </a:rPr>
              <a:t>mécanisme de remboursement à l’échéance</a:t>
            </a:r>
            <a:r>
              <a:rPr lang="fr-FR" sz="800" b="1" baseline="30000">
                <a:solidFill>
                  <a:schemeClr val="tx1"/>
                </a:solidFill>
                <a:latin typeface="+mn-lt"/>
              </a:rPr>
              <a:t>(1)</a:t>
            </a:r>
            <a:r>
              <a:rPr lang="fr-FR" sz="800" b="1">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a:solidFill>
                  <a:schemeClr val="tx2"/>
                </a:solidFill>
              </a:rPr>
              <a:t>Dès la première date de constatation &lt;F1&gt;</a:t>
            </a:r>
            <a:r>
              <a:rPr lang="fr-FR" sz="800" baseline="30000">
                <a:solidFill>
                  <a:srgbClr val="04202E"/>
                </a:solidFill>
              </a:rPr>
              <a:t>(1)</a:t>
            </a:r>
            <a:r>
              <a:rPr lang="fr-FR" sz="800">
                <a:solidFill>
                  <a:schemeClr val="tx2"/>
                </a:solidFill>
              </a:rPr>
              <a:t> du mécanisme de remboursement anticipé automatique, </a:t>
            </a:r>
            <a:r>
              <a:rPr lang="it-IT" sz="800">
                <a:solidFill>
                  <a:schemeClr val="tx2"/>
                </a:solidFill>
              </a:rPr>
              <a:t>&lt;SJR1&gt; </a:t>
            </a:r>
            <a:r>
              <a:rPr lang="fr-FR" sz="800">
                <a:solidFill>
                  <a:schemeClr val="tx2"/>
                </a:solidFill>
              </a:rPr>
              <a:t>clôture à </a:t>
            </a:r>
            <a:r>
              <a:rPr lang="fr-FR" sz="800">
                <a:solidFill>
                  <a:schemeClr val="tx2"/>
                </a:solidFill>
                <a:latin typeface="Proxima Nova Rg" panose="02000506030000020004" pitchFamily="2" charset="0"/>
              </a:rPr>
              <a:t>un &lt;SJR3&gt; supérieur à &lt;ABAC&gt; &lt;ABAC&gt; </a:t>
            </a:r>
            <a:r>
              <a:rPr lang="fr-FR" sz="80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a:t>Ce qui correspond à un Taux de Rendement Annuel net de &lt;TRA.F.A&gt;</a:t>
            </a:r>
            <a:r>
              <a:rPr lang="fr-FR" sz="800" baseline="30000"/>
              <a:t>(2)</a:t>
            </a:r>
            <a:r>
              <a:rPr lang="fr-FR" sz="800"/>
              <a:t>, contre un Taux de Rendement Annuel net de &lt;TRA.F.SJ&gt;</a:t>
            </a:r>
            <a:r>
              <a:rPr lang="fr-FR" sz="800" baseline="30000"/>
              <a:t>(2)</a:t>
            </a:r>
            <a:r>
              <a:rPr lang="fr-FR" sz="800"/>
              <a:t> pour un investissement direct dans </a:t>
            </a:r>
            <a:r>
              <a:rPr lang="it-IT" sz="800"/>
              <a:t>&lt;SJR1&gt;</a:t>
            </a:r>
            <a:r>
              <a:rPr lang="fr-FR" sz="800" baseline="30000"/>
              <a:t>(3)</a:t>
            </a:r>
            <a:r>
              <a:rPr lang="fr-FR" sz="800"/>
              <a:t>, du fait du </a:t>
            </a:r>
            <a:r>
              <a:rPr lang="fr-FR" sz="800" b="1">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a:t>&lt;graph3&gt;</a:t>
            </a:r>
            <a:endParaRPr lang="en-US"/>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a:t>&lt;graph4&gt;</a:t>
            </a:r>
            <a:endParaRPr lang="en-US"/>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EF0323-6FE8-41A6-BEA1-CC5178579BBD}">
  <ds:schemaRefs>
    <ds:schemaRef ds:uri="514a554b-82b0-4359-b247-fc84018a95f0"/>
    <ds:schemaRef ds:uri="ef624bc2-1644-4d69-8362-5c28ca4963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TotalTime>
  <Words>10232</Words>
  <Application>Microsoft Office PowerPoint</Application>
  <PresentationFormat>Personnalisé</PresentationFormat>
  <Paragraphs>382</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5</cp:revision>
  <cp:lastPrinted>2022-05-04T09:56:42Z</cp:lastPrinted>
  <dcterms:created xsi:type="dcterms:W3CDTF">2017-02-21T09:03:05Z</dcterms:created>
  <dcterms:modified xsi:type="dcterms:W3CDTF">2022-05-25T08:34:02Z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