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355" y="-4123"/>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8E93966F-DA81-4B6F-B9C1-83B629F268DE}"/>
    <pc:docChg chg="undo redo custSel modSld">
      <pc:chgData name="Wally PILLER" userId="e1c1cba4-6299-482b-91e7-ffd34a654594" providerId="ADAL" clId="{8E93966F-DA81-4B6F-B9C1-83B629F268DE}" dt="2022-05-30T13:23:58.018" v="44" actId="20577"/>
      <pc:docMkLst>
        <pc:docMk/>
      </pc:docMkLst>
      <pc:sldChg chg="modSp mod">
        <pc:chgData name="Wally PILLER" userId="e1c1cba4-6299-482b-91e7-ffd34a654594" providerId="ADAL" clId="{8E93966F-DA81-4B6F-B9C1-83B629F268DE}" dt="2022-05-30T13:18:15.551" v="2" actId="20577"/>
        <pc:sldMkLst>
          <pc:docMk/>
          <pc:sldMk cId="279835308" sldId="283"/>
        </pc:sldMkLst>
        <pc:spChg chg="mod">
          <ac:chgData name="Wally PILLER" userId="e1c1cba4-6299-482b-91e7-ffd34a654594" providerId="ADAL" clId="{8E93966F-DA81-4B6F-B9C1-83B629F268DE}" dt="2022-05-30T13:18:15.551" v="2" actId="20577"/>
          <ac:spMkLst>
            <pc:docMk/>
            <pc:sldMk cId="279835308" sldId="283"/>
            <ac:spMk id="12" creationId="{6D78390A-2262-4712-95F9-8DE5399A1291}"/>
          </ac:spMkLst>
        </pc:spChg>
      </pc:sldChg>
      <pc:sldChg chg="modSp mod">
        <pc:chgData name="Wally PILLER" userId="e1c1cba4-6299-482b-91e7-ffd34a654594" providerId="ADAL" clId="{8E93966F-DA81-4B6F-B9C1-83B629F268DE}" dt="2022-05-30T13:23:16.581" v="40"/>
        <pc:sldMkLst>
          <pc:docMk/>
          <pc:sldMk cId="4283008219" sldId="284"/>
        </pc:sldMkLst>
        <pc:spChg chg="mod">
          <ac:chgData name="Wally PILLER" userId="e1c1cba4-6299-482b-91e7-ffd34a654594" providerId="ADAL" clId="{8E93966F-DA81-4B6F-B9C1-83B629F268DE}" dt="2022-05-30T13:23:16.581" v="40"/>
          <ac:spMkLst>
            <pc:docMk/>
            <pc:sldMk cId="4283008219" sldId="284"/>
            <ac:spMk id="8" creationId="{38611E08-F7D1-4B39-8F74-B0ABAC8875AC}"/>
          </ac:spMkLst>
        </pc:spChg>
        <pc:spChg chg="mod">
          <ac:chgData name="Wally PILLER" userId="e1c1cba4-6299-482b-91e7-ffd34a654594" providerId="ADAL" clId="{8E93966F-DA81-4B6F-B9C1-83B629F268DE}" dt="2022-05-30T13:21:04.315" v="34" actId="20577"/>
          <ac:spMkLst>
            <pc:docMk/>
            <pc:sldMk cId="4283008219" sldId="284"/>
            <ac:spMk id="16" creationId="{E676ECD3-0DEA-491E-887F-9613472B311F}"/>
          </ac:spMkLst>
        </pc:spChg>
      </pc:sldChg>
      <pc:sldChg chg="modSp mod">
        <pc:chgData name="Wally PILLER" userId="e1c1cba4-6299-482b-91e7-ffd34a654594" providerId="ADAL" clId="{8E93966F-DA81-4B6F-B9C1-83B629F268DE}" dt="2022-05-30T13:23:58.018" v="44" actId="20577"/>
        <pc:sldMkLst>
          <pc:docMk/>
          <pc:sldMk cId="1251430996" sldId="285"/>
        </pc:sldMkLst>
        <pc:spChg chg="mod">
          <ac:chgData name="Wally PILLER" userId="e1c1cba4-6299-482b-91e7-ffd34a654594" providerId="ADAL" clId="{8E93966F-DA81-4B6F-B9C1-83B629F268DE}" dt="2022-05-30T13:23:58.018" v="44" actId="20577"/>
          <ac:spMkLst>
            <pc:docMk/>
            <pc:sldMk cId="1251430996" sldId="285"/>
            <ac:spMk id="3" creationId="{CA03B948-52BE-4099-9E3E-FCC2F2CB0E31}"/>
          </ac:spMkLst>
        </pc:spChg>
      </pc:sldChg>
      <pc:sldChg chg="modSp mod">
        <pc:chgData name="Wally PILLER" userId="e1c1cba4-6299-482b-91e7-ffd34a654594" providerId="ADAL" clId="{8E93966F-DA81-4B6F-B9C1-83B629F268DE}" dt="2022-05-30T13:23:05.058" v="39" actId="108"/>
        <pc:sldMkLst>
          <pc:docMk/>
          <pc:sldMk cId="1502825947" sldId="291"/>
        </pc:sldMkLst>
        <pc:spChg chg="mod">
          <ac:chgData name="Wally PILLER" userId="e1c1cba4-6299-482b-91e7-ffd34a654594" providerId="ADAL" clId="{8E93966F-DA81-4B6F-B9C1-83B629F268DE}" dt="2022-05-30T13:23:05.058" v="39" actId="108"/>
          <ac:spMkLst>
            <pc:docMk/>
            <pc:sldMk cId="1502825947" sldId="291"/>
            <ac:spMk id="8" creationId="{38611E08-F7D1-4B39-8F74-B0ABAC8875AC}"/>
          </ac:spMkLst>
        </pc:spChg>
        <pc:spChg chg="mod">
          <ac:chgData name="Wally PILLER" userId="e1c1cba4-6299-482b-91e7-ffd34a654594" providerId="ADAL" clId="{8E93966F-DA81-4B6F-B9C1-83B629F268DE}" dt="2022-05-30T13:21:24.957" v="37" actId="20577"/>
          <ac:spMkLst>
            <pc:docMk/>
            <pc:sldMk cId="1502825947" sldId="291"/>
            <ac:spMk id="16" creationId="{E676ECD3-0DEA-491E-887F-9613472B31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01/06/2022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01/06/2022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5774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53496"/>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b="1" cap="none"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&lt;DIC&gt;</a:t>
            </a:r>
            <a:r>
              <a:rPr lang="fr-FR" sz="800" b="1" dirty="0">
                <a:solidFill>
                  <a:srgbClr val="B9A049"/>
                </a:solidFill>
                <a:latin typeface="Futura PT" panose="020B0902020204020203" pitchFamily="34" charset="0"/>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solidFill>
                  <a:srgbClr val="04202E"/>
                </a:solidFill>
                <a:latin typeface="Proxima Nova Rg" panose="02000506030000020004" pitchFamily="2" charset="0"/>
              </a:rPr>
              <a:t>Crédit Suisse AG : </a:t>
            </a:r>
            <a:r>
              <a:rPr lang="en-US" sz="650" dirty="0">
                <a:solidFill>
                  <a:srgbClr val="04202E"/>
                </a:solidFill>
                <a:latin typeface="Proxima Nova Rg" panose="02000506030000020004" pitchFamily="2" charset="0"/>
              </a:rPr>
              <a:t>Moody’s A1 / Standard &amp; Poor’s A+ / Fitch A-</a:t>
            </a:r>
            <a:r>
              <a:rPr lang="fr-FR" sz="650" dirty="0">
                <a:solidFill>
                  <a:srgbClr val="04202E"/>
                </a:solidFill>
                <a:latin typeface="Proxima Nova Rg" panose="02000506030000020004" pitchFamily="2" charset="0"/>
              </a:rPr>
              <a:t>. Notations en vigueur au moment de la rédaction de la présente brochure le </a:t>
            </a:r>
            <a:r>
              <a:rPr lang="fr-FR" sz="650" dirty="0">
                <a:solidFill>
                  <a:schemeClr val="tx2"/>
                </a:solidFill>
                <a:latin typeface="Proxima Nova Rg" panose="02000506030000020004" pitchFamily="2" charset="0"/>
              </a:rPr>
              <a:t>&lt;DDR_MAJ&gt;.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a:t>
            </a:r>
            <a:r>
              <a:rPr lang="fr-FR" sz="800" dirty="0">
                <a:highlight>
                  <a:srgbClr val="FF00FF"/>
                </a:highlight>
              </a:rPr>
              <a:t>&lt;ABAC2&gt;. </a:t>
            </a:r>
            <a:r>
              <a:rPr lang="fr-FR" sz="800" dirty="0"/>
              <a:t>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a:t>
            </a:r>
            <a:r>
              <a:rPr lang="fr-FR" sz="800" dirty="0">
                <a:solidFill>
                  <a:schemeClr val="tx2"/>
                </a:solidFill>
                <a:highlight>
                  <a:srgbClr val="FF00FF"/>
                </a:highlight>
              </a:rPr>
              <a:t>&lt;ABAC2</a:t>
            </a:r>
            <a:r>
              <a:rPr lang="fr-FR" sz="800" dirty="0">
                <a:solidFill>
                  <a:schemeClr val="tx2"/>
                </a:solidFill>
              </a:rPr>
              <a:t>&gt;.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0056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607068" y="1166682"/>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&lt;DDR_MAJ&gt;</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&lt;DDR1_MAJ&gt;</a:t>
            </a:r>
            <a:endParaRPr lang="fr-FR" sz="800" dirty="0">
              <a:highlight>
                <a:srgbClr val="FF00FF"/>
              </a:highlight>
            </a:endParaRPr>
          </a:p>
        </p:txBody>
      </p:sp>
      <p:sp>
        <p:nvSpPr>
          <p:cNvPr id="20" name="ZoneTexte 19">
            <a:extLst>
              <a:ext uri="{FF2B5EF4-FFF2-40B4-BE49-F238E27FC236}">
                <a16:creationId xmlns:a16="http://schemas.microsoft.com/office/drawing/2014/main" id="{208BAFDF-051E-AF48-64F2-14ED670D7057}"/>
              </a:ext>
            </a:extLst>
          </p:cNvPr>
          <p:cNvSpPr txBox="1"/>
          <p:nvPr/>
        </p:nvSpPr>
        <p:spPr>
          <a:xfrm>
            <a:off x="741044" y="391313"/>
            <a:ext cx="5842636" cy="292388"/>
          </a:xfrm>
          <a:prstGeom prst="rect">
            <a:avLst/>
          </a:prstGeom>
          <a:noFill/>
        </p:spPr>
        <p:txBody>
          <a:bodyPr wrap="square">
            <a:spAutoFit/>
          </a:body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107910246"/>
              </p:ext>
            </p:extLst>
          </p:nvPr>
        </p:nvGraphicFramePr>
        <p:xfrm>
          <a:off x="361950" y="644017"/>
          <a:ext cx="6837886" cy="759301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2826319"/>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Seuil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000000"/>
                          </a:solidFill>
                          <a:effectLst/>
                          <a:uLnTx/>
                          <a:uFillTx/>
                          <a:latin typeface="Proxima Nova Rg" panose="02000506030000020004" pitchFamily="2" charset="0"/>
                          <a:ea typeface="+mn-ea"/>
                          <a:cs typeface="+mn-cs"/>
                        </a:rPr>
                        <a:t>Credit</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rgbClr val="000000"/>
                          </a:solidFill>
                          <a:latin typeface="Proxima Nova Rg" panose="02000506030000020004" pitchFamily="2" charset="0"/>
                          <a:ea typeface="+mn-ea"/>
                          <a:cs typeface="+mn-cs"/>
                        </a:rPr>
                        <a:t>Credit</a:t>
                      </a:r>
                      <a:r>
                        <a:rPr lang="fr-FR" sz="700" b="0" i="0" kern="1200" noProof="0" dirty="0">
                          <a:solidFill>
                            <a:srgbClr val="000000"/>
                          </a:solidFill>
                          <a:latin typeface="Proxima Nova Rg" panose="02000506030000020004" pitchFamily="2" charset="0"/>
                          <a:ea typeface="+mn-ea"/>
                          <a:cs typeface="+mn-cs"/>
                        </a:rPr>
                        <a:t> Suisse International, ce qui peut être source d’un conflit d’intérêts</a:t>
                      </a:r>
                      <a:r>
                        <a:rPr lang="en-GB" sz="700" b="0" i="0" kern="1200" baseline="30000" noProof="0" dirty="0">
                          <a:solidFill>
                            <a:srgbClr val="000000"/>
                          </a:solidFill>
                          <a:latin typeface="Proxima Nova Rg" panose="02000506030000020004" pitchFamily="2" charset="0"/>
                          <a:ea typeface="+mn-ea"/>
                          <a:cs typeface="+mn-cs"/>
                        </a:rPr>
                        <a:t>(2)</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&lt;DDR_MAJ&gt;,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2129528"/>
              </p:ext>
            </p:extLst>
          </p:nvPr>
        </p:nvGraphicFramePr>
        <p:xfrm>
          <a:off x="372617" y="694464"/>
          <a:ext cx="6837886" cy="8310826"/>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32293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SEUIL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à un &lt;SJR3&gt; dépendant de l’évolution des paramètres de marché au moment de la sortie (&lt;SJR3&gt; &lt;SJR7&gt;, des taux d’intérêt, de la volatilité et des primes de risque de crédit l’investisseur se fera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Veuillez vous référer à la présentation de la barrière dégressive de remboursement anticipé et de détermination du &lt;NDR&gt;</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activable automatiquement à toutes les dates de constatations &lt;F1&gt; dès la fin &lt;DU&gt; &lt;F0&gt; &lt;1PR&gt; jusqu'à la fin &lt;DU&gt; &lt;F0&gt; &lt;ADPR&gt;</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(3)</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&lt;PDIPERF&gt; par rapport à son &lt;NDR&gt;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présentation de la barrière dégressive de remboursement anticipé et de détermination du &lt;NDR&gt;</a:t>
            </a:r>
          </a:p>
          <a:p>
            <a:pPr algn="just"/>
            <a:endParaRPr lang="fr-FR" sz="650"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a:t>
            </a:r>
            <a:r>
              <a:rPr lang="fr-FR" sz="800" dirty="0">
                <a:solidFill>
                  <a:schemeClr val="tx1"/>
                </a:solidFill>
                <a:latin typeface="Proxima Nova Rg"/>
              </a:rPr>
              <a:t>entre la &lt;DDCI_M_B_STRIKE&gt;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(3)</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502453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461665"/>
          </a:xfrm>
          <a:prstGeom prst="rect">
            <a:avLst/>
          </a:prstGeom>
          <a:noFill/>
        </p:spPr>
        <p:txBody>
          <a:bodyPr wrap="square" rtlCol="0">
            <a:spAutoFit/>
          </a:bodyPr>
          <a:lstStyle/>
          <a:p>
            <a:r>
              <a:rPr lang="fr-FR" sz="800" b="1" dirty="0">
                <a:latin typeface="Proxima Nova Rg" panose="02000506030000020004" pitchFamily="2" charset="0"/>
              </a:rPr>
              <a:t>Sinon, le mécanisme de remboursement automatique anticipé n'est pas activé et le produit continue.</a:t>
            </a:r>
          </a:p>
          <a:p>
            <a:endParaRPr lang="fr-FR" sz="800" dirty="0"/>
          </a:p>
          <a:p>
            <a:r>
              <a:rPr lang="fr-FR" sz="800" dirty="0"/>
              <a:t>&lt;balisedeg2&gt; &lt;balisedeg3&gt;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82296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&lt;NDR</a:t>
            </a:r>
            <a:r>
              <a:rPr lang="fr-FR" sz="800" dirty="0">
                <a:solidFill>
                  <a:schemeClr val="tx2"/>
                </a:solidFill>
              </a:rPr>
              <a:t>&gt;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(1)</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(1)</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r>
              <a:rPr lang="fr-FR" sz="800">
                <a:solidFill>
                  <a:srgbClr val="000000"/>
                </a:solidFill>
                <a:ea typeface="SimSun" pitchFamily="2" charset="-122"/>
                <a:cs typeface="Times New Roman" pitchFamily="18" charset="0"/>
              </a:rPr>
              <a:t> &lt;Mémoire3&gt;</a:t>
            </a: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A l’issue </a:t>
            </a:r>
            <a:r>
              <a:rPr lang="fr-FR" sz="800" dirty="0">
                <a:solidFill>
                  <a:srgbClr val="000000"/>
                </a:solidFill>
              </a:rPr>
              <a:t>&lt;DU&gt; &lt;F0&gt; &lt;1PR&gt; </a:t>
            </a:r>
            <a:r>
              <a:rPr lang="fr-FR" sz="800">
                <a:solidFill>
                  <a:srgbClr val="000000"/>
                </a:solidFill>
              </a:rPr>
              <a:t>à</a:t>
            </a:r>
            <a:r>
              <a:rPr lang="fr-FR" sz="800" dirty="0">
                <a:solidFill>
                  <a:srgbClr val="000000"/>
                </a:solidFill>
              </a:rPr>
              <a:t> &lt;ADPR&gt;, si à l’une des dates de constatation &lt;F1&gt; correspondantes</a:t>
            </a:r>
            <a:r>
              <a:rPr lang="fr-FR" sz="800" baseline="30000" dirty="0">
                <a:solidFill>
                  <a:srgbClr val="000000"/>
                </a:solidFill>
              </a:rPr>
              <a:t>(1)</a:t>
            </a:r>
            <a:r>
              <a:rPr lang="fr-FR" sz="800" dirty="0">
                <a:solidFill>
                  <a:srgbClr val="000000"/>
                </a:solidFill>
              </a:rPr>
              <a:t> </a:t>
            </a:r>
            <a:r>
              <a:rPr lang="fr-FR" sz="800">
                <a:solidFill>
                  <a:srgbClr val="000000"/>
                </a:solidFill>
              </a:rPr>
              <a:t>,&lt;</a:t>
            </a:r>
            <a:r>
              <a:rPr lang="fr-FR" sz="800" dirty="0">
                <a:solidFill>
                  <a:srgbClr val="000000"/>
                </a:solidFill>
              </a:rPr>
              <a: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a:t>
            </a:r>
            <a:r>
              <a:rPr lang="fr-FR" sz="800">
                <a:solidFill>
                  <a:srgbClr val="000000"/>
                </a:solidFill>
                <a:highlight>
                  <a:srgbClr val="00FFFF"/>
                </a:highlight>
              </a:rPr>
              <a:t>.</a:t>
            </a:r>
            <a:r>
              <a:rPr lang="fr-FR" sz="800" dirty="0">
                <a:solidFill>
                  <a:srgbClr val="000000"/>
                </a:solidFill>
                <a:highlight>
                  <a:srgbClr val="00FFFF"/>
                </a:highlight>
              </a:rPr>
              <a:t>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Sinon, si</a:t>
            </a:r>
            <a:r>
              <a:rPr lang="fr-FR" sz="800" dirty="0">
                <a:solidFill>
                  <a:srgbClr val="000000"/>
                </a:solidFill>
              </a:rPr>
              <a:t> le mécanisme de remboursement anticipé n’a pas été activé au préalable, et si </a:t>
            </a:r>
            <a:r>
              <a:rPr lang="fr-FR" sz="800">
                <a:solidFill>
                  <a:srgbClr val="000000"/>
                </a:solidFill>
              </a:rPr>
              <a:t>à la date de constatation finale </a:t>
            </a:r>
            <a:r>
              <a:rPr lang="fr-FR" sz="800" dirty="0">
                <a:solidFill>
                  <a:srgbClr val="000000"/>
                </a:solidFill>
              </a:rPr>
              <a:t>&lt;SJR1&gt; clôture à un &lt;SJR3&gt; supérieur ou égal à &lt;PDI&gt; de son &lt;NDR&gt;, l’investisseur récupère alors l’intégralité de son capital </a:t>
            </a:r>
            <a:r>
              <a:rPr lang="fr-FR" sz="800">
                <a:solidFill>
                  <a:srgbClr val="000000"/>
                </a:solidFill>
              </a:rPr>
              <a:t>initialement investi</a:t>
            </a:r>
            <a:r>
              <a:rPr lang="fr-FR" sz="800" dirty="0">
                <a:solidFill>
                  <a:srgbClr val="000000"/>
                </a:solidFill>
              </a:rPr>
              <a:t>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a:t>
            </a:r>
            <a:r>
              <a:rPr lang="fr-FR" sz="800">
                <a:solidFill>
                  <a:srgbClr val="000000"/>
                </a:solidFill>
              </a:rPr>
              <a:t>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20328</TotalTime>
  <Words>10059</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902</cp:revision>
  <cp:lastPrinted>2022-05-04T09:56:42Z</cp:lastPrinted>
  <dcterms:created xsi:type="dcterms:W3CDTF">2017-02-21T09:03:05Z</dcterms:created>
  <dcterms:modified xsi:type="dcterms:W3CDTF">2022-06-01T08:14:21Z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