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50" y="-2870"/>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pglobal.com/spdji/en/indices/equity/sp-euro-50-equal-weight-50-point-decrement-index-series-2/#overview"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t>&lt;DDR&gt;</a:t>
            </a:r>
            <a:r>
              <a:rPr lang="fr-FR" sz="700" dirty="0">
                <a:solidFill>
                  <a:srgbClr val="000000"/>
                </a:solidFill>
              </a:rPr>
              <a: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t>
            </a:r>
            <a:r>
              <a:rPr lang="fr-FR" sz="900" b="1" cap="none" dirty="0">
                <a:solidFill>
                  <a:srgbClr val="FF0000"/>
                </a:solidFill>
                <a:latin typeface="Proxima Nova Rg" panose="02000506030000020004" pitchFamily="2" charset="0"/>
              </a:rPr>
              <a:t>&lt;droit&gt; </a:t>
            </a:r>
            <a:r>
              <a:rPr lang="fr-FR" sz="900" b="1" cap="none" dirty="0">
                <a:solidFill>
                  <a:schemeClr val="tx2"/>
                </a:solidFill>
                <a:latin typeface="Proxima Nova Rg" panose="02000506030000020004" pitchFamily="2" charset="0"/>
              </a:rPr>
              <a:t>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latin typeface="+mn-lt"/>
              </a:rPr>
              <a:t>&lt;TDP&gt;</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a:t>
            </a:r>
            <a:r>
              <a:rPr lang="fr-FR" sz="900" b="1" cap="none" dirty="0">
                <a:latin typeface="+mn-lt"/>
              </a:rPr>
              <a:t>&lt;1PDC&gt;</a:t>
            </a:r>
            <a:r>
              <a:rPr lang="fr-FR" sz="900" b="1" cap="none" dirty="0">
                <a:solidFill>
                  <a:schemeClr val="tx2"/>
                </a:solidFill>
                <a:latin typeface="+mn-lt"/>
              </a:rPr>
              <a:t> au </a:t>
            </a:r>
            <a:r>
              <a:rPr lang="fr-FR" sz="900" b="1" cap="none" dirty="0">
                <a:latin typeface="+mn-lt"/>
              </a:rPr>
              <a:t>&lt;2PDC&gt;</a:t>
            </a:r>
            <a:r>
              <a:rPr lang="fr-FR" sz="900" b="1" cap="none" dirty="0">
                <a:solidFill>
                  <a:schemeClr val="tx2"/>
                </a:solidFill>
                <a:latin typeface="+mn-lt"/>
              </a:rPr>
              <a:t> (inclus). </a:t>
            </a:r>
            <a:r>
              <a:rPr lang="fr-FR" sz="900" cap="none" dirty="0">
                <a:solidFill>
                  <a:schemeClr val="tx2"/>
                </a:solidFill>
                <a:latin typeface="+mn-lt"/>
              </a:rPr>
              <a:t>Une fois le montant de l’enveloppe initiale atteint (30 000 000 EUR), la commercialisation de « </a:t>
            </a:r>
            <a:r>
              <a:rPr lang="fr-FR" sz="900" b="1" cap="none" dirty="0">
                <a:solidFill>
                  <a:srgbClr val="FF0000"/>
                </a:solidFill>
                <a:latin typeface="+mn-lt"/>
              </a:rPr>
              <a:t>&lt;Nom&gt;</a:t>
            </a:r>
            <a:r>
              <a:rPr lang="fr-FR" sz="900" cap="none" dirty="0">
                <a:solidFill>
                  <a:schemeClr val="tx2"/>
                </a:solidFill>
                <a:latin typeface="+mn-lt"/>
              </a:rPr>
              <a:t> » peut cesser à tout moment sans préavis avant le </a:t>
            </a:r>
            <a:r>
              <a:rPr lang="fr-FR" sz="900" b="1" cap="none" dirty="0">
                <a:latin typeface="+mn-lt"/>
              </a:rPr>
              <a:t>&lt;2PDC&gt;</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latin typeface="+mn-lt"/>
              </a:rPr>
              <a:t>&lt;DIC&gt;</a:t>
            </a:r>
            <a:r>
              <a:rPr lang="fr-FR" sz="900" b="1" cap="none" dirty="0">
                <a:solidFill>
                  <a:schemeClr val="tx2"/>
                </a:solidFill>
                <a:latin typeface="+mn-lt"/>
              </a:rPr>
              <a: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rgbClr val="FF0000"/>
                </a:solidFill>
              </a:rPr>
              <a:t>&lt;ISIN&gt;</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&lt;Nom&gt;</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430315"/>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&lt;Nom&gt;</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&lt;2PDC&gt;</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a:t>
            </a:r>
            <a:r>
              <a:rPr lang="fr-FR" sz="760" b="1" dirty="0">
                <a:solidFill>
                  <a:srgbClr val="FF0000"/>
                </a:solidFill>
              </a:rPr>
              <a:t>&lt;Nom&gt;</a:t>
            </a:r>
            <a:r>
              <a:rPr lang="fr-FR" sz="760" b="1" dirty="0"/>
              <a:t> », vous êtes exposé pour une durée de </a:t>
            </a:r>
            <a:r>
              <a:rPr lang="fr-FR" sz="760" b="1" dirty="0">
                <a:solidFill>
                  <a:schemeClr val="tx1"/>
                </a:solidFill>
              </a:rPr>
              <a:t>&lt;1PR&gt;</a:t>
            </a:r>
            <a:r>
              <a:rPr lang="fr-FR" sz="760" b="1" dirty="0"/>
              <a:t> à </a:t>
            </a:r>
            <a:r>
              <a:rPr lang="fr-FR" sz="760" b="1" i="1" dirty="0">
                <a:solidFill>
                  <a:schemeClr val="tx1"/>
                </a:solidFill>
                <a:latin typeface="+mn-lt"/>
              </a:rPr>
              <a:t>&lt;DPRR&gt; </a:t>
            </a:r>
            <a:r>
              <a:rPr lang="fr-FR" sz="760" b="1" i="1" dirty="0">
                <a:solidFill>
                  <a:srgbClr val="FF0000"/>
                </a:solidFill>
                <a:latin typeface="+mn-lt"/>
              </a:rPr>
              <a:t>&lt;F0&gt;&lt;F0s&gt;</a:t>
            </a:r>
            <a:r>
              <a:rPr lang="fr-FR" sz="760" b="1" i="1" dirty="0">
                <a:latin typeface="+mn-lt"/>
              </a:rPr>
              <a:t> </a:t>
            </a:r>
            <a:r>
              <a:rPr lang="fr-FR" sz="760" b="1" dirty="0"/>
              <a:t>à l’évolution de </a:t>
            </a:r>
            <a:r>
              <a:rPr lang="fr-FR" sz="760" b="1" dirty="0">
                <a:solidFill>
                  <a:schemeClr val="tx1"/>
                </a:solidFill>
              </a:rPr>
              <a:t>&lt;SJR1&gt;</a:t>
            </a:r>
            <a:r>
              <a:rPr lang="fr-FR" sz="760" b="1" dirty="0"/>
              <a:t> </a:t>
            </a:r>
            <a:r>
              <a:rPr lang="en-US" sz="760" b="1" dirty="0">
                <a:highlight>
                  <a:srgbClr val="FFFF00"/>
                </a:highlight>
              </a:rPr>
              <a:t>&lt;NOMSOUSJACENT&gt;,</a:t>
            </a:r>
            <a:r>
              <a:rPr lang="fr-FR" sz="760" dirty="0">
                <a:highlight>
                  <a:srgbClr val="FFFF00"/>
                </a:highlight>
              </a:rPr>
              <a:t> &lt;SJR1&gt; </a:t>
            </a:r>
            <a:r>
              <a:rPr lang="en-US" sz="760" b="1" dirty="0">
                <a:highlight>
                  <a:srgbClr val="FFFF00"/>
                </a:highlight>
              </a:rPr>
              <a:t>&lt;NOMSOUSJACENT&gt; (&lt;DIVIDENDE&gt; ; </a:t>
            </a:r>
            <a:r>
              <a:rPr lang="fr-FR" sz="760" dirty="0">
                <a:highlight>
                  <a:srgbClr val="FFFF00"/>
                </a:highlight>
              </a:rPr>
              <a:t>code Bloomberg : &lt;TICKER&gt; ;</a:t>
            </a:r>
            <a:r>
              <a:rPr lang="fr-FR" sz="760" dirty="0">
                <a:solidFill>
                  <a:srgbClr val="000000"/>
                </a:solidFill>
                <a:highlight>
                  <a:srgbClr val="FFFF00"/>
                </a:highlight>
                <a:latin typeface="Proxima Nova Rg" panose="02000506030000020004" pitchFamily="2" charset="0"/>
              </a:rPr>
              <a:t> &lt;sponsor&gt; : &lt;SPONSOR&gt; </a:t>
            </a:r>
            <a:r>
              <a:rPr lang="fr-FR" sz="760">
                <a:highlight>
                  <a:srgbClr val="FFFF00"/>
                </a:highlight>
              </a:rPr>
              <a:t>;  &lt;SITE&gt;</a:t>
            </a:r>
            <a:r>
              <a:rPr kumimoji="0" lang="fr-FR" sz="760" b="0" i="0" u="none" strike="noStrike" kern="1200" cap="none" spc="0" normalizeH="0" baseline="0">
                <a:ln>
                  <a:noFill/>
                </a:ln>
                <a:effectLst/>
                <a:highlight>
                  <a:srgbClr val="FFFF00"/>
                </a:highlight>
                <a:uLnTx/>
                <a:uFillTx/>
                <a:ea typeface="+mn-ea"/>
                <a:cs typeface="+mn-cs"/>
              </a:rPr>
              <a:t> </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a:t>
            </a:r>
            <a:r>
              <a:rPr lang="fr-FR" sz="760" b="1" dirty="0"/>
              <a:t>&lt;SJR1&gt;</a:t>
            </a:r>
            <a:r>
              <a:rPr lang="fr-FR" sz="760" b="1" dirty="0">
                <a:solidFill>
                  <a:srgbClr val="B9A049"/>
                </a:solidFill>
              </a:rPr>
              <a:t> </a:t>
            </a:r>
            <a:r>
              <a:rPr lang="fr-FR" sz="760" dirty="0">
                <a:solidFill>
                  <a:schemeClr val="tx2"/>
                </a:solidFill>
              </a:rPr>
              <a:t>si </a:t>
            </a:r>
            <a:r>
              <a:rPr lang="fr-FR" sz="760" b="1" dirty="0"/>
              <a:t>&lt;SJR2&gt;</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t>&lt;SJR3&gt;</a:t>
            </a:r>
            <a:r>
              <a:rPr lang="fr-FR" sz="760" dirty="0">
                <a:solidFill>
                  <a:schemeClr val="tx2"/>
                </a:solidFill>
              </a:rPr>
              <a:t> strictement inférieur à </a:t>
            </a:r>
            <a:r>
              <a:rPr lang="fr-FR" sz="760" b="1" dirty="0">
                <a:solidFill>
                  <a:srgbClr val="FF0000"/>
                </a:solidFill>
              </a:rPr>
              <a:t>&lt;PDI&gt;</a:t>
            </a:r>
            <a:r>
              <a:rPr lang="fr-FR" sz="760" dirty="0">
                <a:solidFill>
                  <a:schemeClr val="tx2"/>
                </a:solidFill>
              </a:rPr>
              <a:t> de son </a:t>
            </a:r>
            <a:r>
              <a:rPr lang="fr-FR" sz="760" b="1" dirty="0"/>
              <a:t>&lt;NDR&gt;</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rgbClr val="FF0000"/>
                </a:solidFill>
              </a:rPr>
              <a:t>&lt;F0&gt;</a:t>
            </a:r>
            <a:r>
              <a:rPr lang="fr-FR" sz="760" b="1" dirty="0">
                <a:solidFill>
                  <a:srgbClr val="B9A049"/>
                </a:solidFill>
              </a:rPr>
              <a:t> </a:t>
            </a:r>
            <a:r>
              <a:rPr lang="fr-FR" sz="760" b="1" dirty="0"/>
              <a:t>&lt;1PR&gt; </a:t>
            </a:r>
            <a:r>
              <a:rPr lang="fr-FR" sz="760" b="1" dirty="0">
                <a:solidFill>
                  <a:srgbClr val="B9A049"/>
                </a:solidFill>
              </a:rPr>
              <a:t>jusqu’à la fin du </a:t>
            </a:r>
            <a:r>
              <a:rPr lang="fr-FR" sz="760" b="1" dirty="0">
                <a:solidFill>
                  <a:srgbClr val="FF0000"/>
                </a:solidFill>
              </a:rPr>
              <a:t>&lt;F0&gt;</a:t>
            </a:r>
            <a:r>
              <a:rPr lang="fr-FR" sz="760" b="1" dirty="0">
                <a:solidFill>
                  <a:srgbClr val="B9A049"/>
                </a:solidFill>
              </a:rPr>
              <a:t> </a:t>
            </a:r>
            <a:r>
              <a:rPr lang="fr-FR" sz="760" b="1" dirty="0"/>
              <a:t>&lt;ADPR&gt;</a:t>
            </a:r>
            <a:r>
              <a:rPr lang="fr-FR" sz="760" b="1" dirty="0">
                <a:solidFill>
                  <a:srgbClr val="B9A049"/>
                </a:solidFill>
              </a:rPr>
              <a:t> </a:t>
            </a:r>
            <a:r>
              <a:rPr lang="fr-FR" sz="760" dirty="0">
                <a:solidFill>
                  <a:schemeClr val="tx2"/>
                </a:solidFill>
              </a:rPr>
              <a:t>si à une date de constatation </a:t>
            </a:r>
            <a:r>
              <a:rPr lang="fr-FR" sz="760" b="1" dirty="0"/>
              <a:t>&lt;F1&gt;</a:t>
            </a:r>
            <a:r>
              <a:rPr lang="fr-FR" sz="760" baseline="30000" dirty="0">
                <a:solidFill>
                  <a:schemeClr val="tx2"/>
                </a:solidFill>
              </a:rPr>
              <a:t>(1)</a:t>
            </a:r>
            <a:r>
              <a:rPr lang="fr-FR" sz="760" dirty="0">
                <a:solidFill>
                  <a:schemeClr val="tx2"/>
                </a:solidFill>
              </a:rPr>
              <a:t>, </a:t>
            </a:r>
            <a:r>
              <a:rPr lang="it-IT" sz="760" b="1" dirty="0"/>
              <a:t>&lt;SJR1&gt;</a:t>
            </a:r>
            <a:r>
              <a:rPr lang="it-IT" sz="760" dirty="0">
                <a:solidFill>
                  <a:schemeClr val="tx2"/>
                </a:solidFill>
              </a:rPr>
              <a:t> clôture à un </a:t>
            </a:r>
            <a:r>
              <a:rPr lang="it-IT" sz="760" b="1" dirty="0"/>
              <a:t>&lt;SJR3&gt;</a:t>
            </a:r>
            <a:r>
              <a:rPr lang="it-IT" sz="760" dirty="0">
                <a:solidFill>
                  <a:schemeClr val="tx2"/>
                </a:solidFill>
              </a:rPr>
              <a:t> supérieur ou égal </a:t>
            </a:r>
            <a:r>
              <a:rPr lang="fr-FR" sz="760" dirty="0">
                <a:solidFill>
                  <a:schemeClr val="tx2"/>
                </a:solidFill>
              </a:rPr>
              <a:t>à </a:t>
            </a:r>
            <a:r>
              <a:rPr lang="fr-FR" sz="760" b="1" dirty="0"/>
              <a:t>&lt;ABAC&gt;</a:t>
            </a:r>
            <a:r>
              <a:rPr lang="fr-FR" sz="760" b="1" dirty="0">
                <a:solidFill>
                  <a:srgbClr val="FF0000"/>
                </a:solidFill>
                <a:highlight>
                  <a:srgbClr val="FF00FF"/>
                </a:highlight>
              </a:rPr>
              <a:t> </a:t>
            </a:r>
            <a:r>
              <a:rPr lang="fr-FR" sz="760" dirty="0">
                <a:solidFill>
                  <a:schemeClr val="tx2"/>
                </a:solidFill>
                <a:highlight>
                  <a:srgbClr val="FF00FF"/>
                </a:highlight>
              </a:rPr>
              <a:t>de son </a:t>
            </a:r>
            <a:r>
              <a:rPr lang="fr-FR" sz="760" b="1" dirty="0">
                <a:highlight>
                  <a:srgbClr val="FF00FF"/>
                </a:highlight>
              </a:rPr>
              <a:t>&lt;NDR&gt;</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t>&lt;GC&gt;</a:t>
            </a:r>
            <a:r>
              <a:rPr lang="fr-FR" sz="760" b="1" dirty="0">
                <a:solidFill>
                  <a:srgbClr val="B9A049"/>
                </a:solidFill>
              </a:rPr>
              <a:t> fixe plafonné à </a:t>
            </a:r>
            <a:r>
              <a:rPr lang="fr-FR" sz="760" b="1" dirty="0">
                <a:solidFill>
                  <a:srgbClr val="FF0000"/>
                </a:solidFill>
              </a:rPr>
              <a:t>&lt;CPN&gt;</a:t>
            </a:r>
            <a:r>
              <a:rPr lang="fr-FR" sz="760" b="1" dirty="0">
                <a:solidFill>
                  <a:srgbClr val="B9A049"/>
                </a:solidFill>
              </a:rPr>
              <a:t> par </a:t>
            </a:r>
            <a:r>
              <a:rPr lang="fr-FR" sz="760" b="1" dirty="0">
                <a:solidFill>
                  <a:srgbClr val="FF0000"/>
                </a:solidFill>
              </a:rPr>
              <a:t>&lt;F0&gt;</a:t>
            </a:r>
            <a:r>
              <a:rPr lang="fr-FR" sz="760" b="1" dirty="0">
                <a:solidFill>
                  <a:srgbClr val="B9A049"/>
                </a:solidFill>
              </a:rPr>
              <a:t> écoulé depuis le </a:t>
            </a:r>
            <a:r>
              <a:rPr lang="fr-FR" sz="760" b="1" dirty="0"/>
              <a:t>&lt;DDCI&gt; </a:t>
            </a:r>
            <a:r>
              <a:rPr lang="fr-FR" sz="760" b="1" dirty="0">
                <a:solidFill>
                  <a:srgbClr val="B9A049"/>
                </a:solidFill>
              </a:rPr>
              <a:t>(soit </a:t>
            </a:r>
            <a:r>
              <a:rPr lang="fr-FR" sz="760" b="1" dirty="0"/>
              <a:t>&lt;GCA&gt;</a:t>
            </a:r>
            <a:r>
              <a:rPr lang="fr-FR" sz="760" b="1" dirty="0">
                <a:solidFill>
                  <a:srgbClr val="B9A049"/>
                </a:solidFill>
              </a:rPr>
              <a:t> par année écoulée) </a:t>
            </a:r>
            <a:r>
              <a:rPr lang="fr-FR" sz="760" dirty="0">
                <a:solidFill>
                  <a:schemeClr val="tx2"/>
                </a:solidFill>
              </a:rPr>
              <a:t>si, à une date de constatation </a:t>
            </a:r>
            <a:r>
              <a:rPr lang="fr-FR" sz="760" b="1" dirty="0">
                <a:highlight>
                  <a:srgbClr val="FFFF00"/>
                </a:highlight>
              </a:rPr>
              <a:t>&lt;F1&gt;</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&lt;SJR1&gt; clôture à un &lt;SJR3&gt; supérieur ou égal </a:t>
            </a:r>
            <a:r>
              <a:rPr lang="fr-FR" sz="760" dirty="0">
                <a:solidFill>
                  <a:schemeClr val="tx2"/>
                </a:solidFill>
                <a:highlight>
                  <a:srgbClr val="FFFF00"/>
                </a:highlight>
              </a:rPr>
              <a:t>à </a:t>
            </a:r>
            <a:r>
              <a:rPr lang="fr-FR" sz="760" b="1" dirty="0">
                <a:highlight>
                  <a:srgbClr val="FFFF00"/>
                </a:highlight>
              </a:rPr>
              <a:t>&lt;ABAC&gt;</a:t>
            </a:r>
            <a:r>
              <a:rPr lang="fr-FR" sz="760" dirty="0">
                <a:solidFill>
                  <a:schemeClr val="tx2"/>
                </a:solidFill>
                <a:highlight>
                  <a:srgbClr val="FFFF00"/>
                </a:highlight>
              </a:rPr>
              <a:t> de son </a:t>
            </a:r>
            <a:r>
              <a:rPr lang="fr-FR" sz="760" b="1" dirty="0">
                <a:highlight>
                  <a:srgbClr val="FFFF00"/>
                </a:highlight>
              </a:rPr>
              <a:t>&lt;NDR&gt;</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a:t>
            </a:r>
            <a:r>
              <a:rPr lang="fr-FR" sz="760" b="1" dirty="0">
                <a:solidFill>
                  <a:schemeClr val="tx1"/>
                </a:solidFill>
              </a:rPr>
              <a:t>&lt;SJR1&gt;</a:t>
            </a:r>
            <a:r>
              <a:rPr lang="fr-FR" sz="760" b="1" dirty="0"/>
              <a: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solidFill>
                  <a:schemeClr val="tx1"/>
                </a:solidFill>
              </a:rPr>
              <a:t>&lt;SJR1&gt; </a:t>
            </a:r>
            <a:r>
              <a:rPr lang="fr-FR" sz="760" dirty="0"/>
              <a:t>n’enregistre pas de baisse de plus de </a:t>
            </a:r>
            <a:r>
              <a:rPr lang="fr-FR" sz="760" b="1" dirty="0">
                <a:solidFill>
                  <a:schemeClr val="tx1"/>
                </a:solidFill>
              </a:rPr>
              <a:t>&lt;PDIPERF&gt;</a:t>
            </a:r>
            <a:r>
              <a:rPr lang="fr-FR" sz="760" dirty="0"/>
              <a:t> par rapport à son </a:t>
            </a:r>
            <a:r>
              <a:rPr lang="fr-FR" sz="760" b="1" dirty="0">
                <a:solidFill>
                  <a:schemeClr val="tx1"/>
                </a:solidFill>
              </a:rPr>
              <a:t>&lt;NDR&gt;</a:t>
            </a:r>
            <a:r>
              <a:rPr lang="fr-FR" sz="760" dirty="0"/>
              <a:t>, l’investisseur accepte de limiter ses </a:t>
            </a:r>
            <a:r>
              <a:rPr lang="fr-FR" sz="760" dirty="0">
                <a:solidFill>
                  <a:srgbClr val="000000"/>
                </a:solidFill>
              </a:rPr>
              <a:t>gains</a:t>
            </a:r>
            <a:r>
              <a:rPr lang="fr-FR" sz="760" dirty="0"/>
              <a:t> en cas de forte hausse de </a:t>
            </a:r>
            <a:r>
              <a:rPr lang="fr-FR" sz="760" b="1" dirty="0">
                <a:solidFill>
                  <a:schemeClr val="tx1"/>
                </a:solidFill>
              </a:rPr>
              <a:t>&lt;SJR1&gt;</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a:t>
            </a:r>
            <a:r>
              <a:rPr lang="fr-FR" sz="760" b="1" i="1" dirty="0">
                <a:solidFill>
                  <a:srgbClr val="FF0000"/>
                </a:solidFill>
                <a:latin typeface="+mn-lt"/>
              </a:rPr>
              <a:t>&lt;Nom&gt;</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solidFill>
                  <a:srgbClr val="FF0000"/>
                </a:solidFill>
                <a:latin typeface="+mn-lt"/>
              </a:rPr>
              <a:t>&lt;Nom&gt;</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a:t>
            </a:r>
            <a:r>
              <a:rPr lang="fr-FR" sz="760" b="1" i="1" dirty="0">
                <a:solidFill>
                  <a:srgbClr val="FF0000"/>
                </a:solidFill>
                <a:latin typeface="+mn-lt"/>
              </a:rPr>
              <a:t>&lt;Nom&gt;</a:t>
            </a:r>
            <a:r>
              <a:rPr lang="fr-FR" sz="760" b="1" i="1" dirty="0">
                <a:latin typeface="+mn-lt"/>
              </a:rPr>
              <a:t> » ne peut constituer l’intégralité d’un portefeuille d’investissement. L’investisseur est exposé pour une durée de </a:t>
            </a:r>
            <a:r>
              <a:rPr lang="fr-FR" sz="760" b="1" i="1" dirty="0">
                <a:solidFill>
                  <a:schemeClr val="tx1"/>
                </a:solidFill>
                <a:latin typeface="+mn-lt"/>
              </a:rPr>
              <a:t>&lt;1PR&gt; </a:t>
            </a:r>
            <a:r>
              <a:rPr lang="fr-FR" sz="760" b="1" i="1" dirty="0">
                <a:latin typeface="+mn-lt"/>
              </a:rPr>
              <a:t>à </a:t>
            </a:r>
            <a:r>
              <a:rPr lang="fr-FR" sz="760" b="1" i="1" dirty="0">
                <a:solidFill>
                  <a:schemeClr val="tx1"/>
                </a:solidFill>
                <a:latin typeface="+mn-lt"/>
              </a:rPr>
              <a:t>&lt;DPRR&gt; </a:t>
            </a:r>
            <a:r>
              <a:rPr lang="fr-FR" sz="760" b="1" i="1" dirty="0">
                <a:solidFill>
                  <a:srgbClr val="FF0000"/>
                </a:solidFill>
                <a:latin typeface="+mn-lt"/>
              </a:rPr>
              <a:t>&lt;F0&gt;</a:t>
            </a:r>
            <a:r>
              <a:rPr lang="fr-FR" sz="760" b="1" i="1" dirty="0">
                <a:latin typeface="+mn-lt"/>
              </a:rPr>
              <a:t>s à </a:t>
            </a:r>
            <a:r>
              <a:rPr lang="fr-FR" sz="760" b="1" i="1" dirty="0">
                <a:solidFill>
                  <a:schemeClr val="tx1"/>
                </a:solidFill>
                <a:latin typeface="+mn-lt"/>
              </a:rPr>
              <a:t>&lt;SJR1&gt;</a:t>
            </a:r>
            <a:r>
              <a:rPr lang="fr-FR" sz="760" b="1" i="1" dirty="0">
                <a:latin typeface="+mn-lt"/>
              </a:rPr>
              <a: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&lt;2PDC&gt;</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&lt;SJR3&gt;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&lt;SJR3&gt;</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&lt;SJR1&gt;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&lt;CPN&gt;</a:t>
            </a:r>
            <a:r>
              <a:rPr lang="fr-FR" sz="650" kern="0" dirty="0">
                <a:solidFill>
                  <a:prstClr val="black"/>
                </a:solidFill>
                <a:latin typeface="Proxima Nova Rg" panose="02000506030000020004" pitchFamily="2" charset="0"/>
              </a:rPr>
              <a:t> est versé par </a:t>
            </a:r>
            <a:r>
              <a:rPr lang="fr-FR" sz="650" b="1" kern="0" dirty="0">
                <a:solidFill>
                  <a:srgbClr val="FF0000"/>
                </a:solidFill>
                <a:latin typeface="Proxima Nova Rg" panose="02000506030000020004" pitchFamily="2" charset="0"/>
              </a:rPr>
              <a:t>&lt;F0&gt;</a:t>
            </a:r>
            <a:r>
              <a:rPr lang="fr-FR" sz="650" kern="0" dirty="0">
                <a:solidFill>
                  <a:prstClr val="black"/>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total de &lt;GCE&gt;)</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&lt;SJR3&gt; de &lt;SJR1&gt;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&lt;NDR&gt;</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&lt;CPN&gt;</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&lt;F0&gt;</a:t>
            </a:r>
            <a:r>
              <a:rPr lang="fr-FR" sz="650" kern="0" dirty="0">
                <a:solidFill>
                  <a:prstClr val="black"/>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&lt;GC&gt;s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&lt;CPN&gt;</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&lt;F0&gt;</a:t>
            </a:r>
            <a:r>
              <a:rPr lang="fr-FR" sz="650" kern="0" dirty="0">
                <a:solidFill>
                  <a:prstClr val="black"/>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a:t>
            </a:r>
            <a:r>
              <a:rPr lang="fr-FR" sz="800" b="1" dirty="0">
                <a:solidFill>
                  <a:srgbClr val="FF0000"/>
                </a:solidFill>
                <a:latin typeface="Proxima Nova Rg" panose="02000506030000020004" pitchFamily="2" charset="0"/>
              </a:rPr>
              <a:t>&lt;F0&gt; </a:t>
            </a:r>
            <a:r>
              <a:rPr lang="fr-FR" sz="800" dirty="0">
                <a:solidFill>
                  <a:prstClr val="black"/>
                </a:solidFill>
                <a:latin typeface="Proxima Nova Rg" panose="02000506030000020004" pitchFamily="2" charset="0"/>
              </a:rPr>
              <a:t>&lt;1PR&gt;</a:t>
            </a:r>
            <a:r>
              <a:rPr lang="fr-FR" sz="800" b="1" dirty="0">
                <a:solidFill>
                  <a:schemeClr val="tx2"/>
                </a:solidFill>
                <a:latin typeface="Proxima Nova Rg" panose="02000506030000020004" pitchFamily="2" charset="0"/>
              </a:rPr>
              <a:t> jusqu’au</a:t>
            </a:r>
            <a:r>
              <a:rPr lang="fr-FR" sz="800" dirty="0">
                <a:solidFill>
                  <a:prstClr val="black"/>
                </a:solidFill>
                <a:latin typeface="Proxima Nova Rg" panose="02000506030000020004" pitchFamily="2" charset="0"/>
              </a:rPr>
              <a:t> </a:t>
            </a:r>
            <a:r>
              <a:rPr lang="fr-FR" sz="800" b="1" dirty="0">
                <a:solidFill>
                  <a:srgbClr val="FF0000"/>
                </a:solidFill>
                <a:latin typeface="Proxima Nova Rg" panose="02000506030000020004" pitchFamily="2" charset="0"/>
              </a:rPr>
              <a:t>&lt;F0&gt;</a:t>
            </a:r>
            <a:r>
              <a:rPr lang="fr-FR" sz="800" b="1" dirty="0">
                <a:solidFill>
                  <a:prstClr val="black"/>
                </a:solidFill>
                <a:latin typeface="Proxima Nova Rg" panose="02000506030000020004" pitchFamily="2" charset="0"/>
              </a:rPr>
              <a:t> </a:t>
            </a:r>
            <a:r>
              <a:rPr lang="fr-FR" sz="800" dirty="0">
                <a:solidFill>
                  <a:prstClr val="black"/>
                </a:solidFill>
                <a:latin typeface="Proxima Nova Rg" panose="02000506030000020004" pitchFamily="2" charset="0"/>
              </a:rPr>
              <a:t>&lt;ADPR&gt;</a:t>
            </a:r>
            <a:endParaRPr lang="en-US" sz="800" dirty="0">
              <a:solidFill>
                <a:prstClr val="black"/>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&lt;GC&gt;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&lt;CPN&gt;</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&lt;F0&gt;</a:t>
            </a:r>
            <a:r>
              <a:rPr lang="fr-FR" dirty="0">
                <a:latin typeface="Proxima Nova Rg" panose="02000506030000020004" pitchFamily="2" charset="0"/>
              </a:rPr>
              <a:t> </a:t>
            </a:r>
            <a:r>
              <a:rPr lang="fr-FR" b="1" dirty="0">
                <a:solidFill>
                  <a:schemeClr val="tx1"/>
                </a:solidFill>
                <a:latin typeface="Proxima Nova Rg" panose="02000506030000020004" pitchFamily="2" charset="0"/>
              </a:rPr>
              <a:t>&lt;F2&gt;</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&lt;DDCI&gt;</a:t>
            </a:r>
          </a:p>
          <a:p>
            <a:pPr>
              <a:lnSpc>
                <a:spcPct val="100000"/>
              </a:lnSpc>
            </a:pPr>
            <a:r>
              <a:rPr lang="fr-FR" dirty="0">
                <a:latin typeface="Proxima Nova Rg" panose="02000506030000020004" pitchFamily="2" charset="0"/>
              </a:rPr>
              <a:t>(soit un </a:t>
            </a:r>
            <a:r>
              <a:rPr lang="fr-FR" b="1" dirty="0">
                <a:solidFill>
                  <a:schemeClr val="tx1"/>
                </a:solidFill>
                <a:latin typeface="Proxima Nova Rg" panose="02000506030000020004" pitchFamily="2" charset="0"/>
              </a:rPr>
              <a:t>&lt;GC&gt; </a:t>
            </a:r>
            <a:r>
              <a:rPr lang="fr-FR" dirty="0">
                <a:latin typeface="Proxima Nova Rg" panose="02000506030000020004" pitchFamily="2" charset="0"/>
              </a:rPr>
              <a:t>total de </a:t>
            </a:r>
            <a:r>
              <a:rPr lang="fr-FR" b="1" dirty="0">
                <a:solidFill>
                  <a:schemeClr val="tx1"/>
                </a:solidFill>
                <a:latin typeface="Proxima Nova Rg" panose="02000506030000020004" pitchFamily="2" charset="0"/>
              </a:rPr>
              <a:t>&lt;GCE&gt;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&lt;GC&gt;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&lt;CPN&gt;</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&lt;F0&gt;</a:t>
            </a:r>
            <a:r>
              <a:rPr lang="fr-FR" dirty="0">
                <a:latin typeface="Proxima Nova Rg" panose="02000506030000020004" pitchFamily="2" charset="0"/>
              </a:rPr>
              <a:t> </a:t>
            </a:r>
            <a:r>
              <a:rPr lang="fr-FR" b="1" dirty="0">
                <a:solidFill>
                  <a:schemeClr val="tx1"/>
                </a:solidFill>
                <a:latin typeface="Proxima Nova Rg" panose="02000506030000020004" pitchFamily="2" charset="0"/>
              </a:rPr>
              <a:t>&lt;F2&gt;</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&lt;DDCI&gt;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t>&lt;F1&gt;</a:t>
            </a:r>
            <a:r>
              <a:rPr lang="fr-FR" sz="800" baseline="30000" dirty="0">
                <a:solidFill>
                  <a:schemeClr val="tx2"/>
                </a:solidFill>
              </a:rPr>
              <a:t>(1) </a:t>
            </a:r>
            <a:r>
              <a:rPr lang="fr-FR" sz="800" dirty="0">
                <a:solidFill>
                  <a:schemeClr val="tx2"/>
                </a:solidFill>
              </a:rPr>
              <a:t>à partir de la fin du </a:t>
            </a:r>
            <a:r>
              <a:rPr lang="fr-FR" sz="800" b="1" dirty="0"/>
              <a:t>&lt;1PR&gt; </a:t>
            </a:r>
            <a:r>
              <a:rPr lang="fr-FR" sz="800" dirty="0">
                <a:solidFill>
                  <a:schemeClr val="tx2"/>
                </a:solidFill>
              </a:rPr>
              <a:t>et jusqu’à la fin du </a:t>
            </a:r>
            <a:r>
              <a:rPr lang="fr-FR" sz="800" b="1" dirty="0"/>
              <a:t>&lt;ADPR&gt;</a:t>
            </a:r>
            <a:r>
              <a:rPr lang="fr-FR" sz="800" dirty="0">
                <a:solidFill>
                  <a:schemeClr val="tx2"/>
                </a:solidFill>
              </a:rPr>
              <a:t>, on observe le </a:t>
            </a:r>
            <a:r>
              <a:rPr lang="fr-FR" sz="800" b="1" dirty="0"/>
              <a:t>&lt;SJR3&gt;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t>&lt;SJR1&gt;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a:t>
            </a:r>
            <a:r>
              <a:rPr lang="fr-FR" sz="800" b="1" dirty="0"/>
              <a:t>&lt;F1&gt;</a:t>
            </a:r>
            <a:r>
              <a:rPr lang="fr-FR" sz="800" b="1" baseline="30000" dirty="0">
                <a:solidFill>
                  <a:schemeClr val="tx2"/>
                </a:solidFill>
              </a:rPr>
              <a:t>(1)</a:t>
            </a:r>
            <a:r>
              <a:rPr lang="fr-FR" sz="800" b="1" dirty="0">
                <a:solidFill>
                  <a:schemeClr val="tx2"/>
                </a:solidFill>
              </a:rPr>
              <a:t>, </a:t>
            </a:r>
            <a:r>
              <a:rPr lang="it-IT" sz="800" b="1" dirty="0"/>
              <a:t>&lt;SJR1&gt;</a:t>
            </a:r>
            <a:r>
              <a:rPr lang="it-IT" sz="800" b="1" dirty="0">
                <a:solidFill>
                  <a:schemeClr val="tx2"/>
                </a:solidFill>
              </a:rPr>
              <a:t> </a:t>
            </a:r>
            <a:r>
              <a:rPr lang="fr-FR" sz="800" b="1" dirty="0">
                <a:solidFill>
                  <a:schemeClr val="tx2"/>
                </a:solidFill>
              </a:rPr>
              <a:t>clôture à un </a:t>
            </a:r>
            <a:r>
              <a:rPr lang="fr-FR" sz="800" b="1" dirty="0"/>
              <a:t>&lt;SJR3&gt; </a:t>
            </a:r>
            <a:r>
              <a:rPr lang="fr-FR" sz="800" b="1" dirty="0">
                <a:solidFill>
                  <a:schemeClr val="tx2"/>
                </a:solidFill>
              </a:rPr>
              <a:t>supérieur ou égal à </a:t>
            </a:r>
            <a:r>
              <a:rPr lang="fr-FR" sz="800" b="1" dirty="0"/>
              <a:t>&lt;ABAC&gt;</a:t>
            </a:r>
            <a:r>
              <a:rPr lang="fr-FR" sz="800" b="1" dirty="0">
                <a:solidFill>
                  <a:schemeClr val="tx2"/>
                </a:solidFill>
              </a:rPr>
              <a:t> </a:t>
            </a:r>
            <a:r>
              <a:rPr lang="fr-FR" sz="800" b="1" dirty="0">
                <a:solidFill>
                  <a:schemeClr val="tx2"/>
                </a:solidFill>
                <a:highlight>
                  <a:srgbClr val="FF00FF"/>
                </a:highlight>
              </a:rPr>
              <a:t>de son </a:t>
            </a:r>
            <a:r>
              <a:rPr lang="fr-FR" sz="800" b="1" dirty="0">
                <a:highlight>
                  <a:srgbClr val="FF00FF"/>
                </a:highlight>
              </a:rPr>
              <a:t>&lt;NDR&gt;</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rgbClr val="FF0000"/>
                </a:solidFill>
              </a:rPr>
              <a:t>&lt;DCF&gt;</a:t>
            </a:r>
            <a:r>
              <a:rPr lang="fr-FR" sz="800" dirty="0">
                <a:solidFill>
                  <a:schemeClr val="tx2"/>
                </a:solidFill>
              </a:rPr>
              <a:t>, en l’absence de remboursement anticipé automatique préalable, on compare le </a:t>
            </a:r>
            <a:r>
              <a:rPr lang="fr-FR" sz="800" b="1" dirty="0"/>
              <a:t>&lt;SJR3&gt; </a:t>
            </a:r>
            <a:r>
              <a:rPr lang="fr-FR" sz="800" dirty="0">
                <a:solidFill>
                  <a:schemeClr val="tx2"/>
                </a:solidFill>
              </a:rPr>
              <a:t>de clôture de </a:t>
            </a:r>
            <a:r>
              <a:rPr lang="en-US" sz="800" b="1" dirty="0"/>
              <a:t>&lt;SJR1&gt; </a:t>
            </a:r>
            <a:r>
              <a:rPr lang="fr-FR" sz="800" dirty="0">
                <a:solidFill>
                  <a:schemeClr val="tx2"/>
                </a:solidFill>
              </a:rPr>
              <a:t>à son </a:t>
            </a:r>
            <a:r>
              <a:rPr lang="fr-FR" sz="800" b="1" dirty="0"/>
              <a:t>&lt;NDR&gt;</a:t>
            </a:r>
            <a:r>
              <a:rPr lang="fr-FR" sz="800" dirty="0">
                <a:solidFill>
                  <a:schemeClr val="tx2"/>
                </a:solidFill>
              </a:rPr>
              <a: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t>&lt;SJR1&gt; </a:t>
            </a:r>
            <a:r>
              <a:rPr lang="fr-FR" sz="800" b="1" dirty="0">
                <a:solidFill>
                  <a:schemeClr val="tx2"/>
                </a:solidFill>
              </a:rPr>
              <a:t>clôture à un </a:t>
            </a:r>
            <a:r>
              <a:rPr lang="fr-FR" sz="800" b="1" dirty="0"/>
              <a:t>&lt;SJR3&gt; </a:t>
            </a:r>
            <a:r>
              <a:rPr lang="fr-FR" sz="800" b="1" dirty="0">
                <a:solidFill>
                  <a:schemeClr val="tx2"/>
                </a:solidFill>
              </a:rPr>
              <a:t>supérieur ou égal à </a:t>
            </a:r>
            <a:r>
              <a:rPr lang="fr-FR" sz="800" b="1" dirty="0">
                <a:solidFill>
                  <a:srgbClr val="FF0000"/>
                </a:solidFill>
              </a:rPr>
              <a:t>&lt;DBAC&gt; </a:t>
            </a:r>
            <a:r>
              <a:rPr lang="fr-FR" sz="800" b="1" dirty="0">
                <a:solidFill>
                  <a:schemeClr val="tx2"/>
                </a:solidFill>
              </a:rPr>
              <a:t>de son </a:t>
            </a:r>
            <a:r>
              <a:rPr lang="fr-FR" sz="800" b="1" dirty="0"/>
              <a:t>&lt;NDR&gt;</a:t>
            </a:r>
            <a:r>
              <a:rPr lang="fr-FR" sz="800" b="1" dirty="0">
                <a:solidFill>
                  <a:schemeClr val="tx2"/>
                </a:solidFill>
              </a:rPr>
              <a:t>, l’investisseur reçoit, le </a:t>
            </a:r>
            <a:r>
              <a:rPr lang="fr-FR" sz="800" b="1" dirty="0">
                <a:solidFill>
                  <a:srgbClr val="FF0000"/>
                </a:solidFill>
              </a:rPr>
              <a:t>&lt;DEC&gt;</a:t>
            </a:r>
            <a:r>
              <a:rPr lang="fr-FR" sz="800" b="1" dirty="0">
                <a:solidFill>
                  <a:schemeClr val="tx2"/>
                </a:solidFill>
              </a:rPr>
              <a: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t>&lt;SJR1&gt; </a:t>
            </a:r>
            <a:r>
              <a:rPr lang="en-US" sz="800" b="1" dirty="0">
                <a:solidFill>
                  <a:schemeClr val="tx2"/>
                </a:solidFill>
              </a:rPr>
              <a:t>c</a:t>
            </a:r>
            <a:r>
              <a:rPr lang="fr-FR" sz="800" b="1" dirty="0" err="1">
                <a:solidFill>
                  <a:schemeClr val="tx2"/>
                </a:solidFill>
              </a:rPr>
              <a:t>lôture</a:t>
            </a:r>
            <a:r>
              <a:rPr lang="fr-FR" sz="800" b="1" dirty="0">
                <a:solidFill>
                  <a:schemeClr val="tx2"/>
                </a:solidFill>
              </a:rPr>
              <a:t> à un </a:t>
            </a:r>
            <a:r>
              <a:rPr lang="fr-FR" sz="800" b="1" dirty="0"/>
              <a:t>&lt;SJR3&gt; </a:t>
            </a:r>
            <a:r>
              <a:rPr lang="fr-FR" sz="800" b="1" dirty="0">
                <a:solidFill>
                  <a:schemeClr val="tx2"/>
                </a:solidFill>
              </a:rPr>
              <a:t>strictement inférieur à </a:t>
            </a:r>
            <a:r>
              <a:rPr lang="fr-FR" sz="800" b="1" dirty="0">
                <a:solidFill>
                  <a:srgbClr val="FF0000"/>
                </a:solidFill>
              </a:rPr>
              <a:t>&lt;PDI&gt; </a:t>
            </a:r>
            <a:r>
              <a:rPr lang="fr-FR" sz="800" b="1" dirty="0">
                <a:solidFill>
                  <a:schemeClr val="tx2"/>
                </a:solidFill>
              </a:rPr>
              <a:t>de son </a:t>
            </a:r>
            <a:r>
              <a:rPr lang="fr-FR" sz="800" b="1" dirty="0"/>
              <a:t>&lt;NDR&gt;</a:t>
            </a:r>
            <a:r>
              <a:rPr lang="fr-FR" sz="800" b="1" dirty="0">
                <a:solidFill>
                  <a:schemeClr val="tx2"/>
                </a:solidFill>
              </a:rPr>
              <a:t>, l’investisseur reçoit, le </a:t>
            </a:r>
            <a:r>
              <a:rPr lang="fr-FR" sz="800" b="1" dirty="0">
                <a:solidFill>
                  <a:srgbClr val="FF0000"/>
                </a:solidFill>
              </a:rPr>
              <a:t>&lt;DEC&gt;</a:t>
            </a:r>
            <a:r>
              <a:rPr lang="fr-FR" sz="800" b="1" dirty="0">
                <a:solidFill>
                  <a:schemeClr val="tx2"/>
                </a:solidFill>
              </a:rPr>
              <a: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solidFill>
                  <a:schemeClr val="tx1"/>
                </a:solidFill>
                <a:latin typeface="Proxima Nova Rg" panose="02000506030000020004" pitchFamily="2" charset="0"/>
              </a:rPr>
              <a:t>&lt;SJR1&gt;</a:t>
            </a:r>
            <a:r>
              <a:rPr lang="fr-FR" dirty="0">
                <a:latin typeface="Proxima Nova Rg" panose="02000506030000020004" pitchFamily="2" charset="0"/>
              </a:rPr>
              <a:t> entre le </a:t>
            </a:r>
            <a:r>
              <a:rPr lang="fr-FR" b="1" dirty="0">
                <a:solidFill>
                  <a:schemeClr val="tx1"/>
                </a:solidFill>
                <a:latin typeface="Proxima Nova Rg" panose="02000506030000020004" pitchFamily="2" charset="0"/>
              </a:rPr>
              <a:t>&lt;DDCI&gt;</a:t>
            </a:r>
            <a:r>
              <a:rPr lang="fr-FR" dirty="0">
                <a:latin typeface="Proxima Nova Rg" panose="02000506030000020004" pitchFamily="2" charset="0"/>
              </a:rPr>
              <a:t> et le </a:t>
            </a:r>
            <a:r>
              <a:rPr lang="fr-FR" b="1" dirty="0">
                <a:solidFill>
                  <a:srgbClr val="FF0000"/>
                </a:solidFill>
                <a:latin typeface="Proxima Nova Rg" panose="02000506030000020004" pitchFamily="2" charset="0"/>
              </a:rPr>
              <a:t>&lt;DCF&gt;</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a:t>
            </a:r>
            <a:r>
              <a:rPr lang="fr-FR" sz="800" b="1" dirty="0"/>
              <a:t>&lt;SJR1&gt;</a:t>
            </a:r>
            <a:r>
              <a:rPr lang="fr-FR" sz="800" b="1" dirty="0">
                <a:solidFill>
                  <a:schemeClr val="tx2"/>
                </a:solidFill>
              </a:rPr>
              <a:t> clôture à un </a:t>
            </a:r>
            <a:r>
              <a:rPr lang="fr-FR" sz="800" b="1" dirty="0"/>
              <a:t>&lt;SJR3&gt;</a:t>
            </a:r>
            <a:r>
              <a:rPr lang="fr-FR" sz="800" b="1" dirty="0">
                <a:solidFill>
                  <a:schemeClr val="tx2"/>
                </a:solidFill>
              </a:rPr>
              <a:t> strictement inférieur à </a:t>
            </a:r>
            <a:r>
              <a:rPr lang="fr-FR" sz="800" b="1" dirty="0"/>
              <a:t>&lt;DBAC&gt; </a:t>
            </a:r>
            <a:r>
              <a:rPr lang="fr-FR" sz="800" b="1" dirty="0">
                <a:solidFill>
                  <a:schemeClr val="tx2"/>
                </a:solidFill>
              </a:rPr>
              <a:t>mais supérieur ou égal à </a:t>
            </a:r>
            <a:r>
              <a:rPr lang="fr-FR" sz="800" b="1" dirty="0">
                <a:solidFill>
                  <a:srgbClr val="FF0000"/>
                </a:solidFill>
              </a:rPr>
              <a:t>&lt;PDI&gt; </a:t>
            </a:r>
            <a:r>
              <a:rPr lang="fr-FR" sz="800" b="1" dirty="0">
                <a:solidFill>
                  <a:schemeClr val="tx2"/>
                </a:solidFill>
              </a:rPr>
              <a:t>de son </a:t>
            </a:r>
            <a:r>
              <a:rPr lang="fr-FR" sz="800" b="1" dirty="0"/>
              <a:t>&lt;NDR&gt;</a:t>
            </a:r>
            <a:r>
              <a:rPr lang="fr-FR" sz="800" b="1" dirty="0">
                <a:solidFill>
                  <a:schemeClr val="tx2"/>
                </a:solidFill>
              </a:rPr>
              <a:t>, l’investisseur reçoit, le </a:t>
            </a:r>
            <a:r>
              <a:rPr lang="fr-FR" sz="800" b="1" dirty="0">
                <a:solidFill>
                  <a:srgbClr val="FF0000"/>
                </a:solidFill>
              </a:rPr>
              <a:t>&lt;DEC&gt; </a:t>
            </a:r>
            <a:r>
              <a:rPr lang="fr-FR" sz="800" b="1" dirty="0">
                <a:solidFill>
                  <a:schemeClr val="tx2"/>
                </a:solidFill>
              </a:rPr>
              <a:t>: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&lt;2PDC&gt;</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&lt;SJR3&gt;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&lt;SJR3&gt;</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highlight>
                  <a:srgbClr val="FFFF00"/>
                </a:highlight>
                <a:latin typeface="+mn-lt"/>
                <a:ea typeface="+mn-ea"/>
                <a:cs typeface="+mn-cs"/>
              </a:rPr>
              <a:t>&lt;balise&gt;.</a:t>
            </a:r>
            <a:endParaRPr lang="fr-FR" b="1" dirty="0">
              <a:highlight>
                <a:srgbClr val="FFFF00"/>
              </a:highlight>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&lt;NDR&gt;</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solidFill>
                  <a:schemeClr val="tx1"/>
                </a:solidFill>
              </a:rPr>
              <a:t>&lt;F1&gt;</a:t>
            </a:r>
            <a:r>
              <a:rPr lang="fr-FR" sz="700" dirty="0"/>
              <a:t>s correspondantes</a:t>
            </a:r>
            <a:r>
              <a:rPr lang="fr-FR" sz="700" baseline="30000" dirty="0"/>
              <a:t>(1)</a:t>
            </a:r>
            <a:r>
              <a:rPr lang="fr-FR" sz="700" dirty="0"/>
              <a:t> </a:t>
            </a:r>
            <a:r>
              <a:rPr lang="fr-FR" sz="700" b="1" dirty="0">
                <a:solidFill>
                  <a:schemeClr val="tx1"/>
                </a:solidFill>
              </a:rPr>
              <a:t>&lt;SJR1&gt; </a:t>
            </a:r>
            <a:r>
              <a:rPr lang="fr-FR" sz="700" dirty="0"/>
              <a:t>clôture à un </a:t>
            </a:r>
            <a:r>
              <a:rPr lang="fr-FR" sz="700" b="1" dirty="0">
                <a:solidFill>
                  <a:schemeClr val="tx1"/>
                </a:solidFill>
              </a:rPr>
              <a:t>&lt;SJR3&gt;</a:t>
            </a:r>
            <a:r>
              <a:rPr lang="fr-FR" sz="700" dirty="0"/>
              <a:t> supérieur ou égal à </a:t>
            </a:r>
            <a:r>
              <a:rPr lang="fr-FR" sz="700" b="1" dirty="0">
                <a:solidFill>
                  <a:schemeClr val="tx1"/>
                </a:solidFill>
              </a:rPr>
              <a:t>&lt;ABAC&gt;</a:t>
            </a:r>
            <a:r>
              <a:rPr lang="fr-FR" sz="700" dirty="0"/>
              <a:t> </a:t>
            </a:r>
            <a:r>
              <a:rPr lang="fr-FR" sz="700" dirty="0">
                <a:highlight>
                  <a:srgbClr val="FF00FF"/>
                </a:highlight>
              </a:rPr>
              <a:t>de son </a:t>
            </a:r>
            <a:r>
              <a:rPr lang="fr-FR" sz="700" b="1" dirty="0">
                <a:solidFill>
                  <a:schemeClr val="tx1"/>
                </a:solidFill>
                <a:highlight>
                  <a:srgbClr val="FF00FF"/>
                </a:highlight>
              </a:rPr>
              <a:t>&lt;NDR&gt;</a:t>
            </a:r>
            <a:r>
              <a:rPr lang="fr-FR" sz="700" dirty="0">
                <a:highlight>
                  <a:srgbClr val="FF00FF"/>
                </a:highlight>
              </a:rPr>
              <a:t> </a:t>
            </a:r>
            <a:r>
              <a:rPr lang="fr-FR" sz="700" dirty="0"/>
              <a:t>de la fin du </a:t>
            </a:r>
            <a:r>
              <a:rPr lang="fr-FR" sz="700" b="1" dirty="0">
                <a:solidFill>
                  <a:srgbClr val="FF0000"/>
                </a:solidFill>
              </a:rPr>
              <a:t>&lt;F0&gt;</a:t>
            </a:r>
            <a:r>
              <a:rPr lang="fr-FR" sz="700" dirty="0"/>
              <a:t> </a:t>
            </a:r>
            <a:r>
              <a:rPr lang="fr-FR" sz="700" b="1" dirty="0">
                <a:solidFill>
                  <a:schemeClr val="tx1"/>
                </a:solidFill>
              </a:rPr>
              <a:t>&lt;1PR&gt;</a:t>
            </a:r>
            <a:r>
              <a:rPr lang="fr-FR" sz="700" dirty="0"/>
              <a:t> et jusqu'à la fin du </a:t>
            </a:r>
            <a:r>
              <a:rPr lang="fr-FR" sz="700" b="1" dirty="0">
                <a:solidFill>
                  <a:srgbClr val="FF0000"/>
                </a:solidFill>
              </a:rPr>
              <a:t>&lt;F0&gt;</a:t>
            </a:r>
            <a:r>
              <a:rPr lang="fr-FR" sz="700" dirty="0"/>
              <a:t> </a:t>
            </a:r>
            <a:r>
              <a:rPr lang="fr-FR" sz="700" b="1" dirty="0">
                <a:solidFill>
                  <a:schemeClr val="tx1"/>
                </a:solidFill>
              </a:rPr>
              <a:t>&lt;ADPR&gt;</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solidFill>
                  <a:schemeClr val="tx1"/>
                </a:solidFill>
              </a:rPr>
              <a:t>&lt;GC&gt; </a:t>
            </a:r>
            <a:r>
              <a:rPr lang="fr-FR" sz="700" dirty="0"/>
              <a:t>de </a:t>
            </a:r>
            <a:r>
              <a:rPr lang="fr-FR" sz="700" b="1" dirty="0">
                <a:solidFill>
                  <a:srgbClr val="FF0000"/>
                </a:solidFill>
              </a:rPr>
              <a:t>&lt;CPN&gt;</a:t>
            </a:r>
            <a:r>
              <a:rPr lang="fr-FR" sz="700" dirty="0"/>
              <a:t> par </a:t>
            </a:r>
            <a:r>
              <a:rPr lang="fr-FR" sz="700" b="1" dirty="0">
                <a:solidFill>
                  <a:srgbClr val="FF0000"/>
                </a:solidFill>
              </a:rPr>
              <a:t>&lt;F0&gt;</a:t>
            </a:r>
            <a:r>
              <a:rPr lang="fr-FR" sz="700" dirty="0"/>
              <a:t> </a:t>
            </a:r>
            <a:r>
              <a:rPr lang="fr-FR" sz="700" b="1" dirty="0">
                <a:solidFill>
                  <a:schemeClr val="tx1"/>
                </a:solidFill>
              </a:rPr>
              <a:t>&lt;F2&gt; </a:t>
            </a:r>
            <a:r>
              <a:rPr lang="fr-FR" sz="700" dirty="0"/>
              <a:t>depuis le </a:t>
            </a:r>
            <a:r>
              <a:rPr lang="fr-FR" sz="700" b="1" dirty="0">
                <a:solidFill>
                  <a:schemeClr val="tx1"/>
                </a:solidFill>
              </a:rPr>
              <a:t>&lt;DDCI&gt;</a:t>
            </a:r>
            <a:r>
              <a:rPr lang="fr-FR" sz="700" baseline="30000" dirty="0"/>
              <a:t> </a:t>
            </a:r>
            <a:r>
              <a:rPr lang="fr-FR" sz="700" dirty="0"/>
              <a:t>(soit </a:t>
            </a:r>
            <a:r>
              <a:rPr lang="fr-FR" sz="700" b="1" dirty="0">
                <a:solidFill>
                  <a:schemeClr val="tx1"/>
                </a:solidFill>
              </a:rPr>
              <a:t>&lt;GCA&gt;</a:t>
            </a:r>
            <a:r>
              <a:rPr lang="fr-FR" sz="700" i="1" dirty="0"/>
              <a:t> </a:t>
            </a:r>
            <a:r>
              <a:rPr lang="fr-FR" sz="700" dirty="0"/>
              <a:t>par année </a:t>
            </a:r>
            <a:r>
              <a:rPr lang="fr-FR" sz="700" dirty="0">
                <a:solidFill>
                  <a:srgbClr val="000000"/>
                </a:solidFill>
              </a:rPr>
              <a:t>écoulée</a:t>
            </a:r>
            <a:r>
              <a:rPr lang="fr-FR" sz="700" dirty="0"/>
              <a:t> et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solidFill>
                  <a:schemeClr val="tx1"/>
                </a:solidFill>
              </a:rPr>
              <a:t>&lt;SJR1&gt; </a:t>
            </a:r>
            <a:r>
              <a:rPr lang="fr-FR" sz="700" dirty="0"/>
              <a:t>clôture à un</a:t>
            </a:r>
            <a:r>
              <a:rPr lang="fr-FR" sz="700" b="1" dirty="0">
                <a:solidFill>
                  <a:schemeClr val="tx1"/>
                </a:solidFill>
              </a:rPr>
              <a:t> &lt;SJR3&gt;</a:t>
            </a:r>
            <a:r>
              <a:rPr lang="fr-FR" sz="700" dirty="0"/>
              <a:t> supérieur ou égal à </a:t>
            </a:r>
            <a:r>
              <a:rPr lang="fr-FR" sz="700" b="1" dirty="0">
                <a:solidFill>
                  <a:srgbClr val="FF0000"/>
                </a:solidFill>
              </a:rPr>
              <a:t>&lt;DBAC&gt; </a:t>
            </a:r>
            <a:r>
              <a:rPr lang="fr-FR" sz="700" dirty="0"/>
              <a:t>de son </a:t>
            </a:r>
            <a:r>
              <a:rPr lang="fr-FR" sz="700" b="1" dirty="0">
                <a:solidFill>
                  <a:schemeClr val="tx1"/>
                </a:solidFill>
              </a:rPr>
              <a:t>&lt;NDR&gt;</a:t>
            </a:r>
            <a:r>
              <a:rPr lang="fr-FR" sz="700" dirty="0"/>
              <a:t>, l’investisseur récupère alors l’intégralité de son capital initial, majorée d’un </a:t>
            </a:r>
            <a:r>
              <a:rPr lang="fr-FR" sz="700" b="1" dirty="0">
                <a:solidFill>
                  <a:schemeClr val="tx1"/>
                </a:solidFill>
              </a:rPr>
              <a:t>&lt;GC&gt; </a:t>
            </a:r>
            <a:r>
              <a:rPr lang="fr-FR" sz="700" dirty="0">
                <a:solidFill>
                  <a:srgbClr val="04202E"/>
                </a:solidFill>
              </a:rPr>
              <a:t>de </a:t>
            </a:r>
            <a:r>
              <a:rPr lang="fr-FR" sz="700" b="1" dirty="0">
                <a:solidFill>
                  <a:srgbClr val="FF0000"/>
                </a:solidFill>
              </a:rPr>
              <a:t>&lt;CPN&gt;</a:t>
            </a:r>
            <a:r>
              <a:rPr lang="fr-FR" sz="700" dirty="0">
                <a:solidFill>
                  <a:srgbClr val="04202E"/>
                </a:solidFill>
              </a:rPr>
              <a:t> par </a:t>
            </a:r>
            <a:r>
              <a:rPr lang="fr-FR" sz="700" b="1" dirty="0">
                <a:solidFill>
                  <a:srgbClr val="FF0000"/>
                </a:solidFill>
              </a:rPr>
              <a:t>&lt;F0&gt;</a:t>
            </a:r>
            <a:r>
              <a:rPr lang="fr-FR" sz="700" dirty="0">
                <a:solidFill>
                  <a:srgbClr val="04202E"/>
                </a:solidFill>
              </a:rPr>
              <a:t> </a:t>
            </a:r>
            <a:r>
              <a:rPr lang="fr-FR" sz="700" b="1" dirty="0">
                <a:solidFill>
                  <a:schemeClr val="tx1"/>
                </a:solidFill>
              </a:rPr>
              <a:t>&lt;F2&gt;</a:t>
            </a:r>
            <a:r>
              <a:rPr lang="fr-FR" sz="700" dirty="0">
                <a:solidFill>
                  <a:srgbClr val="04202E"/>
                </a:solidFill>
              </a:rPr>
              <a:t> </a:t>
            </a:r>
            <a:r>
              <a:rPr lang="fr-FR" sz="700" dirty="0"/>
              <a:t>depuis le </a:t>
            </a:r>
            <a:r>
              <a:rPr lang="fr-FR" sz="700" b="1" dirty="0">
                <a:solidFill>
                  <a:schemeClr val="tx1"/>
                </a:solidFill>
              </a:rPr>
              <a:t>&lt;DDCI&gt; </a:t>
            </a:r>
            <a:r>
              <a:rPr lang="fr-FR" sz="700" dirty="0">
                <a:solidFill>
                  <a:srgbClr val="04202E"/>
                </a:solidFill>
              </a:rPr>
              <a:t>(soit un </a:t>
            </a:r>
            <a:r>
              <a:rPr lang="fr-FR" sz="700" b="1" dirty="0">
                <a:solidFill>
                  <a:schemeClr val="tx1"/>
                </a:solidFill>
              </a:rPr>
              <a:t>&lt;GC&gt; </a:t>
            </a:r>
            <a:r>
              <a:rPr lang="fr-FR" sz="700" dirty="0">
                <a:solidFill>
                  <a:srgbClr val="04202E"/>
                </a:solidFill>
              </a:rPr>
              <a:t>de </a:t>
            </a:r>
            <a:r>
              <a:rPr lang="fr-FR" sz="700" b="1" dirty="0">
                <a:solidFill>
                  <a:schemeClr val="tx1"/>
                </a:solidFill>
              </a:rPr>
              <a:t>&lt;GCE&gt; </a:t>
            </a:r>
            <a:r>
              <a:rPr lang="fr-FR" sz="700" dirty="0">
                <a:solidFill>
                  <a:srgbClr val="04202E"/>
                </a:solidFill>
              </a:rPr>
              <a:t>et un Taux de Rendement Annuel net </a:t>
            </a:r>
            <a:r>
              <a:rPr lang="fr-FR" sz="700" dirty="0"/>
              <a:t>de </a:t>
            </a:r>
            <a:r>
              <a:rPr lang="fr-FR" sz="700" b="1" dirty="0">
                <a:solidFill>
                  <a:srgbClr val="00B050"/>
                </a:solidFill>
              </a:rPr>
              <a:t>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solidFill>
                  <a:schemeClr val="tx1"/>
                </a:solidFill>
                <a:highlight>
                  <a:srgbClr val="FF00FF"/>
                </a:highlight>
              </a:rPr>
              <a:t>&lt;SJR1&gt; </a:t>
            </a:r>
            <a:r>
              <a:rPr lang="fr-FR" sz="700" dirty="0">
                <a:highlight>
                  <a:srgbClr val="FF00FF"/>
                </a:highlight>
              </a:rPr>
              <a:t>clôture à un </a:t>
            </a:r>
            <a:r>
              <a:rPr lang="fr-FR" sz="700" b="1" dirty="0">
                <a:solidFill>
                  <a:schemeClr val="tx1"/>
                </a:solidFill>
                <a:highlight>
                  <a:srgbClr val="FF00FF"/>
                </a:highlight>
              </a:rPr>
              <a:t>&lt;SJR3&gt; </a:t>
            </a:r>
            <a:r>
              <a:rPr lang="fr-FR" sz="700" dirty="0">
                <a:highlight>
                  <a:srgbClr val="FF00FF"/>
                </a:highlight>
              </a:rPr>
              <a:t>strictement inférieur à </a:t>
            </a:r>
            <a:r>
              <a:rPr lang="fr-FR" sz="700" b="1" dirty="0">
                <a:solidFill>
                  <a:srgbClr val="FF0000"/>
                </a:solidFill>
                <a:highlight>
                  <a:srgbClr val="FF00FF"/>
                </a:highlight>
              </a:rPr>
              <a:t>&lt;DBAC&gt; </a:t>
            </a:r>
            <a:r>
              <a:rPr lang="fr-FR" sz="700" dirty="0">
                <a:highlight>
                  <a:srgbClr val="FF00FF"/>
                </a:highlight>
              </a:rPr>
              <a:t>mais supérieur ou égal à </a:t>
            </a:r>
            <a:r>
              <a:rPr lang="fr-FR" sz="700" b="1" dirty="0">
                <a:solidFill>
                  <a:srgbClr val="FF0000"/>
                </a:solidFill>
                <a:highlight>
                  <a:srgbClr val="FF00FF"/>
                </a:highlight>
              </a:rPr>
              <a:t>&lt;PDI&gt;</a:t>
            </a:r>
            <a:r>
              <a:rPr lang="fr-FR" sz="700" dirty="0">
                <a:highlight>
                  <a:srgbClr val="FF00FF"/>
                </a:highlight>
              </a:rPr>
              <a:t> de son </a:t>
            </a:r>
            <a:r>
              <a:rPr lang="fr-FR" sz="700" b="1" dirty="0">
                <a:solidFill>
                  <a:schemeClr val="tx1"/>
                </a:solidFill>
                <a:highlight>
                  <a:srgbClr val="FF00FF"/>
                </a:highlight>
              </a:rPr>
              <a:t>&lt;NDR&gt;</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solidFill>
                  <a:schemeClr val="tx1"/>
                </a:solidFill>
              </a:rPr>
              <a:t>&lt;SJR1&gt; </a:t>
            </a:r>
            <a:r>
              <a:rPr lang="fr-FR" sz="700" dirty="0"/>
              <a:t>clôture à un </a:t>
            </a:r>
            <a:r>
              <a:rPr lang="fr-FR" sz="700" b="1" dirty="0">
                <a:solidFill>
                  <a:schemeClr val="tx1"/>
                </a:solidFill>
              </a:rPr>
              <a:t>&lt;SJR3&gt;</a:t>
            </a:r>
            <a:r>
              <a:rPr lang="fr-FR" sz="700" dirty="0"/>
              <a:t> strictement inférieur à </a:t>
            </a:r>
            <a:r>
              <a:rPr lang="fr-FR" sz="700" b="1" dirty="0">
                <a:solidFill>
                  <a:srgbClr val="FF0000"/>
                </a:solidFill>
              </a:rPr>
              <a:t>&lt;PDI&gt;</a:t>
            </a:r>
            <a:r>
              <a:rPr lang="fr-FR" sz="700" dirty="0"/>
              <a:t> de son </a:t>
            </a:r>
            <a:r>
              <a:rPr lang="fr-FR" sz="700" b="1" dirty="0">
                <a:solidFill>
                  <a:schemeClr val="tx1"/>
                </a:solidFill>
              </a:rPr>
              <a:t>&lt;NDR&gt;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solidFill>
                  <a:srgbClr val="FF0000"/>
                </a:solidFill>
              </a:rPr>
              <a:t>&lt;Nom&gt;</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solidFill>
                  <a:schemeClr val="tx1"/>
                </a:solidFill>
              </a:rPr>
              <a:t>&lt;SJR1&gt;</a:t>
            </a:r>
            <a:r>
              <a:rPr lang="fr-FR" sz="700" dirty="0"/>
              <a:t> enregistre une baisse supérieure à </a:t>
            </a:r>
            <a:r>
              <a:rPr lang="fr-FR" sz="700" b="1" dirty="0">
                <a:solidFill>
                  <a:schemeClr val="tx1"/>
                </a:solidFill>
              </a:rPr>
              <a:t>&lt;PDIPERF&gt;</a:t>
            </a:r>
            <a:r>
              <a:rPr lang="fr-FR" sz="700" dirty="0"/>
              <a:t> de son </a:t>
            </a:r>
            <a:r>
              <a:rPr lang="fr-FR" sz="700" b="1" dirty="0">
                <a:solidFill>
                  <a:schemeClr val="tx1"/>
                </a:solidFill>
              </a:rPr>
              <a:t>&lt;NDR&gt;</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chemeClr val="tx1"/>
                </a:solidFill>
              </a:rPr>
              <a:t>&lt;1PR&gt; </a:t>
            </a:r>
            <a:r>
              <a:rPr lang="fr-FR" sz="700" b="1" dirty="0"/>
              <a:t>à </a:t>
            </a:r>
            <a:r>
              <a:rPr lang="fr-FR" sz="700" b="1" dirty="0">
                <a:solidFill>
                  <a:schemeClr val="tx1"/>
                </a:solidFill>
              </a:rPr>
              <a:t>&lt;DPRR&gt; </a:t>
            </a:r>
            <a:r>
              <a:rPr lang="fr-FR" sz="700" b="1" dirty="0">
                <a:solidFill>
                  <a:srgbClr val="FF0000"/>
                </a:solidFill>
              </a:rPr>
              <a:t>&lt;F0&gt;</a:t>
            </a:r>
            <a:r>
              <a:rPr lang="fr-FR" sz="700" b="1" dirty="0"/>
              <a:t>s.</a:t>
            </a:r>
          </a:p>
          <a:p>
            <a:pPr lvl="2" algn="just">
              <a:lnSpc>
                <a:spcPct val="92000"/>
              </a:lnSpc>
              <a:spcBef>
                <a:spcPts val="200"/>
              </a:spcBef>
              <a:spcAft>
                <a:spcPts val="200"/>
              </a:spcAft>
            </a:pPr>
            <a:r>
              <a:rPr lang="fr-FR" sz="700" dirty="0"/>
              <a:t>L’investisseur peut ne bénéficier que d’une hausse partielle de </a:t>
            </a:r>
            <a:r>
              <a:rPr lang="it-IT" sz="700" b="1" dirty="0">
                <a:solidFill>
                  <a:schemeClr val="tx1"/>
                </a:solidFill>
              </a:rPr>
              <a:t>&lt;SJR1&gt;</a:t>
            </a:r>
            <a:r>
              <a:rPr lang="fr-FR" sz="700" dirty="0"/>
              <a:t>, du fait du </a:t>
            </a:r>
            <a:r>
              <a:rPr lang="fr-FR" sz="700" b="1" dirty="0"/>
              <a:t>mécanisme de plafonnement des </a:t>
            </a:r>
            <a:r>
              <a:rPr lang="fr-FR" sz="700" b="1" dirty="0">
                <a:solidFill>
                  <a:srgbClr val="000000"/>
                </a:solidFill>
              </a:rPr>
              <a:t>gains</a:t>
            </a:r>
            <a:r>
              <a:rPr lang="fr-FR" sz="700" b="1" dirty="0"/>
              <a:t> à </a:t>
            </a:r>
            <a:r>
              <a:rPr lang="fr-FR" sz="700" b="1" dirty="0">
                <a:solidFill>
                  <a:srgbClr val="FF0000"/>
                </a:solidFill>
              </a:rPr>
              <a:t>&lt;CPN&gt;</a:t>
            </a:r>
            <a:r>
              <a:rPr lang="fr-FR" sz="700" b="1" dirty="0"/>
              <a:t> par </a:t>
            </a:r>
            <a:r>
              <a:rPr lang="fr-FR" sz="700" b="1" dirty="0">
                <a:solidFill>
                  <a:srgbClr val="FF0000"/>
                </a:solidFill>
              </a:rPr>
              <a:t>&lt;F0&gt;</a:t>
            </a:r>
            <a:r>
              <a:rPr lang="fr-FR" sz="700" b="1" dirty="0"/>
              <a:t> </a:t>
            </a:r>
            <a:r>
              <a:rPr lang="fr-FR" sz="700" b="1" dirty="0">
                <a:solidFill>
                  <a:schemeClr val="tx1"/>
                </a:solidFill>
              </a:rPr>
              <a:t>&lt;F2&gt;</a:t>
            </a:r>
            <a:r>
              <a:rPr lang="fr-FR" sz="700" b="1" dirty="0"/>
              <a:t> depuis le </a:t>
            </a:r>
            <a:r>
              <a:rPr lang="fr-FR" sz="700" b="1" dirty="0">
                <a:solidFill>
                  <a:schemeClr val="tx1"/>
                </a:solidFill>
              </a:rPr>
              <a:t>&lt;DDCI&gt; </a:t>
            </a:r>
            <a:r>
              <a:rPr lang="fr-FR" sz="700" dirty="0"/>
              <a:t>(soit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solidFill>
                  <a:srgbClr val="000000"/>
                </a:solidFill>
                <a:highlight>
                  <a:srgbClr val="FFFF00"/>
                </a:highlight>
              </a:rPr>
              <a:t>&lt;SJR1&gt; est </a:t>
            </a:r>
            <a:r>
              <a:rPr lang="fr-FR" sz="700" b="1" dirty="0">
                <a:highlight>
                  <a:srgbClr val="FFFF00"/>
                </a:highlight>
              </a:rPr>
              <a:t>équipondéré et calculé en réinvestissant les dividendes bruts détachés des actions qui le composent et en retranchant un prélèvement forfaitaire constant de 50 points d’indice par an. Ce prélèvement forfaitaire, fixé lors de la conception de &lt;SJR1&gt; a un impact négatif sur son &lt;SJR3&gt; par rapport au même indice dividendes bruts réinvestis, sans prélèvement forfaitaire. Si les dividendes bruts distribués sont inférieurs (respectivement supérieurs) au &lt;SJR3&gt; de prélèvement forfaitaire, la performance de &lt;SJR1&gt; ainsi que la probabilité de remboursement automatique en seront pénalisées (respectivement améliorées) par rapport à un indice dividendes non réinvestis classique. De même, si les dividendes bruts distribués sont inférieurs (respectivement supérieurs) au &lt;SJR3&gt;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&lt;SJR1&gt;, la méthode de prélèvement forfaitaire en points a un impact plus important sur sa performance en cas de baisse de &lt;SJR1&gt;. Ainsi, en cas de marchés baissiers, la baisse de &lt;SJR1&gt; sera accélérée et amplifiée car le prélèvement forfaitaire, d’un &lt;SJR3&gt; constant de 50 points d’indice par an, pèsera de plus en plus fortement, relativement au &lt;SJR3&gt; de &lt;SJR1&gt;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&lt;SJR1&gt; Euro STOXX 50® aurait un objectif de &lt;GC&gt; inférieur. Le rendement plus important de « </a:t>
            </a:r>
            <a:r>
              <a:rPr lang="fr-FR" sz="700" b="1" dirty="0">
                <a:solidFill>
                  <a:srgbClr val="FF0000"/>
                </a:solidFill>
                <a:highlight>
                  <a:srgbClr val="FFFF00"/>
                </a:highlight>
              </a:rPr>
              <a:t>&lt;Nom&gt;</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solidFill>
                  <a:srgbClr val="04202E"/>
                </a:solidFill>
              </a:rPr>
              <a:t>Le rendement de « </a:t>
            </a:r>
            <a:r>
              <a:rPr lang="fr-FR" sz="700" b="1" dirty="0">
                <a:solidFill>
                  <a:srgbClr val="FF0000"/>
                </a:solidFill>
              </a:rPr>
              <a:t>&lt;Nom&gt;</a:t>
            </a:r>
            <a:r>
              <a:rPr lang="fr-FR" sz="700" b="1" dirty="0">
                <a:solidFill>
                  <a:srgbClr val="04202E"/>
                </a:solidFill>
              </a:rPr>
              <a:t> </a:t>
            </a:r>
            <a:r>
              <a:rPr lang="fr-FR" sz="700" b="1" dirty="0"/>
              <a:t>» est très sensible à une faible variation du </a:t>
            </a:r>
            <a:r>
              <a:rPr lang="fr-FR" sz="700" b="1" dirty="0">
                <a:solidFill>
                  <a:schemeClr val="tx1"/>
                </a:solidFill>
              </a:rPr>
              <a:t>&lt;SJR3&gt;</a:t>
            </a:r>
            <a:r>
              <a:rPr lang="fr-FR" sz="700" b="1" dirty="0"/>
              <a:t> de clôture de </a:t>
            </a:r>
            <a:r>
              <a:rPr lang="fr-FR" sz="700" b="1" dirty="0">
                <a:solidFill>
                  <a:schemeClr val="tx1"/>
                </a:solidFill>
              </a:rPr>
              <a:t>&lt;SJR1&gt;</a:t>
            </a:r>
            <a:r>
              <a:rPr lang="fr-FR" sz="700" b="1" dirty="0"/>
              <a:t> autour du seuil de </a:t>
            </a:r>
            <a:r>
              <a:rPr lang="fr-FR" sz="700" b="1" dirty="0">
                <a:solidFill>
                  <a:srgbClr val="FF0000"/>
                </a:solidFill>
              </a:rPr>
              <a:t>&lt;ABAC&gt; </a:t>
            </a:r>
            <a:r>
              <a:rPr lang="fr-FR" sz="700" b="1" dirty="0">
                <a:highlight>
                  <a:srgbClr val="FF00FF"/>
                </a:highlight>
              </a:rPr>
              <a:t>et &lt;BAC&gt; </a:t>
            </a:r>
            <a:r>
              <a:rPr lang="fr-FR" sz="700" b="1" dirty="0"/>
              <a:t>de son </a:t>
            </a:r>
            <a:r>
              <a:rPr lang="fr-FR" sz="700" b="1" dirty="0">
                <a:solidFill>
                  <a:schemeClr val="tx1"/>
                </a:solidFill>
              </a:rPr>
              <a:t>&lt;NDR&gt;</a:t>
            </a:r>
            <a:r>
              <a:rPr lang="fr-FR" sz="700" b="1" dirty="0"/>
              <a:t> en cours de vie, et des seuils de </a:t>
            </a:r>
            <a:r>
              <a:rPr lang="fr-FR" sz="700" b="1" dirty="0">
                <a:solidFill>
                  <a:schemeClr val="tx1"/>
                </a:solidFill>
              </a:rPr>
              <a:t>&lt;DBAC&gt;</a:t>
            </a:r>
            <a:r>
              <a:rPr lang="fr-FR" sz="700" b="1" dirty="0"/>
              <a:t> </a:t>
            </a:r>
            <a:r>
              <a:rPr lang="fr-FR" sz="700" b="1" dirty="0">
                <a:highlight>
                  <a:srgbClr val="FF00FF"/>
                </a:highlight>
              </a:rPr>
              <a:t>et </a:t>
            </a:r>
            <a:r>
              <a:rPr lang="fr-FR" sz="700" b="1" dirty="0">
                <a:solidFill>
                  <a:srgbClr val="FF0000"/>
                </a:solidFill>
                <a:highlight>
                  <a:srgbClr val="FF00FF"/>
                </a:highlight>
              </a:rPr>
              <a:t>&lt;PDI&gt;</a:t>
            </a:r>
            <a:r>
              <a:rPr lang="fr-FR" sz="700" b="1" dirty="0">
                <a:highlight>
                  <a:srgbClr val="FF00FF"/>
                </a:highlight>
              </a:rPr>
              <a:t> </a:t>
            </a:r>
            <a:r>
              <a:rPr lang="fr-FR" sz="700" b="1" dirty="0"/>
              <a:t>de son </a:t>
            </a:r>
            <a:r>
              <a:rPr lang="fr-FR" sz="700" b="1" dirty="0">
                <a:solidFill>
                  <a:schemeClr val="tx1"/>
                </a:solidFill>
              </a:rPr>
              <a:t>&lt;NDR&gt; </a:t>
            </a:r>
            <a:r>
              <a:rPr lang="fr-FR" sz="700" b="1" dirty="0"/>
              <a:t>à la date de constatation finale</a:t>
            </a:r>
            <a:r>
              <a:rPr lang="fr-FR" sz="700" b="1" baseline="30000" dirty="0">
                <a:solidFill>
                  <a:srgbClr val="04202E"/>
                </a:solidFill>
              </a:rPr>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&lt;SJR3&gt;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&lt;SJR3&gt; de &lt;SJR1&gt;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&lt;GC&gt;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&lt;2PDC&gt;</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&lt;SJR3&gt;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&lt;SJR3&gt;</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a:t>
            </a:r>
            <a:r>
              <a:rPr lang="fr-FR" sz="700" b="1" dirty="0">
                <a:solidFill>
                  <a:srgbClr val="FF0000"/>
                </a:solidFill>
                <a:latin typeface="+mn-lt"/>
              </a:rPr>
              <a:t>&lt;Nom&gt;</a:t>
            </a:r>
            <a:r>
              <a:rPr lang="fr-FR" sz="700" dirty="0">
                <a:solidFill>
                  <a:srgbClr val="B9A049"/>
                </a:solidFill>
                <a:latin typeface="+mn-lt"/>
              </a:rPr>
              <a:t> » EST TRÈS SENSIBLE À UNE FAIBLE VARIATION DU </a:t>
            </a:r>
            <a:r>
              <a:rPr lang="fr-FR" sz="700" b="1" dirty="0">
                <a:latin typeface="+mn-lt"/>
              </a:rPr>
              <a:t>&lt;SJR3&gt; </a:t>
            </a:r>
            <a:r>
              <a:rPr lang="fr-FR" sz="700" dirty="0">
                <a:solidFill>
                  <a:srgbClr val="B9A049"/>
                </a:solidFill>
                <a:latin typeface="+mn-lt"/>
              </a:rPr>
              <a:t>DE CLÔTURE DE </a:t>
            </a:r>
            <a:r>
              <a:rPr lang="fr-FR" sz="700" b="1" dirty="0">
                <a:latin typeface="+mn-lt"/>
              </a:rPr>
              <a:t>&lt;SJR1&gt; </a:t>
            </a:r>
            <a:r>
              <a:rPr lang="fr-FR" sz="700" dirty="0">
                <a:solidFill>
                  <a:srgbClr val="B9A049"/>
                </a:solidFill>
                <a:latin typeface="+mn-lt"/>
              </a:rPr>
              <a:t>AUTOUR DES SEUILS DE </a:t>
            </a:r>
            <a:r>
              <a:rPr lang="fr-FR" sz="700" b="1" dirty="0">
                <a:solidFill>
                  <a:srgbClr val="FF0000"/>
                </a:solidFill>
                <a:latin typeface="+mn-lt"/>
              </a:rPr>
              <a:t>&lt;DBAC&gt; </a:t>
            </a:r>
            <a:r>
              <a:rPr lang="fr-FR" sz="700" dirty="0">
                <a:solidFill>
                  <a:srgbClr val="B9A049"/>
                </a:solidFill>
                <a:highlight>
                  <a:srgbClr val="FF00FF"/>
                </a:highlight>
                <a:latin typeface="+mn-lt"/>
              </a:rPr>
              <a:t>et </a:t>
            </a:r>
            <a:r>
              <a:rPr lang="fr-FR" sz="700" b="1" dirty="0">
                <a:solidFill>
                  <a:srgbClr val="FF0000"/>
                </a:solidFill>
                <a:highlight>
                  <a:srgbClr val="FF00FF"/>
                </a:highlight>
                <a:latin typeface="+mn-lt"/>
              </a:rPr>
              <a:t>&lt;PDI&gt;</a:t>
            </a:r>
            <a:r>
              <a:rPr lang="fr-FR" sz="700" dirty="0">
                <a:solidFill>
                  <a:srgbClr val="B9A049"/>
                </a:solidFill>
                <a:highlight>
                  <a:srgbClr val="FF00FF"/>
                </a:highlight>
                <a:latin typeface="+mn-lt"/>
              </a:rPr>
              <a:t> </a:t>
            </a:r>
            <a:r>
              <a:rPr lang="fr-FR" sz="700" dirty="0">
                <a:solidFill>
                  <a:srgbClr val="B9A049"/>
                </a:solidFill>
                <a:latin typeface="+mn-lt"/>
              </a:rPr>
              <a:t>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mn-lt"/>
              </a:rPr>
              <a:t>&lt;2PDC&gt;</a:t>
            </a:r>
            <a:r>
              <a:rPr lang="fr-FR" sz="700" spc="-40" dirty="0">
                <a:solidFill>
                  <a:srgbClr val="000000"/>
                </a:solidFill>
                <a:latin typeface="+mn-lt"/>
              </a:rPr>
              <a: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a:t>
            </a:r>
            <a:r>
              <a:rPr lang="fr-FR" sz="700" b="1" spc="-40" dirty="0">
                <a:solidFill>
                  <a:schemeClr val="tx1"/>
                </a:solidFill>
                <a:latin typeface="+mn-lt"/>
              </a:rPr>
              <a:t>&lt;SJR3&gt; </a:t>
            </a:r>
            <a:r>
              <a:rPr lang="fr-FR" sz="700" spc="-40" dirty="0">
                <a:solidFill>
                  <a:srgbClr val="000000"/>
                </a:solidFill>
                <a:latin typeface="+mn-lt"/>
              </a:rPr>
              <a:t>dépendant de l’évolution des paramètres de marché au moment de la sortie (</a:t>
            </a:r>
            <a:r>
              <a:rPr lang="fr-FR" sz="700" b="1" spc="-40" dirty="0">
                <a:solidFill>
                  <a:schemeClr val="tx1"/>
                </a:solidFill>
                <a:latin typeface="+mn-lt"/>
              </a:rPr>
              <a:t>&lt;SJR3&gt;</a:t>
            </a:r>
            <a:r>
              <a:rPr lang="fr-FR" sz="700" spc="-40" dirty="0">
                <a:solidFill>
                  <a:srgbClr val="000000"/>
                </a:solidFill>
                <a:latin typeface="+mn-lt"/>
              </a:rPr>
              <a:t> de </a:t>
            </a:r>
            <a:r>
              <a:rPr lang="it-IT" sz="700" b="1" spc="-40" dirty="0">
                <a:solidFill>
                  <a:schemeClr val="tx1"/>
                </a:solidFill>
                <a:latin typeface="+mn-lt"/>
              </a:rPr>
              <a:t>&lt;SJR1&gt;</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b="1" spc="-40" dirty="0">
                <a:solidFill>
                  <a:schemeClr val="tx1"/>
                </a:solidFill>
                <a:latin typeface="+mn-lt"/>
              </a:rPr>
              <a:t>&lt;SJR1&gt;</a:t>
            </a:r>
            <a:r>
              <a:rPr lang="it-IT" sz="700" spc="-40" dirty="0">
                <a:solidFill>
                  <a:srgbClr val="000000"/>
                </a:solidFill>
                <a:latin typeface="+mn-lt"/>
              </a:rPr>
              <a: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t>&lt;F1&gt;</a:t>
            </a:r>
            <a:r>
              <a:rPr lang="fr-FR" sz="800" baseline="30000" dirty="0">
                <a:solidFill>
                  <a:srgbClr val="04202E"/>
                </a:solidFill>
              </a:rPr>
              <a:t>(1) </a:t>
            </a:r>
            <a:r>
              <a:rPr lang="fr-FR" sz="800" dirty="0">
                <a:solidFill>
                  <a:schemeClr val="tx2"/>
                </a:solidFill>
              </a:rPr>
              <a:t>du </a:t>
            </a:r>
            <a:r>
              <a:rPr lang="fr-FR" sz="800" b="1" dirty="0">
                <a:solidFill>
                  <a:srgbClr val="FF0000"/>
                </a:solidFill>
              </a:rPr>
              <a:t>&lt;1DR&gt; au </a:t>
            </a:r>
            <a:r>
              <a:rPr lang="fr-FR" sz="800" b="1">
                <a:solidFill>
                  <a:srgbClr val="FF0000"/>
                </a:solidFill>
              </a:rPr>
              <a:t>&lt;DPRR&gt;</a:t>
            </a:r>
            <a:r>
              <a:rPr lang="fr-FR" sz="800">
                <a:solidFill>
                  <a:schemeClr val="tx2"/>
                </a:solidFill>
              </a:rPr>
              <a:t>, </a:t>
            </a:r>
            <a:r>
              <a:rPr lang="fr-FR" sz="800" b="1" dirty="0"/>
              <a:t>&lt;SJR1&gt;</a:t>
            </a:r>
            <a:r>
              <a:rPr lang="fr-FR" sz="800" b="1" dirty="0">
                <a:solidFill>
                  <a:schemeClr val="tx2"/>
                </a:solidFill>
              </a:rPr>
              <a:t> </a:t>
            </a:r>
            <a:r>
              <a:rPr lang="fr-FR" sz="800" dirty="0">
                <a:solidFill>
                  <a:schemeClr val="tx2"/>
                </a:solidFill>
              </a:rPr>
              <a:t>clôture à un </a:t>
            </a:r>
            <a:r>
              <a:rPr lang="fr-FR" sz="800" b="1" dirty="0"/>
              <a:t>&lt;SJR3&gt;</a:t>
            </a:r>
            <a:r>
              <a:rPr lang="fr-FR" sz="800" dirty="0"/>
              <a:t> </a:t>
            </a:r>
            <a:r>
              <a:rPr lang="fr-FR" sz="800" dirty="0">
                <a:solidFill>
                  <a:schemeClr val="tx2"/>
                </a:solidFill>
              </a:rPr>
              <a:t>strictement inférieur à </a:t>
            </a:r>
            <a:r>
              <a:rPr lang="fr-FR" sz="800" b="1" dirty="0"/>
              <a:t>&lt;ABAC&gt; </a:t>
            </a:r>
            <a:r>
              <a:rPr lang="fr-FR" sz="800" dirty="0">
                <a:solidFill>
                  <a:schemeClr val="tx2"/>
                </a:solidFill>
                <a:highlight>
                  <a:srgbClr val="FF00FF"/>
                </a:highlight>
              </a:rPr>
              <a:t>de son </a:t>
            </a:r>
            <a:r>
              <a:rPr lang="fr-FR" sz="800" b="1" dirty="0">
                <a:highlight>
                  <a:srgbClr val="FF00FF"/>
                </a:highlight>
              </a:rPr>
              <a:t>&lt;NDR&gt;</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rgbClr val="04202E"/>
                </a:solidFill>
              </a:rPr>
              <a:t>(1)</a:t>
            </a:r>
            <a:r>
              <a:rPr lang="fr-FR" sz="800" dirty="0">
                <a:solidFill>
                  <a:schemeClr val="tx2"/>
                </a:solidFill>
              </a:rPr>
              <a:t>, </a:t>
            </a:r>
            <a:r>
              <a:rPr lang="fr-FR" sz="800" b="1" dirty="0"/>
              <a:t>&lt;SJR1&gt;</a:t>
            </a:r>
            <a:r>
              <a:rPr lang="fr-FR" sz="800" dirty="0">
                <a:solidFill>
                  <a:schemeClr val="tx2"/>
                </a:solidFill>
              </a:rPr>
              <a:t> clôture à un </a:t>
            </a:r>
            <a:r>
              <a:rPr lang="fr-FR" sz="800" b="1" dirty="0"/>
              <a:t>&lt;SJR3&gt; </a:t>
            </a:r>
            <a:r>
              <a:rPr lang="fr-FR" sz="800" dirty="0">
                <a:solidFill>
                  <a:schemeClr val="tx2"/>
                </a:solidFill>
              </a:rPr>
              <a:t>strictement inférieur à </a:t>
            </a:r>
            <a:r>
              <a:rPr lang="fr-FR" sz="800" b="1" dirty="0">
                <a:solidFill>
                  <a:srgbClr val="FF0000"/>
                </a:solidFill>
              </a:rPr>
              <a:t>&lt;PDI&gt;</a:t>
            </a:r>
            <a:r>
              <a:rPr lang="fr-FR" sz="800" dirty="0">
                <a:solidFill>
                  <a:schemeClr val="tx2"/>
                </a:solidFill>
              </a:rPr>
              <a:t> de son </a:t>
            </a:r>
            <a:r>
              <a:rPr lang="fr-FR" sz="800" b="1" dirty="0"/>
              <a:t>&lt;NDR&gt;</a:t>
            </a:r>
            <a:r>
              <a:rPr lang="fr-FR" sz="800" dirty="0">
                <a:solidFill>
                  <a:schemeClr val="tx2"/>
                </a:solidFill>
              </a:rPr>
              <a:t> (</a:t>
            </a:r>
            <a:r>
              <a:rPr lang="fr-FR" sz="800" b="1" dirty="0">
                <a:solidFill>
                  <a:srgbClr val="FF0000"/>
                </a:solidFill>
              </a:rPr>
              <a:t>&lt;NSD&gt;</a:t>
            </a:r>
            <a:r>
              <a:rPr lang="fr-FR" sz="800" dirty="0">
                <a:solidFill>
                  <a:schemeClr val="tx2"/>
                </a:solidFill>
              </a:rPr>
              <a:t> dans cet exemple). L’investisseur récupère alors le capital initialement investi diminué de l’intégralité de la baisse enregistrée par </a:t>
            </a:r>
            <a:r>
              <a:rPr lang="fr-FR" sz="800" b="1" dirty="0"/>
              <a:t>&lt;SJR1&gt;</a:t>
            </a:r>
            <a:r>
              <a:rPr lang="fr-FR" sz="800" dirty="0">
                <a:solidFill>
                  <a:schemeClr val="tx2"/>
                </a:solidFill>
              </a:rPr>
              <a:t>, soit </a:t>
            </a:r>
            <a:r>
              <a:rPr lang="fr-FR" sz="800" b="1" dirty="0">
                <a:solidFill>
                  <a:srgbClr val="FF0000"/>
                </a:solidFill>
              </a:rPr>
              <a:t>&lt;NSD&gt;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rgbClr val="04202E"/>
                </a:solidFill>
              </a:rPr>
              <a:t>Le Taux de Rendement Annuel net est alors similaire à celui d’un investissement direct </a:t>
            </a:r>
            <a:r>
              <a:rPr lang="fr-FR" sz="800" dirty="0">
                <a:solidFill>
                  <a:schemeClr val="tx2"/>
                </a:solidFill>
              </a:rPr>
              <a:t>dans </a:t>
            </a:r>
            <a:r>
              <a:rPr lang="fr-FR" sz="800" b="1" dirty="0"/>
              <a:t>&lt;SJR1&gt;</a:t>
            </a:r>
            <a:r>
              <a:rPr lang="fr-FR" sz="800" baseline="30000" dirty="0">
                <a:solidFill>
                  <a:schemeClr val="tx2"/>
                </a:solidFill>
              </a:rPr>
              <a:t>(3)</a:t>
            </a:r>
            <a:r>
              <a:rPr lang="fr-FR" sz="800" dirty="0">
                <a:solidFill>
                  <a:schemeClr val="tx2"/>
                </a:solidFill>
              </a:rPr>
              <a:t>, soit </a:t>
            </a:r>
            <a:r>
              <a:rPr lang="fr-FR" sz="800" b="1" dirty="0">
                <a:solidFill>
                  <a:srgbClr val="00B050"/>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1"/>
                </a:solidFill>
                <a:latin typeface="+mn-lt"/>
              </a:rPr>
              <a:t>&lt;SJR1&gt; </a:t>
            </a:r>
            <a:r>
              <a:rPr lang="fr-FR" b="0" dirty="0">
                <a:latin typeface="+mn-lt"/>
              </a:rPr>
              <a:t>clôture à un </a:t>
            </a:r>
            <a:r>
              <a:rPr lang="fr-FR" dirty="0">
                <a:solidFill>
                  <a:schemeClr val="tx1"/>
                </a:solidFill>
                <a:latin typeface="+mn-lt"/>
              </a:rPr>
              <a:t>&lt;SJR3&gt; </a:t>
            </a:r>
            <a:r>
              <a:rPr lang="fr-FR" b="0" dirty="0">
                <a:highlight>
                  <a:srgbClr val="FF00FF"/>
                </a:highlight>
                <a:latin typeface="+mn-lt"/>
              </a:rPr>
              <a:t>strictement inférieur à </a:t>
            </a:r>
            <a:r>
              <a:rPr lang="fr-FR" dirty="0">
                <a:solidFill>
                  <a:srgbClr val="FF0000"/>
                </a:solidFill>
                <a:highlight>
                  <a:srgbClr val="FF00FF"/>
                </a:highlight>
                <a:latin typeface="+mn-lt"/>
              </a:rPr>
              <a:t>&lt;DBAC&gt; </a:t>
            </a:r>
            <a:r>
              <a:rPr lang="fr-FR" b="0" dirty="0">
                <a:highlight>
                  <a:srgbClr val="FF00FF"/>
                </a:highlight>
                <a:latin typeface="+mn-lt"/>
              </a:rPr>
              <a:t>mais </a:t>
            </a:r>
            <a:r>
              <a:rPr lang="fr-FR" b="0" dirty="0">
                <a:latin typeface="+mn-lt"/>
              </a:rPr>
              <a:t>supérieur ou égal à </a:t>
            </a:r>
            <a:r>
              <a:rPr lang="fr-FR" dirty="0">
                <a:solidFill>
                  <a:srgbClr val="FF0000"/>
                </a:solidFill>
                <a:latin typeface="+mn-lt"/>
              </a:rPr>
              <a:t>&lt;PDI&gt; </a:t>
            </a:r>
            <a:r>
              <a:rPr lang="fr-FR" b="0" dirty="0">
                <a:latin typeface="+mn-lt"/>
              </a:rPr>
              <a:t>de son </a:t>
            </a:r>
            <a:r>
              <a:rPr lang="fr-FR" dirty="0">
                <a:solidFill>
                  <a:schemeClr val="tx1"/>
                </a:solidFill>
                <a:latin typeface="+mn-lt"/>
              </a:rPr>
              <a:t>&lt;NDR&gt;</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solidFill>
                  <a:schemeClr val="tx1"/>
                </a:solidFill>
                <a:latin typeface="+mn-lt"/>
              </a:rPr>
              <a:t>&lt;F1&gt;</a:t>
            </a:r>
            <a:r>
              <a:rPr lang="fr-FR" sz="800" baseline="30000" dirty="0">
                <a:solidFill>
                  <a:srgbClr val="04202E"/>
                </a:solidFill>
                <a:latin typeface="+mn-lt"/>
              </a:rPr>
              <a:t>(1)</a:t>
            </a:r>
            <a:r>
              <a:rPr lang="fr-FR" sz="800" dirty="0">
                <a:latin typeface="+mn-lt"/>
              </a:rPr>
              <a:t> </a:t>
            </a:r>
            <a:r>
              <a:rPr kumimoji="0" lang="fr-FR" sz="800" b="0" i="0" u="none" strike="noStrike" kern="1200" cap="none" spc="0" normalizeH="0" baseline="0" noProof="0" dirty="0">
                <a:ln>
                  <a:noFill/>
                </a:ln>
                <a:solidFill>
                  <a:srgbClr val="04202E"/>
                </a:solidFill>
                <a:effectLst/>
                <a:uLnTx/>
                <a:uFillTx/>
                <a:latin typeface="Proxima Nova Rg"/>
                <a:ea typeface="+mn-ea"/>
                <a:cs typeface="+mn-cs"/>
              </a:rPr>
              <a:t>du </a:t>
            </a:r>
            <a:r>
              <a:rPr kumimoji="0" lang="fr-FR" sz="800" b="1" i="0" u="none" strike="noStrike" kern="1200" cap="none" spc="0" normalizeH="0" baseline="0" noProof="0" dirty="0">
                <a:ln>
                  <a:noFill/>
                </a:ln>
                <a:solidFill>
                  <a:srgbClr val="FF0000"/>
                </a:solidFill>
                <a:effectLst/>
                <a:uLnTx/>
                <a:uFillTx/>
                <a:latin typeface="Proxima Nova Rg"/>
                <a:ea typeface="+mn-ea"/>
                <a:cs typeface="+mn-cs"/>
              </a:rPr>
              <a:t>&lt;1DR&gt; au &lt;DPR&gt;</a:t>
            </a:r>
            <a:r>
              <a:rPr lang="fr-FR" sz="800" dirty="0">
                <a:latin typeface="+mn-lt"/>
              </a:rPr>
              <a:t>, </a:t>
            </a:r>
            <a:r>
              <a:rPr lang="fr-FR" sz="800" b="1" dirty="0">
                <a:solidFill>
                  <a:schemeClr val="tx1"/>
                </a:solidFill>
                <a:latin typeface="+mn-lt"/>
              </a:rPr>
              <a:t>&lt;SJR1&gt; </a:t>
            </a:r>
            <a:r>
              <a:rPr lang="fr-FR" sz="800" dirty="0">
                <a:latin typeface="+mn-lt"/>
              </a:rPr>
              <a:t>clôture à un </a:t>
            </a:r>
            <a:r>
              <a:rPr lang="fr-FR" sz="800" b="1" dirty="0">
                <a:solidFill>
                  <a:schemeClr val="tx1"/>
                </a:solidFill>
                <a:latin typeface="+mn-lt"/>
              </a:rPr>
              <a:t>&lt;SJR3&gt; </a:t>
            </a:r>
            <a:r>
              <a:rPr lang="fr-FR" sz="800" dirty="0">
                <a:latin typeface="+mn-lt"/>
              </a:rPr>
              <a:t>strictement inférieur à </a:t>
            </a:r>
            <a:r>
              <a:rPr lang="fr-FR" sz="800" b="1" dirty="0">
                <a:solidFill>
                  <a:srgbClr val="FF0000"/>
                </a:solidFill>
                <a:latin typeface="+mn-lt"/>
              </a:rPr>
              <a:t>&lt;ABAC&gt; </a:t>
            </a:r>
            <a:r>
              <a:rPr lang="fr-FR" sz="800" dirty="0">
                <a:highlight>
                  <a:srgbClr val="FF00FF"/>
                </a:highlight>
                <a:latin typeface="+mn-lt"/>
              </a:rPr>
              <a:t>de son </a:t>
            </a:r>
            <a:r>
              <a:rPr lang="fr-FR" sz="800" b="1" dirty="0">
                <a:solidFill>
                  <a:schemeClr val="tx1"/>
                </a:solidFill>
                <a:highlight>
                  <a:srgbClr val="FF00FF"/>
                </a:highlight>
                <a:latin typeface="+mn-lt"/>
              </a:rPr>
              <a:t>&lt;NDR&gt;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a:t>
            </a:r>
            <a:r>
              <a:rPr lang="fr-FR" sz="800" b="1" dirty="0">
                <a:solidFill>
                  <a:schemeClr val="tx1"/>
                </a:solidFill>
                <a:latin typeface="+mn-lt"/>
              </a:rPr>
              <a:t>&lt;SJR1&gt; </a:t>
            </a:r>
            <a:r>
              <a:rPr lang="fr-FR" sz="800" dirty="0">
                <a:latin typeface="+mn-lt"/>
              </a:rPr>
              <a:t>clôture à un </a:t>
            </a:r>
            <a:r>
              <a:rPr lang="fr-FR" sz="800" b="1" dirty="0">
                <a:solidFill>
                  <a:schemeClr val="tx1"/>
                </a:solidFill>
                <a:latin typeface="+mn-lt"/>
              </a:rPr>
              <a:t>&lt;SJR3&gt; </a:t>
            </a:r>
            <a:r>
              <a:rPr lang="fr-FR" sz="800" dirty="0">
                <a:latin typeface="+mn-lt"/>
              </a:rPr>
              <a:t>strictement inférieur à </a:t>
            </a:r>
            <a:r>
              <a:rPr lang="fr-FR" sz="800" b="1" dirty="0">
                <a:solidFill>
                  <a:srgbClr val="FF0000"/>
                </a:solidFill>
                <a:latin typeface="+mn-lt"/>
              </a:rPr>
              <a:t>&lt;DBAC&gt; </a:t>
            </a:r>
            <a:r>
              <a:rPr lang="fr-FR" sz="800" dirty="0">
                <a:latin typeface="+mn-lt"/>
              </a:rPr>
              <a:t>du </a:t>
            </a:r>
            <a:r>
              <a:rPr lang="fr-FR" sz="800" b="1" dirty="0">
                <a:solidFill>
                  <a:schemeClr val="tx1"/>
                </a:solidFill>
                <a:latin typeface="+mn-lt"/>
              </a:rPr>
              <a:t>&lt;NDR&gt; </a:t>
            </a:r>
            <a:r>
              <a:rPr lang="fr-FR" sz="800" dirty="0">
                <a:highlight>
                  <a:srgbClr val="FF00FF"/>
                </a:highlight>
                <a:latin typeface="+mn-lt"/>
              </a:rPr>
              <a:t>mais supérieur à </a:t>
            </a:r>
            <a:r>
              <a:rPr lang="fr-FR" sz="800" b="1" dirty="0">
                <a:solidFill>
                  <a:srgbClr val="FF0000"/>
                </a:solidFill>
                <a:highlight>
                  <a:srgbClr val="FF00FF"/>
                </a:highlight>
                <a:latin typeface="+mn-lt"/>
              </a:rPr>
              <a:t>&lt;PDI&gt;</a:t>
            </a:r>
            <a:r>
              <a:rPr lang="fr-FR" sz="800" dirty="0">
                <a:highlight>
                  <a:srgbClr val="FF00FF"/>
                </a:highlight>
                <a:latin typeface="+mn-lt"/>
              </a:rPr>
              <a:t> de ce dernier (</a:t>
            </a:r>
            <a:r>
              <a:rPr lang="fr-FR" sz="800" b="1" dirty="0">
                <a:solidFill>
                  <a:srgbClr val="00B0F0"/>
                </a:solidFill>
                <a:highlight>
                  <a:srgbClr val="FF00FF"/>
                </a:highlight>
                <a:latin typeface="+mn-lt"/>
              </a:rPr>
              <a:t>&lt;NSM&gt;</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solidFill>
                  <a:srgbClr val="00B05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b="1" dirty="0">
                <a:solidFill>
                  <a:srgbClr val="00B050"/>
                </a:solidFill>
                <a:latin typeface="+mn-lt"/>
              </a:rPr>
              <a:t>-5,91%</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a:t>
            </a:r>
            <a:r>
              <a:rPr lang="fr-FR" sz="800" b="1" dirty="0">
                <a:solidFill>
                  <a:schemeClr val="tx1"/>
                </a:solidFill>
                <a:latin typeface="+mn-lt"/>
              </a:rPr>
              <a:t>&lt;SJR1&gt;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FF0000"/>
                </a:solidFill>
                <a:latin typeface="+mn-lt"/>
              </a:rPr>
              <a:t>&lt;Nom&gt;</a:t>
            </a:r>
            <a:r>
              <a:rPr lang="fr-FR" sz="800" b="1" dirty="0">
                <a:latin typeface="+mn-lt"/>
              </a:rPr>
              <a:t> ».</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a:t>
            </a:r>
            <a:r>
              <a:rPr lang="fr-FR" dirty="0">
                <a:solidFill>
                  <a:schemeClr val="tx1"/>
                </a:solidFill>
                <a:latin typeface="+mn-lt"/>
              </a:rPr>
              <a:t>&lt;SJR1&gt; </a:t>
            </a:r>
            <a:r>
              <a:rPr lang="fr-FR" b="0" dirty="0">
                <a:latin typeface="+mn-lt"/>
              </a:rPr>
              <a:t>clôture à un </a:t>
            </a:r>
            <a:r>
              <a:rPr lang="fr-FR" dirty="0">
                <a:solidFill>
                  <a:schemeClr val="tx1"/>
                </a:solidFill>
                <a:latin typeface="+mn-lt"/>
              </a:rPr>
              <a:t>&lt;SJR3&gt; </a:t>
            </a:r>
            <a:r>
              <a:rPr lang="fr-FR" b="0" dirty="0">
                <a:latin typeface="+mn-lt"/>
              </a:rPr>
              <a:t>supérieur ou égal à </a:t>
            </a:r>
            <a:r>
              <a:rPr lang="fr-FR" dirty="0">
                <a:solidFill>
                  <a:schemeClr val="tx1"/>
                </a:solidFill>
                <a:latin typeface="+mn-lt"/>
              </a:rPr>
              <a:t>&lt;ABAC&gt; </a:t>
            </a:r>
            <a:r>
              <a:rPr lang="fr-FR" b="0" dirty="0">
                <a:highlight>
                  <a:srgbClr val="FF00FF"/>
                </a:highlight>
                <a:latin typeface="+mn-lt"/>
              </a:rPr>
              <a:t>de son </a:t>
            </a:r>
            <a:r>
              <a:rPr lang="fr-FR" dirty="0">
                <a:solidFill>
                  <a:schemeClr val="tx1"/>
                </a:solidFill>
                <a:highlight>
                  <a:srgbClr val="FF00FF"/>
                </a:highlight>
                <a:latin typeface="+mn-lt"/>
              </a:rPr>
              <a:t>&lt;NDR&gt;</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&lt;SJR3&gt; supérieur à </a:t>
            </a:r>
            <a:r>
              <a:rPr lang="fr-FR" sz="800" b="1" dirty="0">
                <a:solidFill>
                  <a:srgbClr val="FF0000"/>
                </a:solidFill>
              </a:rPr>
              <a:t>&lt;BAC&gt;</a:t>
            </a:r>
            <a:r>
              <a:rPr lang="fr-FR" sz="800" dirty="0">
                <a:solidFill>
                  <a:schemeClr val="tx2"/>
                </a:solidFill>
              </a:rPr>
              <a:t> de son &lt;NDR&gt; (115% dans cet exemple). Le produit est automatiquement remboursé par anticipation. Il verse alors l’intégralité du capital initial majorée d’un &lt;GC&gt; de </a:t>
            </a:r>
            <a:r>
              <a:rPr lang="fr-FR" sz="800" b="1" dirty="0">
                <a:solidFill>
                  <a:srgbClr val="FF0000"/>
                </a:solidFill>
              </a:rPr>
              <a:t>&lt;CPN&gt;</a:t>
            </a:r>
            <a:r>
              <a:rPr lang="fr-FR" sz="800" dirty="0">
                <a:solidFill>
                  <a:schemeClr val="tx2"/>
                </a:solidFill>
              </a:rPr>
              <a:t> par </a:t>
            </a:r>
            <a:r>
              <a:rPr lang="fr-FR" sz="800" b="1" dirty="0">
                <a:solidFill>
                  <a:srgbClr val="FF0000"/>
                </a:solidFill>
              </a:rPr>
              <a:t>&lt;F0&gt;</a:t>
            </a:r>
            <a:r>
              <a:rPr lang="fr-FR" sz="800" dirty="0">
                <a:solidFill>
                  <a:schemeClr val="tx2"/>
                </a:solidFill>
              </a:rPr>
              <a:t> &lt;SJR2&gt; depuis la dernière date de constatation initiale du produit, soit un &lt;GC&gt; de &lt;GCA&gt; dans notre exemple.</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 </a:t>
            </a:r>
            <a:r>
              <a:rPr lang="en-US" sz="800" dirty="0">
                <a:solidFill>
                  <a:srgbClr val="04202E"/>
                </a:solidFill>
              </a:rPr>
              <a:t>S&amp;P Euro 50 Equal Weight 50 Point Decrement Index (Series 2)</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&lt;GC&gt;s à </a:t>
            </a:r>
            <a:r>
              <a:rPr lang="fr-FR" sz="800" b="1" dirty="0">
                <a:solidFill>
                  <a:srgbClr val="FF0000"/>
                </a:solidFill>
              </a:rPr>
              <a:t>&lt;CPN&gt;</a:t>
            </a:r>
            <a:r>
              <a:rPr lang="fr-FR" sz="800" b="1" dirty="0">
                <a:solidFill>
                  <a:schemeClr val="tx2"/>
                </a:solidFill>
              </a:rPr>
              <a:t> par </a:t>
            </a:r>
            <a:r>
              <a:rPr lang="fr-FR" sz="800" b="1" dirty="0">
                <a:solidFill>
                  <a:srgbClr val="FF0000"/>
                </a:solidFill>
              </a:rPr>
              <a:t>&lt;F0&gt;</a:t>
            </a:r>
            <a:r>
              <a:rPr lang="fr-FR" sz="800" b="1" dirty="0">
                <a:solidFill>
                  <a:schemeClr val="tx2"/>
                </a:solidFill>
              </a:rPr>
              <a:t> &lt;SJR2&gt;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a:t>
            </a:r>
            <a:r>
              <a:rPr lang="fr-FR" sz="800" b="1" dirty="0">
                <a:latin typeface="Proxima Nova Rg" panose="02000506030000020004" pitchFamily="2" charset="0"/>
              </a:rPr>
              <a:t>&lt;SJR1&gt; </a:t>
            </a:r>
            <a:r>
              <a:rPr lang="fr-FR" sz="800" b="1" dirty="0">
                <a:solidFill>
                  <a:srgbClr val="000000"/>
                </a:solidFill>
                <a:latin typeface="Proxima Nova Rg" panose="02000506030000020004" pitchFamily="2" charset="0"/>
              </a:rPr>
              <a:t>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a:t>
            </a:r>
            <a:r>
              <a:rPr lang="fr-FR" sz="900" b="1" dirty="0">
                <a:latin typeface="Proxima Nova Rg" panose="02000506030000020004" pitchFamily="2" charset="0"/>
              </a:rPr>
              <a:t>&lt;SJR1&gt; </a:t>
            </a:r>
            <a:r>
              <a:rPr lang="fr-FR" sz="900" dirty="0">
                <a:solidFill>
                  <a:srgbClr val="B9A049"/>
                </a:solidFill>
                <a:latin typeface="Proxima Nova Rg" panose="02000506030000020004" pitchFamily="2" charset="0"/>
              </a:rPr>
              <a:t>clôture à un </a:t>
            </a:r>
            <a:r>
              <a:rPr lang="fr-FR" sz="900" b="1" dirty="0">
                <a:latin typeface="Proxima Nova Rg" panose="02000506030000020004" pitchFamily="2" charset="0"/>
              </a:rPr>
              <a:t>&lt;SJR3&gt; </a:t>
            </a:r>
            <a:r>
              <a:rPr lang="fr-FR" sz="900" dirty="0">
                <a:solidFill>
                  <a:srgbClr val="B9A049"/>
                </a:solidFill>
                <a:latin typeface="Proxima Nova Rg" panose="02000506030000020004" pitchFamily="2" charset="0"/>
              </a:rPr>
              <a:t>strictement inférieur à </a:t>
            </a:r>
            <a:r>
              <a:rPr lang="fr-FR" sz="900" b="1" dirty="0">
                <a:solidFill>
                  <a:srgbClr val="FF0000"/>
                </a:solidFill>
                <a:latin typeface="Proxima Nova Rg" panose="02000506030000020004" pitchFamily="2" charset="0"/>
              </a:rPr>
              <a:t>&lt;PDI&gt;</a:t>
            </a:r>
            <a:r>
              <a:rPr lang="fr-FR" sz="900" dirty="0">
                <a:solidFill>
                  <a:srgbClr val="B9A049"/>
                </a:solidFill>
                <a:latin typeface="Proxima Nova Rg" panose="02000506030000020004" pitchFamily="2" charset="0"/>
              </a:rPr>
              <a:t> de son </a:t>
            </a:r>
            <a:r>
              <a:rPr lang="fr-FR" sz="900" b="1" dirty="0">
                <a:latin typeface="Proxima Nova Rg" panose="02000506030000020004" pitchFamily="2" charset="0"/>
              </a:rPr>
              <a:t>&lt;NDR&gt;</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a:t>
            </a:r>
            <a:r>
              <a:rPr lang="fr-FR" sz="650">
                <a:solidFill>
                  <a:schemeClr val="tx2"/>
                </a:solidFill>
                <a:latin typeface="Proxima Nova Rg" panose="02000506030000020004" pitchFamily="2" charset="0"/>
              </a:rPr>
              <a:t>&lt;1PR&gt; jusqu’à </a:t>
            </a:r>
            <a:r>
              <a:rPr lang="fr-FR" sz="650" dirty="0">
                <a:solidFill>
                  <a:schemeClr val="tx2"/>
                </a:solidFill>
                <a:latin typeface="Proxima Nova Rg" panose="02000506030000020004" pitchFamily="2" charset="0"/>
              </a:rPr>
              <a:t>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endParaRPr lang="fr-FR" sz="650" dirty="0">
              <a:solidFill>
                <a:srgbClr val="C00000"/>
              </a:solidFill>
              <a:latin typeface="Proxima Nova Rg" panose="02000506030000020004" pitchFamily="2" charset="0"/>
            </a:endParaRP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&lt;1PR&gt; jusqu’à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endParaRPr lang="fr-FR" sz="650" dirty="0">
              <a:solidFill>
                <a:srgbClr val="C00000"/>
              </a:solidFill>
              <a:latin typeface="Proxima Nova Rg" panose="02000506030000020004" pitchFamily="2" charset="0"/>
            </a:endParaRP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&lt;GC&gt;s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&lt;CPN&gt;</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10&lt;GCA&gt;</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&lt;SJR3&gt;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&lt;F0</a:t>
            </a:r>
            <a:r>
              <a:rPr lang="fr-FR" sz="650" b="1">
                <a:solidFill>
                  <a:srgbClr val="FF0000"/>
                </a:solidFill>
                <a:latin typeface="Proxima Nova Rg" panose="02000506030000020004" pitchFamily="2" charset="0"/>
              </a:rPr>
              <a:t>&gt;</a:t>
            </a:r>
            <a:r>
              <a:rPr lang="fr-FR" sz="650">
                <a:solidFill>
                  <a:schemeClr val="tx2"/>
                </a:solidFill>
                <a:latin typeface="Proxima Nova Rg" panose="02000506030000020004" pitchFamily="2" charset="0"/>
              </a:rPr>
              <a:t> &lt;1PR&gt; </a:t>
            </a:r>
            <a:r>
              <a:rPr lang="fr-FR" sz="650" dirty="0">
                <a:solidFill>
                  <a:schemeClr val="tx2"/>
                </a:solidFill>
                <a:latin typeface="Proxima Nova Rg" panose="02000506030000020004" pitchFamily="2" charset="0"/>
              </a:rPr>
              <a:t>jusqu’à la fin du </a:t>
            </a:r>
            <a:r>
              <a:rPr lang="fr-FR" sz="650" b="1" dirty="0">
                <a:solidFill>
                  <a:srgbClr val="FF0000"/>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endParaRPr lang="fr-FR" sz="650" dirty="0">
              <a:solidFill>
                <a:srgbClr val="C00000"/>
              </a:solidFill>
              <a:latin typeface="Proxima Nova Rg" panose="02000506030000020004" pitchFamily="2" charset="0"/>
            </a:endParaRP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latin typeface="+mj-lt"/>
              </a:rPr>
              <a:t>&lt;SJR1&gt;</a:t>
            </a:r>
            <a:endParaRPr lang="fr-FR" sz="1200" b="1" dirty="0">
              <a:solidFill>
                <a:srgbClr val="B9A049"/>
              </a:solidFill>
              <a:latin typeface="+mj-lt"/>
            </a:endParaRP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latin typeface="+mj-lt"/>
              </a:rPr>
              <a:t>&lt;SJR1&gt; </a:t>
            </a:r>
            <a:r>
              <a:rPr lang="fr-FR" sz="1200" dirty="0">
                <a:solidFill>
                  <a:schemeClr val="tx2"/>
                </a:solidFill>
                <a:latin typeface="+mj-lt"/>
              </a:rPr>
              <a:t>ENTRE Le </a:t>
            </a:r>
            <a:r>
              <a:rPr lang="fr-FR" sz="1200" b="1" dirty="0">
                <a:solidFill>
                  <a:srgbClr val="FF9900"/>
                </a:solidFill>
                <a:latin typeface="+mj-lt"/>
              </a:rPr>
              <a:t>&lt;DD/MM/AAAA&gt; </a:t>
            </a:r>
            <a:r>
              <a:rPr lang="fr-FR" sz="1200" dirty="0">
                <a:solidFill>
                  <a:schemeClr val="tx2"/>
                </a:solidFill>
                <a:latin typeface="+mj-lt"/>
              </a:rPr>
              <a:t>et le </a:t>
            </a:r>
            <a:r>
              <a:rPr lang="fr-FR" sz="1200" b="1" dirty="0">
                <a:solidFill>
                  <a:srgbClr val="FF9900"/>
                </a:solidFill>
                <a:latin typeface="+mj-lt"/>
              </a:rPr>
              <a:t>&lt;DD/MM/AAAA&gt;</a:t>
            </a:r>
            <a:endParaRPr lang="fr-FR" sz="1200" b="1" dirty="0">
              <a:solidFill>
                <a:srgbClr val="B9A049"/>
              </a:solidFill>
              <a:latin typeface="+mj-lt"/>
            </a:endParaRP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&lt;DDR&gt;</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a:t>
            </a:r>
            <a:r>
              <a:rPr lang="fr-FR" sz="1200" dirty="0">
                <a:latin typeface="+mj-lt"/>
              </a:rPr>
              <a:t>&lt;SJR1&gt;</a:t>
            </a:r>
            <a:endParaRPr lang="fr-FR" sz="1200" b="1" dirty="0">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4210583190"/>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pPr algn="ctr" rtl="0" fontAlgn="ctr"/>
                      <a:r>
                        <a:rPr lang="fr-FR" sz="800" b="1" i="0" u="none" strike="noStrike" dirty="0">
                          <a:solidFill>
                            <a:srgbClr val="0F4496"/>
                          </a:solidFill>
                          <a:effectLst/>
                          <a:latin typeface="Proxima Nova Rg" panose="02000506030000020004" pitchFamily="2" charset="0"/>
                        </a:rPr>
                        <a:t>Performances cumulées au </a:t>
                      </a:r>
                      <a:r>
                        <a:rPr lang="fr-FR" sz="800" b="1" i="0" u="none" strike="noStrike" dirty="0">
                          <a:solidFill>
                            <a:schemeClr val="tx1"/>
                          </a:solidFill>
                          <a:effectLst/>
                          <a:latin typeface="Proxima Nova Rg" panose="02000506030000020004" pitchFamily="2" charset="0"/>
                        </a:rPr>
                        <a:t>&lt;DDR&gt;</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&lt;DDR&gt;</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602763297"/>
              </p:ext>
            </p:extLst>
          </p:nvPr>
        </p:nvGraphicFramePr>
        <p:xfrm>
          <a:off x="653266" y="867586"/>
          <a:ext cx="6480000" cy="913931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800" b="0" noProof="0" dirty="0">
                          <a:solidFill>
                            <a:schemeClr val="tx2"/>
                          </a:solidFill>
                        </a:rPr>
                        <a:t>&lt;SJR1&gt; </a:t>
                      </a:r>
                      <a:r>
                        <a:rPr lang="en-US" sz="800" b="0" noProof="0" dirty="0">
                          <a:solidFill>
                            <a:schemeClr val="tx2"/>
                          </a:solidFill>
                        </a:rPr>
                        <a:t>S&amp;P Euro 50 Equal Weight 50 Point Decrement Index (Series 2)</a:t>
                      </a:r>
                      <a:r>
                        <a:rPr lang="fr-FR" sz="800" b="0" noProof="0" dirty="0">
                          <a:solidFill>
                            <a:schemeClr val="tx2"/>
                          </a:solidFill>
                        </a:rPr>
                        <a:t> (calculé en réinvestissant les dividendes bruts détachés par les actions qui le composent et en retranchant un prélèvement forfaitaire constant de 50 points d'indice par an ; code Bloomberg : &lt;TSJ1&gt; ; sponsor : S&amp;P Dow Jones ; </a:t>
                      </a:r>
                      <a:r>
                        <a:rPr lang="fr-FR" sz="800" b="0" dirty="0">
                          <a:solidFill>
                            <a:schemeClr val="tx2"/>
                          </a:solidFill>
                          <a:hlinkClick r:id="rId2">
                            <a:extLst>
                              <a:ext uri="{A12FA001-AC4F-418D-AE19-62706E023703}">
                                <ahyp:hlinkClr xmlns:ahyp="http://schemas.microsoft.com/office/drawing/2018/hyperlinkcolor" val="tx"/>
                              </a:ext>
                            </a:extLst>
                          </a:hlinkClick>
                        </a:rPr>
                        <a:t>www.spglobal.com</a:t>
                      </a:r>
                      <a:r>
                        <a:rPr lang="fr-FR" sz="800" b="0" noProof="0" dirty="0">
                          <a:solidFill>
                            <a:schemeClr val="tx2"/>
                          </a:solidFill>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rgbClr val="FF0000"/>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rgbClr val="FF0000"/>
                          </a:solidFill>
                          <a:latin typeface="+mn-lt"/>
                          <a:ea typeface="+mn-ea"/>
                          <a:cs typeface="+mn-cs"/>
                        </a:rPr>
                        <a:t>&lt;PEM&gt; </a:t>
                      </a:r>
                      <a:r>
                        <a:rPr lang="fr-FR" sz="750" b="0" i="0" kern="1200" dirty="0">
                          <a:solidFill>
                            <a:schemeClr val="tx2"/>
                          </a:solidFill>
                          <a:latin typeface="+mn-lt"/>
                          <a:ea typeface="+mn-ea"/>
                          <a:cs typeface="+mn-cs"/>
                        </a:rPr>
                        <a:t>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dirty="0">
                          <a:solidFill>
                            <a:schemeClr val="tx1"/>
                          </a:solidFill>
                          <a:latin typeface="+mn-lt"/>
                          <a:ea typeface="+mn-ea"/>
                          <a:cs typeface="+mn-cs"/>
                        </a:rPr>
                        <a:t>&lt;DDCI&gt;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chemeClr val="tx1"/>
                          </a:solidFill>
                          <a:latin typeface="+mn-lt"/>
                          <a:ea typeface="+mn-ea"/>
                          <a:cs typeface="+mn-cs"/>
                        </a:rPr>
                        <a:t>&lt;DEC&gt; </a:t>
                      </a:r>
                      <a:r>
                        <a:rPr lang="fr-FR" sz="750" b="0" i="0" kern="1200" dirty="0">
                          <a:solidFill>
                            <a:schemeClr val="tx2"/>
                          </a:solidFill>
                          <a:latin typeface="+mn-lt"/>
                          <a:ea typeface="+mn-ea"/>
                          <a:cs typeface="+mn-cs"/>
                        </a:rPr>
                        <a:t>(en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a:t>
                      </a:r>
                      <a:r>
                        <a:rPr lang="fr-FR" sz="750" b="1" kern="1200" dirty="0">
                          <a:solidFill>
                            <a:schemeClr val="tx1"/>
                          </a:solidFill>
                          <a:latin typeface="Proxima Nova Rg" panose="02000506030000020004" pitchFamily="2" charset="0"/>
                          <a:ea typeface="+mn-ea"/>
                          <a:cs typeface="+mn-cs"/>
                        </a:rPr>
                        <a:t>&lt;F1&gt;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1" i="0" kern="1200" dirty="0">
                          <a:solidFill>
                            <a:srgbClr val="FF0000"/>
                          </a:solidFill>
                          <a:latin typeface="+mn-lt"/>
                          <a:ea typeface="+mn-ea"/>
                          <a:cs typeface="+mn-cs"/>
                        </a:rPr>
                        <a:t>&lt;DBAC&gt; </a:t>
                      </a:r>
                      <a:r>
                        <a:rPr lang="fr-FR" sz="750" b="0" i="0" kern="1200" dirty="0">
                          <a:solidFill>
                            <a:schemeClr val="tx2"/>
                          </a:solidFill>
                          <a:highlight>
                            <a:srgbClr val="FF00FF"/>
                          </a:highlight>
                          <a:latin typeface="+mn-lt"/>
                          <a:ea typeface="+mn-ea"/>
                          <a:cs typeface="+mn-cs"/>
                        </a:rPr>
                        <a:t>du </a:t>
                      </a:r>
                      <a:r>
                        <a:rPr lang="fr-FR" sz="750" b="1" i="0" kern="1200" dirty="0">
                          <a:solidFill>
                            <a:schemeClr val="tx1"/>
                          </a:solidFill>
                          <a:highlight>
                            <a:srgbClr val="FF00FF"/>
                          </a:highlight>
                          <a:latin typeface="+mn-lt"/>
                          <a:ea typeface="+mn-ea"/>
                          <a:cs typeface="+mn-cs"/>
                        </a:rPr>
                        <a:t>&lt;NDR&gt;</a:t>
                      </a:r>
                      <a:r>
                        <a:rPr lang="fr-FR" sz="750" b="0" i="0" kern="1200" dirty="0">
                          <a:solidFill>
                            <a:schemeClr val="tx2"/>
                          </a:solidFill>
                          <a:highlight>
                            <a:srgbClr val="FF00FF"/>
                          </a:highlight>
                          <a:latin typeface="+mn-lt"/>
                          <a:ea typeface="+mn-ea"/>
                          <a:cs typeface="+mn-cs"/>
                        </a:rPr>
                        <a:t> de </a:t>
                      </a:r>
                      <a:r>
                        <a:rPr lang="fr-FR" sz="750" b="1" i="0" kern="1200" dirty="0">
                          <a:solidFill>
                            <a:schemeClr val="tx1"/>
                          </a:solidFill>
                          <a:highlight>
                            <a:srgbClr val="FF00FF"/>
                          </a:highlight>
                          <a:latin typeface="+mn-lt"/>
                          <a:ea typeface="+mn-ea"/>
                          <a:cs typeface="+mn-cs"/>
                        </a:rPr>
                        <a:t>&lt;SJR1&gt;</a:t>
                      </a:r>
                      <a:endParaRPr lang="fr-FR" sz="750" b="0" i="0" kern="1200" dirty="0">
                        <a:solidFill>
                          <a:schemeClr val="tx2"/>
                        </a:solidFill>
                        <a:highlight>
                          <a:srgbClr val="FF00FF"/>
                        </a:highlight>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1" i="0" kern="1200" dirty="0">
                          <a:solidFill>
                            <a:srgbClr val="FF0000"/>
                          </a:solidFill>
                          <a:latin typeface="+mn-lt"/>
                          <a:ea typeface="+mn-ea"/>
                          <a:cs typeface="+mn-cs"/>
                        </a:rPr>
                        <a:t>&lt;PDI&gt; </a:t>
                      </a:r>
                      <a:r>
                        <a:rPr lang="fr-FR" sz="750" b="0" i="0" kern="1200" dirty="0">
                          <a:solidFill>
                            <a:schemeClr val="tx2"/>
                          </a:solidFill>
                          <a:latin typeface="+mn-lt"/>
                          <a:ea typeface="+mn-ea"/>
                          <a:cs typeface="+mn-cs"/>
                        </a:rPr>
                        <a:t>du </a:t>
                      </a:r>
                      <a:r>
                        <a:rPr lang="fr-FR" sz="750" b="1" i="0" kern="1200" dirty="0">
                          <a:solidFill>
                            <a:schemeClr val="tx1"/>
                          </a:solidFill>
                          <a:latin typeface="+mn-lt"/>
                          <a:ea typeface="+mn-ea"/>
                          <a:cs typeface="+mn-cs"/>
                        </a:rPr>
                        <a:t>&lt;NDR&gt;</a:t>
                      </a:r>
                      <a:r>
                        <a:rPr lang="fr-FR" sz="750" b="0" i="0" kern="1200" dirty="0">
                          <a:solidFill>
                            <a:schemeClr val="tx2"/>
                          </a:solidFill>
                          <a:latin typeface="+mn-lt"/>
                          <a:ea typeface="+mn-ea"/>
                          <a:cs typeface="+mn-cs"/>
                        </a:rPr>
                        <a:t> de </a:t>
                      </a:r>
                      <a:r>
                        <a:rPr lang="fr-FR" sz="750" b="1" i="0" kern="1200" dirty="0">
                          <a:solidFill>
                            <a:schemeClr val="tx1"/>
                          </a:solidFill>
                          <a:latin typeface="+mn-lt"/>
                          <a:ea typeface="+mn-ea"/>
                          <a:cs typeface="+mn-cs"/>
                        </a:rPr>
                        <a:t>&lt;SJR1&gt;</a:t>
                      </a:r>
                      <a:endParaRPr lang="fr-FR" sz="750" b="0" i="0" kern="1200" dirty="0">
                        <a:solidFill>
                          <a:schemeClr val="tx2"/>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paiera au distributeur une rémunération annuelle maximum équivalente à </a:t>
                      </a:r>
                      <a:r>
                        <a:rPr lang="fr-FR" sz="750" b="1" i="0" kern="1200" noProof="0" dirty="0">
                          <a:solidFill>
                            <a:srgbClr val="FF0000"/>
                          </a:solidFill>
                          <a:latin typeface="+mn-lt"/>
                          <a:ea typeface="+mn-ea"/>
                          <a:cs typeface="+mn-cs"/>
                        </a:rPr>
                        <a:t>&lt;COM&gt; </a:t>
                      </a:r>
                      <a:r>
                        <a:rPr lang="fr-FR" sz="750" b="0" i="0" kern="1200" noProof="0" dirty="0">
                          <a:solidFill>
                            <a:schemeClr val="tx2"/>
                          </a:solidFill>
                          <a:latin typeface="+mn-lt"/>
                          <a:ea typeface="+mn-ea"/>
                          <a:cs typeface="+mn-cs"/>
                        </a:rPr>
                        <a:t>(sur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just" defTabSz="755934" rtl="0" eaLnBrk="1" fontAlgn="auto" latinLnBrk="0" hangingPunct="1">
                        <a:lnSpc>
                          <a:spcPct val="100000"/>
                        </a:lnSpc>
                        <a:spcBef>
                          <a:spcPts val="0"/>
                        </a:spcBef>
                        <a:spcAft>
                          <a:spcPts val="0"/>
                        </a:spcAft>
                        <a:buClrTx/>
                        <a:buSzTx/>
                        <a:buFontTx/>
                        <a:buNone/>
                        <a:tabLst/>
                        <a:defRPr/>
                      </a:pPr>
                      <a:r>
                        <a:rPr kumimoji="0" lang="fr-FR" sz="750" b="1" i="0" u="none" strike="noStrike" kern="1200" cap="none" spc="0" normalizeH="0" baseline="0" noProof="0" dirty="0">
                          <a:ln>
                            <a:noFill/>
                          </a:ln>
                          <a:solidFill>
                            <a:srgbClr val="FF0000"/>
                          </a:solidFill>
                          <a:effectLst/>
                          <a:uLnTx/>
                          <a:uFillTx/>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t>&lt;DDR&gt;</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3"/>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4"/>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&lt;droit&gt;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&lt;SJR1&gt;.</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a:t>
            </a:r>
            <a:r>
              <a:rPr lang="fr-FR" sz="750" b="1" i="0" kern="1200" dirty="0">
                <a:solidFill>
                  <a:schemeClr val="tx1"/>
                </a:solidFill>
                <a:latin typeface="+mn-lt"/>
                <a:ea typeface="+mn-ea"/>
                <a:cs typeface="+mn-cs"/>
              </a:rPr>
              <a:t>&lt;1PDC&gt;</a:t>
            </a:r>
            <a:r>
              <a:rPr lang="fr-FR" sz="750" b="1" i="0" kern="1200" dirty="0">
                <a:solidFill>
                  <a:schemeClr val="tx2"/>
                </a:solidFill>
                <a:latin typeface="+mn-lt"/>
                <a:ea typeface="+mn-ea"/>
                <a:cs typeface="+mn-cs"/>
              </a:rPr>
              <a:t> au </a:t>
            </a:r>
            <a:r>
              <a:rPr lang="fr-FR" sz="750" b="1" i="0" kern="1200" dirty="0">
                <a:solidFill>
                  <a:schemeClr val="tx1"/>
                </a:solidFill>
                <a:latin typeface="+mn-lt"/>
                <a:ea typeface="+mn-ea"/>
                <a:cs typeface="+mn-cs"/>
              </a:rPr>
              <a:t>&lt;2PDC&gt; </a:t>
            </a:r>
            <a:r>
              <a:rPr lang="fr-FR" sz="750" b="1" i="0" kern="1200" dirty="0">
                <a:solidFill>
                  <a:schemeClr val="tx2"/>
                </a:solidFill>
                <a:latin typeface="+mn-lt"/>
                <a:ea typeface="+mn-ea"/>
                <a:cs typeface="+mn-cs"/>
              </a:rPr>
              <a:t>(inclus).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rgbClr val="FF0000"/>
                </a:solidFill>
                <a:latin typeface="+mn-lt"/>
                <a:ea typeface="+mn-ea"/>
                <a:cs typeface="+mn-cs"/>
              </a:rPr>
              <a:t>&lt;Nom&gt;</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1"/>
                </a:solidFill>
                <a:latin typeface="+mn-lt"/>
                <a:ea typeface="+mn-ea"/>
                <a:cs typeface="+mn-cs"/>
              </a:rPr>
              <a:t>&lt;2PDC&gt;</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&lt;ISIN&gt;</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&lt;GC&gt;s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8CAA060-6BAB-4487-9F3D-01A06D393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2430</TotalTime>
  <Words>7625</Words>
  <Application>Microsoft Office PowerPoint</Application>
  <PresentationFormat>Personnalisé</PresentationFormat>
  <Paragraphs>366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129</cp:revision>
  <cp:lastPrinted>2022-01-28T09:45:07Z</cp:lastPrinted>
  <dcterms:created xsi:type="dcterms:W3CDTF">2017-02-21T09:03:05Z</dcterms:created>
  <dcterms:modified xsi:type="dcterms:W3CDTF">2022-03-02T10:59:40Z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