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8" dt="2022-03-07T15:59:43.00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105" d="100"/>
          <a:sy n="105" d="100"/>
        </p:scale>
        <p:origin x="6948" y="31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21/03/2022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&lt;1PDC&gt; au &lt;2PDC&gt; (inclus). </a:t>
            </a:r>
            <a:r>
              <a:rPr lang="fr-FR" sz="800" cap="none" dirty="0"/>
              <a:t>Une fois le montant de l’enveloppe initiale atteint (30 000 000 EUR), la commercialisation de « &lt;NOM&gt;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650" dirty="0">
                <a:solidFill>
                  <a:srgbClr val="000000"/>
                </a:solidFill>
                <a:latin typeface="Proxima Nova Rg" panose="02000506030000020004" pitchFamily="2" charset="0"/>
              </a:rPr>
              <a:t>&lt;SJR1&gt;</a:t>
            </a:r>
            <a:r>
              <a:rPr lang="fr-FR" sz="65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a:t>
            </a:r>
            <a:r>
              <a:rPr kumimoji="0" lang="fr-FR" sz="800" b="1" i="0" u="none" strike="noStrike" kern="1200" cap="none" spc="0" normalizeH="0" baseline="0" noProof="0">
                <a:ln>
                  <a:noFill/>
                </a:ln>
                <a:solidFill>
                  <a:schemeClr val="tx1"/>
                </a:solidFill>
                <a:effectLst/>
                <a:uLnTx/>
                <a:uFillTx/>
                <a:latin typeface="Proxima Nova Rg"/>
                <a:ea typeface="+mn-ea"/>
                <a:cs typeface="+mn-cs"/>
              </a:rPr>
              <a:t>l’évolution &lt;SJR6&gt; &lt;</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&lt;F0&gt; &lt;1PR&gt; jusqu'à la fin du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écoulé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 de son &lt;NDR&gt;.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de &lt;SJR1&gt;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 &lt;F0s&gt; à &lt;SJR1&gt;, et ne bénéficie pas de la diversification offerte par les indices de marchés actions. Vous 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00000"/>
                </a:solidFill>
              </a:rPr>
              <a:t>(1) </a:t>
            </a:r>
            <a:r>
              <a:rPr lang="fr-FR" sz="65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rgbClr val="000000"/>
                </a:solidFill>
              </a:rPr>
              <a:t>(2) </a:t>
            </a:r>
            <a:r>
              <a:rPr lang="fr-FR" sz="65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rgbClr val="000000"/>
                </a:solidFill>
              </a:rPr>
              <a:t>(3)</a:t>
            </a:r>
            <a:r>
              <a:rPr lang="fr-FR" sz="650" dirty="0">
                <a:solidFill>
                  <a:srgbClr val="000000"/>
                </a:solidFill>
              </a:rPr>
              <a:t> BNP Paribas </a:t>
            </a:r>
            <a:r>
              <a:rPr lang="fr-FR" sz="650" dirty="0" err="1">
                <a:solidFill>
                  <a:srgbClr val="000000"/>
                </a:solidFill>
              </a:rPr>
              <a:t>Issuance</a:t>
            </a:r>
            <a:r>
              <a:rPr lang="fr-FR" sz="650" dirty="0">
                <a:solidFill>
                  <a:srgbClr val="000000"/>
                </a:solidFill>
              </a:rPr>
              <a:t> B.V. : Standard &amp; Poor’s : A+. BNP Paribas S.A. : Standard &amp; Poor’s : A+ / Moody’s : Aa3 / Fitch : AA-. Notations en vigueur au moment de la rédaction de la présente brochure, le 11 février 2022. Ces notations peuvent être révisées à tout moment et ne sont pas une garantie de solvabilité de l’Émetteur ni du Garant de la formule. Elles ne sauraient constituer un argument de souscription au produit.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a:t>
            </a:r>
          </a:p>
          <a:p>
            <a:pPr marL="0" indent="0" algn="ctr">
              <a:lnSpc>
                <a:spcPct val="100000"/>
              </a:lnSpc>
              <a:buNone/>
            </a:pPr>
            <a:r>
              <a:rPr lang="fr-FR" sz="800" dirty="0"/>
              <a:t>(soit un &lt;GC&gt; de &lt;GCE&gt;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du &lt;F0&gt; &lt;1PR&gt; et jusqu’à la fin du &lt;F0&gt; &lt;ADPR&gt;, on observe le &lt;SJR3&gt; de clôture de </a:t>
            </a:r>
            <a:r>
              <a:rPr lang="en-US" sz="800" dirty="0">
                <a:solidFill>
                  <a:schemeClr val="tx2"/>
                </a:solidFill>
              </a:rPr>
              <a:t>&lt;SJR1&gt;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de son &lt;NDR&gt;,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59868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endParaRPr lang="fr-FR" sz="900" b="1" dirty="0">
              <a:solidFill>
                <a:srgbClr val="B9A049"/>
              </a:solidFill>
            </a:endParaRP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de </a:t>
            </a:r>
            <a:r>
              <a:rPr lang="en-US" sz="800" dirty="0">
                <a:solidFill>
                  <a:schemeClr val="tx2"/>
                </a:solidFill>
              </a:rPr>
              <a:t>&lt;SJR1&gt;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60% de son &lt;SJR3&gt;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&lt;SJR3&gt;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&lt;DEC&gt; : </a:t>
            </a: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de </a:t>
            </a:r>
            <a:r>
              <a:rPr lang="it-IT" sz="650" dirty="0">
                <a:solidFill>
                  <a:schemeClr val="tx2"/>
                </a:solidFill>
                <a:latin typeface="+mn-lt"/>
              </a:rPr>
              <a:t>&lt;SJR1&gt;</a:t>
            </a:r>
            <a:r>
              <a:rPr lang="fr-FR" sz="650" dirty="0">
                <a:solidFill>
                  <a:schemeClr val="tx2"/>
                </a:solidFill>
                <a:latin typeface="+mn-lt"/>
              </a:rPr>
              <a: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7140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&lt;F0&gt; &lt;1PR&gt; jusqu'à la fin du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de son &lt;NDR&gt;,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a:t>
            </a:r>
            <a:r>
              <a:rPr lang="fr-FR" sz="800" baseline="30000" dirty="0">
                <a:solidFill>
                  <a:srgbClr val="000000"/>
                </a:solidFill>
              </a:rPr>
              <a:t>  </a:t>
            </a:r>
            <a:r>
              <a:rPr lang="fr-FR" sz="800" dirty="0">
                <a:solidFill>
                  <a:srgbClr val="000000"/>
                </a:solidFill>
              </a:rPr>
              <a:t>(soit un &lt;GC&gt; de &lt;GCE&gt;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a:t>
            </a:r>
            <a:r>
              <a:rPr lang="fr-FR" sz="800" baseline="30000" dirty="0">
                <a:solidFill>
                  <a:srgbClr val="000000"/>
                </a:solidFill>
              </a:rPr>
              <a:t>(1)</a:t>
            </a:r>
            <a:r>
              <a:rPr lang="fr-FR" sz="800" dirty="0">
                <a:solidFill>
                  <a:srgbClr val="000000"/>
                </a:solidFill>
              </a:rPr>
              <a:t>, &lt;SJR1&gt; clôture à un &lt;SJR3&gt; strictement inférieur à &lt;DBAC&gt; de son &lt;NDR&gt; mais supérieur ou égal à &lt;PDI&gt; de ce dernier, l’investisseur récupère l’intégralité de son capital initialement investi. Le capital n’est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&lt;NDR&gt; à la date de constatation finale</a:t>
            </a:r>
            <a:r>
              <a:rPr lang="fr-FR" sz="800" baseline="30000" dirty="0">
                <a:solidFill>
                  <a:srgbClr val="000000"/>
                </a:solidFill>
              </a:rPr>
              <a:t>(1)</a:t>
            </a:r>
            <a:r>
              <a:rPr lang="fr-FR" sz="800" dirty="0">
                <a:solidFill>
                  <a:srgbClr val="000000"/>
                </a:solidFill>
              </a:rPr>
              <a: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a:t>
            </a:r>
            <a:r>
              <a:rPr lang="it-IT" sz="800" dirty="0">
                <a:solidFill>
                  <a:srgbClr val="000000"/>
                </a:solidFill>
              </a:rPr>
              <a:t>&lt;SJR1&gt;</a:t>
            </a:r>
            <a:r>
              <a:rPr lang="fr-FR" sz="800" dirty="0">
                <a:solidFill>
                  <a:srgbClr val="000000"/>
                </a:solidFill>
              </a:rPr>
              <a: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de &lt;SJR1&gt; autour du seuil de </a:t>
            </a:r>
            <a:r>
              <a:rPr lang="fr-FR" sz="800" b="1" dirty="0">
                <a:solidFill>
                  <a:srgbClr val="000000"/>
                </a:solidFill>
                <a:effectLst/>
                <a:ea typeface="Calibri" panose="020F0502020204030204" pitchFamily="34" charset="0"/>
              </a:rPr>
              <a:t>&lt;ABAC&gt; &lt;EBAC&gt; de son </a:t>
            </a:r>
            <a:r>
              <a:rPr lang="fr-FR" sz="800" b="1" dirty="0">
                <a:solidFill>
                  <a:srgbClr val="000000"/>
                </a:solidFill>
              </a:rPr>
              <a:t>&lt;NDR&gt;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 </a:t>
            </a:r>
            <a:r>
              <a:rPr lang="fr-FR" sz="800" dirty="0">
                <a:solidFill>
                  <a:srgbClr val="000000"/>
                </a:solidFill>
                <a:highlight>
                  <a:srgbClr val="FFFF00"/>
                </a:highlight>
              </a:rPr>
              <a:t>L’investisseur ne bénéficie pas des dividendes éventuellement détachés par &lt;SJR1&gt;. </a:t>
            </a:r>
            <a:r>
              <a:rPr lang="fr-FR" sz="800" b="1" dirty="0">
                <a:solidFill>
                  <a:srgbClr val="000000"/>
                </a:solidFill>
                <a:highlight>
                  <a:srgbClr val="FFFF00"/>
                </a:highlight>
              </a:rPr>
              <a:t>Les performances des &lt;SJR1&gt; sont en effet calculées sans réinvestissement des dividendes distribués, ce qui est moins favorable à l’investisseur.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highlight>
                  <a:srgbClr val="FFFF00"/>
                </a:highlight>
              </a:rPr>
              <a:t>L’investisseur ne bénéficie pas de la diversification du risque offerte par des sous-jacents tels que les indices de marchés actions.</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de &lt;SJR1&gt;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de </a:t>
            </a:r>
            <a:r>
              <a:rPr lang="it-IT" sz="650" dirty="0">
                <a:solidFill>
                  <a:schemeClr val="tx2"/>
                </a:solidFill>
                <a:latin typeface="+mn-lt"/>
              </a:rPr>
              <a:t>&lt;SJR1&gt;</a:t>
            </a:r>
            <a:r>
              <a:rPr lang="fr-FR" sz="650" dirty="0">
                <a:solidFill>
                  <a:schemeClr val="tx2"/>
                </a:solidFill>
                <a:latin typeface="+mn-lt"/>
              </a:rPr>
              <a: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&lt;SJR1&gt;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a:t>
            </a:r>
            <a:r>
              <a:rPr lang="fr-FR" sz="800" b="0" baseline="30000" dirty="0">
                <a:latin typeface="+mn-lt"/>
              </a:rPr>
              <a:t>(1)</a:t>
            </a:r>
            <a:r>
              <a:rPr lang="fr-FR" sz="800" b="0" dirty="0">
                <a:latin typeface="+mn-lt"/>
              </a:rPr>
              <a:t>, &lt;SJR1&gt; clôture à un &lt;SJR3&gt; strictement inférieur à &lt;DBAC&gt; mais supérieur ou égal à &lt;PDI&gt; de son &lt;NDR&gt;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 de son &lt;NDR&gt;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a:t>
            </a:r>
            <a:r>
              <a:rPr lang="fr-FR" sz="800">
                <a:solidFill>
                  <a:srgbClr val="B9A049"/>
                </a:solidFill>
                <a:latin typeface="+mn-lt"/>
              </a:rPr>
              <a:t>« &lt;NOM&gt; </a:t>
            </a:r>
            <a:r>
              <a:rPr lang="fr-FR" sz="800" dirty="0">
                <a:solidFill>
                  <a:srgbClr val="B9A049"/>
                </a:solidFill>
                <a:latin typeface="+mn-lt"/>
              </a:rPr>
              <a:t>» EST TRÈS SENSIBLE À UNE FAIBLE VARIATION DU &lt;SJR3&gt; DE CLÔTURE DE &lt;SJR1&gt;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 &lt;1PR&gt; à &lt;ADPR&gt;</a:t>
            </a:r>
            <a:r>
              <a:rPr lang="fr-FR" sz="800" dirty="0"/>
              <a:t>, &lt;SJR1&gt; clôture à un &lt;SJR3&gt; strictement inférieur à &lt;ABAC&gt;  de son &lt;NDR&gt;.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800493"/>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 &lt;1PR&gt; à &lt;ADPR&gt;, &lt;SJR1&gt; clôture à </a:t>
            </a:r>
            <a:r>
              <a:rPr lang="fr-FR" sz="800" dirty="0">
                <a:solidFill>
                  <a:schemeClr val="tx2"/>
                </a:solidFill>
                <a:latin typeface="+mn-lt"/>
              </a:rPr>
              <a:t>un &lt;SJR3&gt; strictement inférieur à &lt;ABAC&gt; de son &lt;NDR&gt;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&lt;SJR1&gt; clôture à un &lt;SJR3&gt; strictement inférieur à &lt;DBAC&gt; de son &lt;NDR&gt; (&lt;NSM&gt; dans cet exemple). L’investisseur récupère alors l’intégralité de son capital initialement investi majorée d’un &lt;GC&gt; de &lt;CPN&gt; par &lt;F0&gt; écoulé depuis le &lt;DDCI&gt;.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&lt;BAC&gt; </a:t>
            </a:r>
            <a:r>
              <a:rPr lang="fr-FR" sz="800" dirty="0">
                <a:solidFill>
                  <a:schemeClr val="tx2"/>
                </a:solidFill>
              </a:rPr>
              <a:t>(&lt;NSF&gt; dans cet exemple). Le produit est automatiquement remboursé par anticipation. Il verse alors l’intégralité du capital initial majorée d’un &lt;GC&gt; de &lt;CPN&gt; par &lt;F0&gt; écoulé depuis le &lt;DDCI&gt;,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écoulé depuis le &lt;DCI&gt;.</a:t>
            </a:r>
          </a:p>
        </p:txBody>
      </p:sp>
      <p:sp>
        <p:nvSpPr>
          <p:cNvPr id="3" name="ZoneTexte 2">
            <a:extLst>
              <a:ext uri="{FF2B5EF4-FFF2-40B4-BE49-F238E27FC236}">
                <a16:creationId xmlns:a16="http://schemas.microsoft.com/office/drawing/2014/main" id="{4B82060F-E06E-4625-802A-A085D6566843}"/>
              </a:ext>
            </a:extLst>
          </p:cNvPr>
          <p:cNvSpPr txBox="1"/>
          <p:nvPr/>
        </p:nvSpPr>
        <p:spPr>
          <a:xfrm>
            <a:off x="548640" y="2139696"/>
            <a:ext cx="1929384" cy="369332"/>
          </a:xfrm>
          <a:prstGeom prst="rect">
            <a:avLst/>
          </a:prstGeom>
          <a:noFill/>
        </p:spPr>
        <p:txBody>
          <a:bodyPr wrap="square" rtlCol="0">
            <a:spAutoFit/>
          </a:bodyPr>
          <a:lstStyle/>
          <a:p>
            <a:r>
              <a:rPr lang="fr-FR"/>
              <a:t>&lt;graph1&gt;</a:t>
            </a:r>
            <a:endParaRPr lang="en-US"/>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412230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ÉVOLUTION &lt;SJR6&gt; </a:t>
            </a:r>
            <a:r>
              <a:rPr lang="fr-FR" sz="1200" cap="none" dirty="0">
                <a:solidFill>
                  <a:srgbClr val="B9A049"/>
                </a:solidFill>
                <a:latin typeface="Futura PT" panose="020B0902020204020203" pitchFamily="34" charset="0"/>
              </a:rPr>
              <a:t>&lt;NOMSOUSJACENT&gt; </a:t>
            </a:r>
            <a:r>
              <a:rPr lang="fr-FR" sz="1200" cap="none" dirty="0">
                <a:latin typeface="Futura PT" panose="020B0902020204020203" pitchFamily="34" charset="0"/>
              </a:rPr>
              <a:t>ENTRE LE JJ/MM/AAAA ET LE JJ/MM/AAAA </a:t>
            </a:r>
          </a:p>
        </p:txBody>
      </p:sp>
      <p:sp>
        <p:nvSpPr>
          <p:cNvPr id="11" name="Rectangle">
            <a:extLst>
              <a:ext uri="{FF2B5EF4-FFF2-40B4-BE49-F238E27FC236}">
                <a16:creationId xmlns:a16="http://schemas.microsoft.com/office/drawing/2014/main" id="{BD9EC21A-7027-4EB5-A14E-721BF1217AA8}"/>
              </a:ext>
            </a:extLst>
          </p:cNvPr>
          <p:cNvSpPr/>
          <p:nvPr/>
        </p:nvSpPr>
        <p:spPr>
          <a:xfrm>
            <a:off x="361950" y="41555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&lt;DDR&gt;,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3253600"/>
              </p:ext>
            </p:extLst>
          </p:nvPr>
        </p:nvGraphicFramePr>
        <p:xfrm>
          <a:off x="361950" y="979297"/>
          <a:ext cx="6837886" cy="740095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et seuil du versement du gain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18218</TotalTime>
  <Words>5694</Words>
  <Application>Microsoft Office PowerPoint</Application>
  <PresentationFormat>Personnalisé</PresentationFormat>
  <Paragraphs>189</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626</cp:revision>
  <cp:lastPrinted>2021-07-12T10:02:04Z</cp:lastPrinted>
  <dcterms:created xsi:type="dcterms:W3CDTF">2017-02-21T09:03:05Z</dcterms:created>
  <dcterms:modified xsi:type="dcterms:W3CDTF">2022-03-21T14:12:31Z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