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8E67"/>
    <a:srgbClr val="000000"/>
    <a:srgbClr val="B9A049"/>
    <a:srgbClr val="0F4496"/>
    <a:srgbClr val="FF9900"/>
    <a:srgbClr val="EB75EE"/>
    <a:srgbClr val="699797"/>
    <a:srgbClr val="004F74"/>
    <a:srgbClr val="4F69B4"/>
    <a:srgbClr val="042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6" y="-6667"/>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03/03/2022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03/03/2022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&lt;droit&gt; 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&lt;TDP&gt;.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Proxima Nova Rg" panose="02000506030000020004" pitchFamily="2" charset="0"/>
              </a:rPr>
              <a:t>du &lt;1PDC&gt; au &lt;2PDC&gt; </a:t>
            </a:r>
            <a:r>
              <a:rPr lang="fr-FR" sz="900" b="1" cap="none" dirty="0">
                <a:solidFill>
                  <a:schemeClr val="tx2"/>
                </a:solidFill>
                <a:latin typeface="+mn-lt"/>
              </a:rPr>
              <a:t>(inclus). </a:t>
            </a:r>
            <a:r>
              <a:rPr lang="fr-FR" sz="900" cap="none" dirty="0">
                <a:solidFill>
                  <a:schemeClr val="tx2"/>
                </a:solidFill>
                <a:latin typeface="+mn-lt"/>
              </a:rPr>
              <a:t>Une fois le montant de l’enveloppe initiale atteint (30 000 000 EUR), la commercialisation de « </a:t>
            </a:r>
            <a:r>
              <a:rPr lang="fr-FR" sz="900" b="1" cap="none" dirty="0">
                <a:solidFill>
                  <a:schemeClr val="tx2"/>
                </a:solidFill>
                <a:latin typeface="Proxima Nova Rg" panose="02000506030000020004" pitchFamily="2" charset="0"/>
              </a:rPr>
              <a:t>&lt;Nom&gt;</a:t>
            </a:r>
            <a:r>
              <a:rPr lang="fr-FR" sz="900" cap="none" dirty="0">
                <a:solidFill>
                  <a:schemeClr val="tx2"/>
                </a:solidFill>
                <a:latin typeface="+mn-lt"/>
              </a:rPr>
              <a: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solidFill>
                  <a:schemeClr val="tx2"/>
                </a:solidFill>
                <a:latin typeface="+mn-lt"/>
              </a:rPr>
              <a:t>&lt;DIC&gt;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dirty="0">
                <a:solidFill>
                  <a:schemeClr val="tx2"/>
                </a:solidFill>
                <a:latin typeface="Proxima Nova Rg" panose="02000506030000020004" pitchFamily="2" charset="0"/>
              </a:rPr>
              <a:t>&lt;ISIN&gt; </a:t>
            </a: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155225"/>
            <a:ext cx="6300000" cy="288000"/>
          </a:xfrm>
          <a:prstGeom prst="rect">
            <a:avLst/>
          </a:prstGeom>
          <a:noFill/>
        </p:spPr>
        <p:txBody>
          <a:bodyPr wrap="square" rtlCol="0">
            <a:spAutoFit/>
          </a:bodyPr>
          <a:lstStyle/>
          <a:p>
            <a:pPr defTabSz="755934">
              <a:lnSpc>
                <a:spcPct val="90000"/>
              </a:lnSpc>
              <a:spcBef>
                <a:spcPct val="0"/>
              </a:spcBef>
            </a:pPr>
            <a:r>
              <a:rPr lang="fr-FR" sz="1600" cap="all" dirty="0">
                <a:solidFill>
                  <a:srgbClr val="000000"/>
                </a:solidFill>
                <a:latin typeface="Futura PT" panose="020B0902020204020203" pitchFamily="34" charset="0"/>
                <a:ea typeface="+mj-ea"/>
                <a:cs typeface="+mj-cs"/>
              </a:rPr>
              <a:t>&lt;Nom&gt;</a:t>
            </a: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327723"/>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&lt;2PDC&gt;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&lt;Nom&gt; », vous êtes exposé pour une durée de &lt;1PR&gt; à &lt;DPRR&gt; &lt;F0&gt;&lt;F0s&gt; </a:t>
            </a:r>
            <a:r>
              <a:rPr lang="fr-FR" sz="760" dirty="0"/>
              <a:t>à l’évolution de &lt;SJR1&gt; </a:t>
            </a:r>
            <a:r>
              <a:rPr lang="en-US" sz="760" b="1" dirty="0"/>
              <a:t>&lt;NOMSOUSJACENT&gt;,</a:t>
            </a:r>
            <a:r>
              <a:rPr lang="fr-FR" sz="760" dirty="0"/>
              <a:t> &lt;SJR1&gt; </a:t>
            </a:r>
            <a:r>
              <a:rPr lang="en-US" sz="760" b="1" dirty="0"/>
              <a:t>&lt;NOMSOUSJACENT&gt; (&lt;DIVIDENDE&gt; ; </a:t>
            </a:r>
            <a:r>
              <a:rPr lang="fr-FR" sz="760" dirty="0"/>
              <a:t>code Bloomberg : &lt;TICKER&gt; ;</a:t>
            </a:r>
            <a:r>
              <a:rPr lang="fr-FR" sz="760" dirty="0">
                <a:solidFill>
                  <a:srgbClr val="000000"/>
                </a:solidFill>
                <a:latin typeface="Proxima Nova Rg" panose="02000506030000020004" pitchFamily="2" charset="0"/>
              </a:rPr>
              <a:t> &lt;sponsor&gt; : &lt;SPONSOR&gt; </a:t>
            </a:r>
            <a:r>
              <a:rPr lang="fr-FR" sz="760" dirty="0"/>
              <a:t>;  &lt;SITE&gt;</a:t>
            </a:r>
            <a:r>
              <a:rPr kumimoji="0" lang="fr-FR" sz="760" b="0" i="0" u="none" strike="noStrike" kern="1200" cap="none" spc="0" normalizeH="0" baseline="0" dirty="0">
                <a:ln>
                  <a:noFill/>
                </a:ln>
                <a:effectLst/>
                <a:uLnTx/>
                <a:uFillTx/>
                <a:ea typeface="+mn-ea"/>
                <a:cs typeface="+mn-cs"/>
              </a:rPr>
              <a:t> </a:t>
            </a:r>
            <a:r>
              <a:rPr lang="fr-FR" sz="760" dirty="0"/>
              <a:t>).</a:t>
            </a:r>
          </a:p>
          <a:p>
            <a:pPr lvl="1" algn="just">
              <a:lnSpc>
                <a:spcPct val="90000"/>
              </a:lnSpc>
            </a:pPr>
            <a:endParaRPr lang="fr-FR" sz="760" dirty="0"/>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&lt;SJR1&gt; </a:t>
            </a:r>
            <a:r>
              <a:rPr lang="fr-FR" sz="760" dirty="0">
                <a:solidFill>
                  <a:schemeClr val="tx2"/>
                </a:solidFill>
              </a:rPr>
              <a:t>si &lt;SJR2&gt;, à la date de constatation finale</a:t>
            </a:r>
            <a:r>
              <a:rPr lang="fr-FR" sz="760" baseline="30000" dirty="0">
                <a:solidFill>
                  <a:schemeClr val="tx2"/>
                </a:solidFill>
              </a:rPr>
              <a:t>(1)</a:t>
            </a:r>
            <a:r>
              <a:rPr lang="fr-FR" sz="760" dirty="0">
                <a:solidFill>
                  <a:schemeClr val="tx2"/>
                </a:solidFill>
              </a:rPr>
              <a:t>, clôture à un &lt;SJR3&gt; strictement inférieur à &lt;PDI&gt; de son &lt;NDR&gt;.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&lt;F0&gt; &lt;1PR&gt; jusqu’à la fin du &lt;F0&gt; &lt;ADPR&gt; </a:t>
            </a:r>
            <a:r>
              <a:rPr lang="fr-FR" sz="760" dirty="0">
                <a:solidFill>
                  <a:schemeClr val="tx2"/>
                </a:solidFill>
              </a:rPr>
              <a:t>si à une date de constatation &lt;F1&gt;</a:t>
            </a:r>
            <a:r>
              <a:rPr lang="fr-FR" sz="760" baseline="30000" dirty="0">
                <a:solidFill>
                  <a:schemeClr val="tx2"/>
                </a:solidFill>
              </a:rPr>
              <a:t>(1)</a:t>
            </a:r>
            <a:r>
              <a:rPr lang="fr-FR" sz="760" dirty="0">
                <a:solidFill>
                  <a:schemeClr val="tx2"/>
                </a:solidFill>
              </a:rPr>
              <a:t>, </a:t>
            </a:r>
            <a:r>
              <a:rPr lang="it-IT" sz="760" dirty="0">
                <a:solidFill>
                  <a:schemeClr val="tx2"/>
                </a:solidFill>
              </a:rPr>
              <a:t>&lt;SJR1&gt; clôture à un &lt;SJR3&gt; supérieur ou égal </a:t>
            </a:r>
            <a:r>
              <a:rPr lang="fr-FR" sz="760" dirty="0">
                <a:solidFill>
                  <a:schemeClr val="tx2"/>
                </a:solidFill>
              </a:rPr>
              <a:t>à &lt;ABAC&gt; &lt;NDRTES&gt;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&lt;GC&gt; fixe plafonné à &lt;CPN&gt; par &lt;F0&gt; écoulé depuis le &lt;DDCI&gt; (soit &lt;GCA&gt; par année écoulée) </a:t>
            </a:r>
            <a:r>
              <a:rPr lang="fr-FR" sz="760" dirty="0">
                <a:solidFill>
                  <a:schemeClr val="tx2"/>
                </a:solidFill>
              </a:rPr>
              <a:t>si, à une date de constatation &lt;F1&gt;</a:t>
            </a:r>
            <a:r>
              <a:rPr lang="fr-FR" sz="760" baseline="30000" dirty="0">
                <a:solidFill>
                  <a:schemeClr val="tx2"/>
                </a:solidFill>
              </a:rPr>
              <a:t>(1) </a:t>
            </a:r>
            <a:r>
              <a:rPr lang="fr-FR" sz="760" dirty="0">
                <a:solidFill>
                  <a:schemeClr val="tx2"/>
                </a:solidFill>
              </a:rPr>
              <a:t>ou si à la date de constatation finale</a:t>
            </a:r>
            <a:r>
              <a:rPr lang="fr-FR" sz="760" baseline="30000" dirty="0">
                <a:solidFill>
                  <a:schemeClr val="tx2"/>
                </a:solidFill>
              </a:rPr>
              <a:t>(1)</a:t>
            </a:r>
            <a:r>
              <a:rPr lang="fr-FR" sz="760" dirty="0">
                <a:solidFill>
                  <a:schemeClr val="tx2"/>
                </a:solidFill>
              </a:rPr>
              <a:t> </a:t>
            </a:r>
            <a:r>
              <a:rPr lang="it-IT" sz="760" dirty="0">
                <a:solidFill>
                  <a:schemeClr val="tx2"/>
                </a:solidFill>
              </a:rPr>
              <a:t>&lt;SJR1&gt; clôture à un &lt;SJR3&gt; supérieur ou égal </a:t>
            </a:r>
            <a:r>
              <a:rPr lang="fr-FR" sz="760" dirty="0">
                <a:solidFill>
                  <a:schemeClr val="tx2"/>
                </a:solidFill>
              </a:rPr>
              <a:t>à &lt;ABAC&gt; de son &lt;NDR&gt;.</a:t>
            </a:r>
          </a:p>
          <a:p>
            <a:pPr lvl="1" algn="just">
              <a:lnSpc>
                <a:spcPct val="90000"/>
              </a:lnSpc>
              <a:spcBef>
                <a:spcPts val="600"/>
              </a:spcBef>
              <a:spcAft>
                <a:spcPts val="200"/>
              </a:spcAft>
            </a:pPr>
            <a:r>
              <a:rPr lang="fr-FR" sz="760" b="1" dirty="0"/>
              <a:t>La perte en capital peut être totale si &lt;SJR1&gt;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&lt;SJR1&gt; n’enregistre pas de baisse de plus de &lt;PDIPERF&gt; par rapport à son &lt;NDR&gt;, l’investisseur accepte de limiter ses gains en cas de forte hausse de &lt;SJR1&gt; (Taux de Rendement Annuel net maximum de 4,67%</a:t>
            </a:r>
            <a:r>
              <a:rPr lang="fr-FR" sz="760" baseline="30000" dirty="0"/>
              <a:t>(2)</a:t>
            </a:r>
            <a:r>
              <a:rPr lang="fr-FR" sz="760" dirty="0"/>
              <a:t>).</a:t>
            </a:r>
          </a:p>
          <a:p>
            <a:pPr lvl="4" algn="just">
              <a:lnSpc>
                <a:spcPct val="90000"/>
              </a:lnSpc>
            </a:pPr>
            <a:r>
              <a:rPr lang="fr-FR" sz="760" i="1" dirty="0">
                <a:latin typeface="+mn-lt"/>
              </a:rPr>
              <a:t>Les titres de créance « &lt;Nom&gt;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&lt;Nom&gt; » ne peut constituer l’intégralité d’un portefeuille d’investissement. L’investisseur est exposé pour une durée de &lt;1PR&gt; à &lt;DPRR&gt; &lt;F0&gt; à &lt;SJR1&gt;,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&lt;SJR1&gt;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&lt;CPN&gt; est versé par &lt;F0&gt;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total de &lt;GCE&gt;)</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&lt;SJR3&gt; de &lt;SJR1&gt;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&lt;NDR&gt;</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&lt;CPN&gt; par &lt;F0&gt;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&lt;GC&gt;s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&lt;CPN&gt; par &lt;F0&gt;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&lt;F0&gt; &lt;1PR&gt; jusqu’au &lt;F0&gt; &lt;ADPR&gt;</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&lt;GC&gt; de &lt;CPN&gt; par &lt;F0&gt; &lt;F2&gt; depuis le &lt;DDCI&gt;</a:t>
            </a:r>
          </a:p>
          <a:p>
            <a:pPr>
              <a:lnSpc>
                <a:spcPct val="100000"/>
              </a:lnSpc>
            </a:pPr>
            <a:r>
              <a:rPr lang="fr-FR" dirty="0">
                <a:latin typeface="Proxima Nova Rg" panose="02000506030000020004" pitchFamily="2" charset="0"/>
              </a:rPr>
              <a:t>(soit un &lt;GC&gt; total de &lt;GCE&gt; et un Taux de Rendement Annuel net de 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&lt;GC&gt; de &lt;CPN&gt; par &lt;F0&gt; &lt;F2&gt; depuis le &lt;DDCI&gt; </a:t>
            </a:r>
          </a:p>
          <a:p>
            <a:pPr>
              <a:lnSpc>
                <a:spcPct val="100000"/>
              </a:lnSpc>
            </a:pPr>
            <a:r>
              <a:rPr lang="fr-FR" dirty="0">
                <a:latin typeface="Proxima Nova Rg" panose="02000506030000020004" pitchFamily="2" charset="0"/>
              </a:rPr>
              <a:t>(Soit un Taux de Rendement Annuel net compris entre 3,77%</a:t>
            </a:r>
            <a:r>
              <a:rPr lang="fr-FR" baseline="30000" dirty="0">
                <a:latin typeface="Proxima Nova Rg" panose="02000506030000020004" pitchFamily="2" charset="0"/>
              </a:rPr>
              <a:t>(2) </a:t>
            </a:r>
            <a:r>
              <a:rPr lang="fr-FR" dirty="0">
                <a:latin typeface="Proxima Nova Rg" panose="02000506030000020004" pitchFamily="2" charset="0"/>
              </a:rPr>
              <a:t>et 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du &lt;F0&gt; &lt;1PR&gt; et jusqu’à la fin du &lt;F0&gt; &lt;ADPR&gt;, on observe le &lt;SJR3&gt; de clôture de </a:t>
            </a:r>
            <a:r>
              <a:rPr lang="en-US" sz="800" dirty="0">
                <a:solidFill>
                  <a:schemeClr val="tx2"/>
                </a:solidFill>
              </a:rPr>
              <a:t>&lt;SJR1&gt;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&lt;NDRTES&gt;</a:t>
            </a:r>
          </a:p>
          <a:p>
            <a:pPr algn="just"/>
            <a:r>
              <a:rPr lang="fr-FR" sz="800" b="1" dirty="0">
                <a:solidFill>
                  <a:schemeClr val="tx2"/>
                </a:solidFill>
              </a:rPr>
              <a:t>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de </a:t>
            </a:r>
            <a:r>
              <a:rPr lang="en-US" sz="800" dirty="0">
                <a:solidFill>
                  <a:schemeClr val="tx2"/>
                </a:solidFill>
              </a:rPr>
              <a:t>&lt;SJR1&gt; </a:t>
            </a:r>
            <a:r>
              <a:rPr lang="fr-FR" sz="800" dirty="0">
                <a:solidFill>
                  <a:schemeClr val="tx2"/>
                </a:solidFill>
              </a:rPr>
              <a:t>à son &lt;NDR&gt;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en-US" sz="800" b="1" dirty="0">
                <a:solidFill>
                  <a:schemeClr val="tx2"/>
                </a:solidFill>
              </a:rPr>
              <a:t>c</a:t>
            </a:r>
            <a:r>
              <a:rPr lang="fr-FR" sz="800" b="1" dirty="0">
                <a:solidFill>
                  <a:schemeClr val="tx2"/>
                </a:solidFill>
              </a:rPr>
              <a:t>lôture à un &lt;SJR3&gt; strictement inférieur à &lt;PDI&gt; de son &lt;NDR&gt;, l’investisseur reçoit, le &lt;DEC&gt;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&lt;SJR1&gt; entre le &lt;DDCI&gt; et le &lt;DCF&gt;</a:t>
            </a:r>
          </a:p>
          <a:p>
            <a:pPr>
              <a:lnSpc>
                <a:spcPct val="100000"/>
              </a:lnSpc>
            </a:pPr>
            <a:r>
              <a:rPr lang="fr-FR" dirty="0">
                <a:latin typeface="Proxima Nova Rg" panose="02000506030000020004" pitchFamily="2" charset="0"/>
              </a:rPr>
              <a:t>(Soit un Taux de Rendement Annuel net inférieur ou égal à -7,60%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-1,00%</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&lt;SJR1&gt; clôture à un &lt;SJR3&gt; strictement inférieur à &lt;DBAC&gt; mais supérieur ou égal à &lt;PDI&gt; de son &lt;NDR&gt;, l’investisseur reçoit, le &lt;DEC&gt; :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latin typeface="+mn-lt"/>
                <a:ea typeface="+mn-ea"/>
                <a:cs typeface="+mn-cs"/>
              </a:rPr>
              <a:t>&lt;balise&gt;.</a:t>
            </a:r>
            <a:endParaRPr lang="fr-FR" b="1" dirty="0">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&lt;NDR&gt;</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7077579"/>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&lt;F1&gt;s correspondantes</a:t>
            </a:r>
            <a:r>
              <a:rPr lang="fr-FR" sz="700" baseline="30000" dirty="0"/>
              <a:t>(1)</a:t>
            </a:r>
            <a:r>
              <a:rPr lang="fr-FR" sz="700" dirty="0"/>
              <a:t> &lt;SJR1&gt; clôture à un &lt;SJR3&gt; supérieur ou égal à &lt;ABAC&gt; de son &lt;NDR&gt; de la fin du &lt;F0&gt; &lt;1PR&gt; et jusqu'à la fin du &lt;F0&gt; &lt;ADPR&gt;, </a:t>
            </a:r>
            <a:r>
              <a:rPr lang="fr-FR" sz="700" b="1" dirty="0"/>
              <a:t>un mécanisme de remboursement anticipé est automatiquement activé. </a:t>
            </a:r>
            <a:r>
              <a:rPr lang="fr-FR" sz="700" dirty="0"/>
              <a:t>Puis l’investisseur récupère alors l’intégralité de son capital initial, majorée d’un &lt;GC&gt; de &lt;CPN&gt; par &lt;F0&gt; &lt;F2&gt; depuis le &lt;DDCI&gt;</a:t>
            </a:r>
            <a:r>
              <a:rPr lang="fr-FR" sz="700" baseline="30000" dirty="0"/>
              <a:t> </a:t>
            </a:r>
            <a:r>
              <a:rPr lang="fr-FR" sz="700" dirty="0"/>
              <a:t>(soit &lt;GCA&gt; par année </a:t>
            </a:r>
            <a:r>
              <a:rPr lang="fr-FR" sz="700" dirty="0">
                <a:solidFill>
                  <a:srgbClr val="000000"/>
                </a:solidFill>
              </a:rPr>
              <a:t>écoulée</a:t>
            </a:r>
            <a:r>
              <a:rPr lang="fr-FR" sz="700" dirty="0"/>
              <a:t> et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a:t>
            </a:r>
            <a:r>
              <a:rPr lang="fr-FR" sz="700" dirty="0">
                <a:solidFill>
                  <a:srgbClr val="04202E"/>
                </a:solidFill>
              </a:rPr>
              <a:t>t un Taux de Rendement Annuel net </a:t>
            </a:r>
            <a:r>
              <a:rPr lang="fr-FR" sz="700" dirty="0"/>
              <a:t>de 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t>&lt;</a:t>
            </a:r>
            <a:r>
              <a:rPr lang="fr-FR" sz="700" dirty="0" err="1"/>
              <a:t>longuephrase</a:t>
            </a:r>
            <a:r>
              <a:rPr lang="fr-FR" sz="700" dirty="0"/>
              <a:t>&gt;. Le capital est donc exposé à un risque de perte à l’échéance</a:t>
            </a:r>
            <a:r>
              <a:rPr lang="fr-FR" sz="700" baseline="30000" dirty="0"/>
              <a:t>(1)</a:t>
            </a:r>
            <a:r>
              <a:rPr lang="fr-FR" sz="700" dirty="0"/>
              <a:t> que si &lt;SJR1&gt; clôture à un &lt;SJR3&gt; strictement inférieur à &lt;PDI&gt; de son &lt;NDR&gt; 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solidFill>
                  <a:srgbClr val="000000"/>
                </a:solidFill>
              </a:rPr>
              <a:t>« </a:t>
            </a:r>
            <a:r>
              <a:rPr lang="fr-FR" sz="700" b="1" dirty="0">
                <a:solidFill>
                  <a:srgbClr val="000000"/>
                </a:solidFill>
              </a:rPr>
              <a:t>&lt;Nom&gt;</a:t>
            </a:r>
            <a:r>
              <a:rPr lang="fr-FR" sz="700" dirty="0">
                <a:solidFill>
                  <a:srgbClr val="000000"/>
                </a:solidFill>
              </a:rPr>
              <a:t> » </a:t>
            </a:r>
            <a:r>
              <a:rPr lang="fr-FR" sz="700" b="1" dirty="0">
                <a:solidFill>
                  <a:srgbClr val="000000"/>
                </a:solidFill>
              </a:rPr>
              <a:t>présente</a:t>
            </a:r>
            <a:r>
              <a:rPr lang="fr-FR" sz="700" dirty="0">
                <a:solidFill>
                  <a:srgbClr val="000000"/>
                </a:solidFill>
              </a:rPr>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rgbClr val="000000"/>
                </a:solidFill>
              </a:rPr>
              <a:t>&lt;1PR&gt; à &lt;DPRR&gt; &lt;F0&gt;&lt;F0s&gt;.</a:t>
            </a:r>
          </a:p>
          <a:p>
            <a:pPr lvl="2" algn="just">
              <a:lnSpc>
                <a:spcPct val="92000"/>
              </a:lnSpc>
              <a:spcBef>
                <a:spcPts val="200"/>
              </a:spcBef>
              <a:spcAft>
                <a:spcPts val="200"/>
              </a:spcAft>
            </a:pPr>
            <a:r>
              <a:rPr lang="fr-FR" sz="700" dirty="0"/>
              <a:t>L’investisseur peut ne bénéficier que d’une hausse partielle de </a:t>
            </a:r>
            <a:r>
              <a:rPr lang="it-IT" sz="700" dirty="0"/>
              <a:t>&lt;SJR1&gt;</a:t>
            </a:r>
            <a:r>
              <a:rPr lang="fr-FR" sz="700" dirty="0"/>
              <a:t>, du fait du </a:t>
            </a:r>
            <a:r>
              <a:rPr lang="fr-FR" sz="700" b="1" dirty="0"/>
              <a:t>mécanisme de plafonnement des </a:t>
            </a:r>
            <a:r>
              <a:rPr lang="fr-FR" sz="700" b="1" dirty="0">
                <a:solidFill>
                  <a:srgbClr val="000000"/>
                </a:solidFill>
              </a:rPr>
              <a:t>gains</a:t>
            </a:r>
            <a:r>
              <a:rPr lang="fr-FR" sz="700" b="1" dirty="0"/>
              <a:t> </a:t>
            </a:r>
            <a:r>
              <a:rPr lang="fr-FR" sz="700" b="1" dirty="0">
                <a:solidFill>
                  <a:srgbClr val="000000"/>
                </a:solidFill>
              </a:rPr>
              <a:t>à &lt;CPN&gt; par &lt;F0&gt; &lt;F2&gt; depuis </a:t>
            </a:r>
            <a:r>
              <a:rPr lang="fr-FR" sz="700" b="1" dirty="0"/>
              <a:t>le </a:t>
            </a:r>
            <a:r>
              <a:rPr lang="fr-FR" sz="700" b="1" dirty="0">
                <a:solidFill>
                  <a:srgbClr val="000000"/>
                </a:solidFill>
              </a:rPr>
              <a:t>&lt;DDCI&gt; </a:t>
            </a:r>
            <a:r>
              <a:rPr lang="fr-FR" sz="700" dirty="0"/>
              <a:t>(soit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dirty="0">
                <a:solidFill>
                  <a:srgbClr val="04202E"/>
                </a:solidFill>
              </a:rPr>
              <a:t>Le rendement </a:t>
            </a:r>
            <a:r>
              <a:rPr lang="fr-FR" sz="700" dirty="0">
                <a:solidFill>
                  <a:srgbClr val="000000"/>
                </a:solidFill>
              </a:rPr>
              <a:t>de « &lt;Nom&gt; » est très sensible à une faible variation du &lt;SJR3&gt; de clôture de &lt;SJR1&gt; autour du seuil de &lt;ABAC&gt; &lt;EBAC&gt;de son &lt;NDR&gt; en cours de vie, et des seuils de &lt;DBAC&gt; et &lt;PDI&gt; de son &lt;NDR&gt; à la date de constatation finale</a:t>
            </a:r>
            <a:r>
              <a:rPr lang="fr-FR" sz="700" baseline="30000" dirty="0">
                <a:solidFill>
                  <a:srgbClr val="04202E"/>
                </a:solidFill>
              </a:rPr>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t>Risque de crédit : </a:t>
            </a:r>
            <a:r>
              <a:rPr lang="fr-FR" sz="700" dirty="0"/>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p>
          <a:p>
            <a:pPr lvl="2" algn="just">
              <a:lnSpc>
                <a:spcPct val="90000"/>
              </a:lnSpc>
              <a:spcAft>
                <a:spcPts val="200"/>
              </a:spcAft>
            </a:pPr>
            <a:r>
              <a:rPr lang="fr-FR" sz="700" b="1" dirty="0"/>
              <a:t>Risque de marché : </a:t>
            </a:r>
            <a:r>
              <a:rPr lang="fr-FR" sz="700" dirty="0"/>
              <a:t>Le produit peut connaître à tout moment d’importantes fluctuations de &lt;SJR3&gt;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t>Risque de liquidité : </a:t>
            </a:r>
            <a:r>
              <a:rPr lang="fr-FR" sz="700" dirty="0"/>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t>Risque de perte en capital : </a:t>
            </a:r>
            <a:r>
              <a:rPr lang="fr-FR" sz="700" dirty="0"/>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t>Risque lié au sous-jacent : </a:t>
            </a:r>
            <a:r>
              <a:rPr lang="fr-FR" sz="700" dirty="0"/>
              <a:t>Le mécanisme de remboursement est lié à l’évolution du &lt;SJR3&gt; de &lt;SJR1&gt; </a:t>
            </a:r>
            <a:r>
              <a:rPr lang="en-US" sz="700" dirty="0"/>
              <a:t>S&amp;P Euro 50 Equal Weight 50 Point Decrement Index (Series 2)</a:t>
            </a:r>
            <a:r>
              <a:rPr lang="fr-FR" sz="700" dirty="0"/>
              <a:t> et donc à l’évolution des marchés actions.</a:t>
            </a:r>
          </a:p>
          <a:p>
            <a:pPr lvl="2" algn="just">
              <a:lnSpc>
                <a:spcPct val="90000"/>
              </a:lnSpc>
              <a:spcAft>
                <a:spcPts val="1200"/>
              </a:spcAft>
            </a:pPr>
            <a:r>
              <a:rPr lang="fr-FR" sz="700" b="1" dirty="0"/>
              <a:t>Risque découlant de la nature du support : </a:t>
            </a:r>
            <a:r>
              <a:rPr lang="fr-FR" sz="700" dirty="0"/>
              <a:t>En cas de revente du produit avant l’échéance ou, selon le cas, à la date de remboursement anticipé automatique</a:t>
            </a:r>
            <a:r>
              <a:rPr lang="fr-FR" sz="700" baseline="30000" dirty="0"/>
              <a:t>(1)</a:t>
            </a:r>
            <a:r>
              <a:rPr lang="fr-FR" sz="700" dirty="0"/>
              <a:t>, alors que les conditions de remboursement anticipé automatique ne sont pas remplies, il est impossible de mesurer a priori le &lt;GC&gt;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t>(1)</a:t>
            </a:r>
            <a:r>
              <a:rPr lang="fr-FR" sz="700" dirty="0"/>
              <a:t>. Ainsi, le montant remboursé pourra être très différent (inférieur ou supérieur) du montant résultant de l’application de la formule annoncée. </a:t>
            </a:r>
            <a:r>
              <a:rPr lang="fr-FR" sz="700" b="1" dirty="0"/>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Proxima Nova Rg" panose="02000506030000020004" pitchFamily="2" charset="0"/>
              </a:rPr>
              <a:t>&lt;SJR1&gt;</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&lt;Nom&gt; » EST TRÈS SENSIBLE À UNE FAIBLE VARIATION DU &lt;SJR3&gt; DE CLÔTURE DE &lt;SJR1&gt; AUTOUR DES SEUILS DE &lt;DBAC&gt; &lt;TEST&gt; 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&lt;SJR3&gt; dépendant de l’évolution des paramètres de marché au moment de la sortie (&lt;SJR3&gt; de </a:t>
            </a:r>
            <a:r>
              <a:rPr lang="it-IT" sz="700" spc="-40" dirty="0">
                <a:solidFill>
                  <a:srgbClr val="000000"/>
                </a:solidFill>
                <a:latin typeface="+mn-lt"/>
              </a:rPr>
              <a:t>&lt;SJR1&gt;</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spc="-40" dirty="0">
                <a:solidFill>
                  <a:srgbClr val="000000"/>
                </a:solidFill>
                <a:latin typeface="+mn-lt"/>
              </a:rPr>
              <a:t>&lt;SJR1&gt;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algn="just" defTabSz="1042988" fontAlgn="base">
              <a:spcBef>
                <a:spcPct val="0"/>
              </a:spcBef>
              <a:spcAft>
                <a:spcPct val="0"/>
              </a:spcAft>
            </a:pPr>
            <a:r>
              <a:rPr lang="fr-FR" sz="800" dirty="0">
                <a:solidFill>
                  <a:schemeClr val="tx2"/>
                </a:solidFill>
              </a:rPr>
              <a:t>À chaque date de </a:t>
            </a:r>
            <a:r>
              <a:rPr lang="fr-FR" sz="800" dirty="0">
                <a:solidFill>
                  <a:srgbClr val="000000"/>
                </a:solidFill>
              </a:rPr>
              <a:t>constatation &lt;F1&gt;</a:t>
            </a:r>
            <a:r>
              <a:rPr lang="fr-FR" sz="800" baseline="30000" dirty="0">
                <a:solidFill>
                  <a:srgbClr val="000000"/>
                </a:solidFill>
              </a:rPr>
              <a:t>(1) </a:t>
            </a:r>
            <a:r>
              <a:rPr lang="fr-FR" sz="800" dirty="0">
                <a:solidFill>
                  <a:srgbClr val="000000"/>
                </a:solidFill>
              </a:rPr>
              <a:t>du &lt;1DR&gt; au &lt;ADCF&gt;, &lt;SJR1&gt; clôture à un &lt;SJR3&gt; strictement inférieur à &lt;ABAC&gt; </a:t>
            </a:r>
            <a:r>
              <a:rPr lang="fr-FR" sz="800" dirty="0">
                <a:solidFill>
                  <a:schemeClr val="tx2"/>
                </a:solidFill>
              </a:rPr>
              <a:t>&lt;NDRTES&gt;. </a:t>
            </a:r>
            <a:r>
              <a:rPr lang="fr-FR" sz="800" dirty="0">
                <a:solidFill>
                  <a:srgbClr val="000000"/>
                </a:solidFill>
              </a:rPr>
              <a:t>Le mécanisme de remboursement anticipé automatique n’est donc pas activé et le produit continue.</a:t>
            </a:r>
          </a:p>
          <a:p>
            <a:pPr lvl="0" algn="just" defTabSz="1042988" fontAlgn="base">
              <a:spcBef>
                <a:spcPct val="0"/>
              </a:spcBef>
              <a:spcAft>
                <a:spcPct val="0"/>
              </a:spcAft>
            </a:pPr>
            <a:endParaRPr lang="fr-FR" sz="800" dirty="0">
              <a:solidFill>
                <a:srgbClr val="000000"/>
              </a:solidFill>
              <a:highlight>
                <a:srgbClr val="FFFF00"/>
              </a:highlight>
            </a:endParaRPr>
          </a:p>
          <a:p>
            <a:pPr lvl="0" algn="just" defTabSz="1042988" fontAlgn="base">
              <a:spcBef>
                <a:spcPct val="0"/>
              </a:spcBef>
              <a:spcAft>
                <a:spcPts val="600"/>
              </a:spcAft>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solidFill>
                  <a:srgbClr val="000000"/>
                </a:solidFill>
              </a:rPr>
              <a:t>Le Taux de Rendement Annuel net est alors similaire à celui d’un investissement direct dans &lt;SJR1&gt;</a:t>
            </a:r>
            <a:r>
              <a:rPr lang="fr-FR" sz="800" baseline="30000" dirty="0">
                <a:solidFill>
                  <a:srgbClr val="000000"/>
                </a:solidFill>
              </a:rPr>
              <a:t>(3)</a:t>
            </a:r>
            <a:r>
              <a:rPr lang="fr-FR" sz="800" dirty="0">
                <a:solidFill>
                  <a:srgbClr val="000000"/>
                </a:solidFill>
              </a:rPr>
              <a:t>, soit -10,82%</a:t>
            </a:r>
            <a:r>
              <a:rPr lang="fr-FR" sz="800" baseline="30000" dirty="0">
                <a:solidFill>
                  <a:srgbClr val="000000"/>
                </a:solidFill>
              </a:rPr>
              <a:t>(2)</a:t>
            </a:r>
            <a:r>
              <a:rPr lang="fr-FR" sz="800" dirty="0">
                <a:solidFill>
                  <a:srgbClr val="000000"/>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&lt;SJR1&gt; clôture à un &lt;SJR3&gt; &lt;SDBAC&gt; supérieur ou égal à &lt;PDI&gt; de son &lt;NDR&gt;</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a:t>
            </a:r>
            <a:r>
              <a:rPr lang="fr-FR" sz="800" dirty="0">
                <a:solidFill>
                  <a:srgbClr val="000000"/>
                </a:solidFill>
                <a:latin typeface="+mn-lt"/>
              </a:rPr>
              <a:t>constatation &lt;F1&gt;</a:t>
            </a:r>
            <a:r>
              <a:rPr lang="fr-FR" sz="800" baseline="30000" dirty="0">
                <a:solidFill>
                  <a:srgbClr val="000000"/>
                </a:solidFill>
                <a:latin typeface="+mn-lt"/>
              </a:rPr>
              <a:t>(1)</a:t>
            </a:r>
            <a:r>
              <a:rPr lang="fr-FR" sz="800" dirty="0">
                <a:solidFill>
                  <a:srgbClr val="000000"/>
                </a:solidFill>
                <a:latin typeface="+mn-lt"/>
              </a:rPr>
              <a:t> </a:t>
            </a:r>
            <a:r>
              <a:rPr kumimoji="0" lang="fr-FR" sz="800" i="0" u="none" strike="noStrike" kern="1200" cap="none" spc="0" normalizeH="0" baseline="0" noProof="0" dirty="0">
                <a:ln>
                  <a:noFill/>
                </a:ln>
                <a:solidFill>
                  <a:srgbClr val="000000"/>
                </a:solidFill>
                <a:effectLst/>
                <a:uLnTx/>
                <a:uFillTx/>
                <a:latin typeface="Proxima Nova Rg"/>
                <a:ea typeface="+mn-ea"/>
                <a:cs typeface="+mn-cs"/>
              </a:rPr>
              <a:t>du &lt;1DR&gt; au &lt;ADCF&gt;</a:t>
            </a:r>
            <a:r>
              <a:rPr lang="fr-FR" sz="800" dirty="0">
                <a:solidFill>
                  <a:srgbClr val="000000"/>
                </a:solidFill>
                <a:latin typeface="+mn-lt"/>
              </a:rPr>
              <a:t>, &lt;SJR1&gt; clôture à un &lt;SJR3&gt; strictement inférieur à &lt;ABAC&gt; </a:t>
            </a:r>
            <a:r>
              <a:rPr lang="fr-FR" sz="800" dirty="0">
                <a:solidFill>
                  <a:schemeClr val="tx2"/>
                </a:solidFill>
              </a:rPr>
              <a:t>&lt;NDRTES&gt;</a:t>
            </a:r>
            <a:r>
              <a:rPr lang="fr-FR" sz="800" dirty="0">
                <a:solidFill>
                  <a:srgbClr val="000000"/>
                </a:solidFill>
                <a:latin typeface="+mn-lt"/>
              </a:rPr>
              <a:t>. Le mécanisme de remboursement anticipé automatique n’est donc pas activé et le produit continue.</a:t>
            </a:r>
          </a:p>
          <a:p>
            <a:pPr lvl="0" defTabSz="1042988" fontAlgn="base">
              <a:spcBef>
                <a:spcPct val="0"/>
              </a:spcBef>
              <a:spcAft>
                <a:spcPct val="0"/>
              </a:spcAft>
            </a:pPr>
            <a:endParaRPr lang="fr-FR" sz="800" dirty="0">
              <a:solidFill>
                <a:srgbClr val="000000"/>
              </a:solidFill>
              <a:latin typeface="+mn-lt"/>
            </a:endParaRPr>
          </a:p>
          <a:p>
            <a:pPr lvl="0" defTabSz="1042988" fontAlgn="base">
              <a:spcBef>
                <a:spcPct val="0"/>
              </a:spcBef>
              <a:spcAft>
                <a:spcPts val="600"/>
              </a:spcAft>
            </a:pPr>
            <a:r>
              <a:rPr lang="fr-FR" sz="800" dirty="0">
                <a:solidFill>
                  <a:srgbClr val="000000"/>
                </a:solidFill>
                <a:latin typeface="+mn-lt"/>
              </a:rPr>
              <a:t>À la date de constatation finale</a:t>
            </a:r>
            <a:r>
              <a:rPr lang="fr-FR" sz="800" baseline="30000" dirty="0">
                <a:solidFill>
                  <a:srgbClr val="000000"/>
                </a:solidFill>
                <a:latin typeface="+mn-lt"/>
              </a:rPr>
              <a:t>(1)</a:t>
            </a:r>
            <a:r>
              <a:rPr lang="fr-FR" sz="800" dirty="0">
                <a:solidFill>
                  <a:srgbClr val="000000"/>
                </a:solidFill>
                <a:latin typeface="+mn-lt"/>
              </a:rPr>
              <a:t>, &lt;SJR1&gt; clôture à un &lt;SJR3&gt; strictement inférieur à &lt;DBAC&gt; du &lt;NDR&gt; &lt;PDINSM&gt;. L’investisseur récupère alors l’intégralité de son capital initialement investi.</a:t>
            </a:r>
          </a:p>
          <a:p>
            <a:pPr lvl="0" defTabSz="1042988" fontAlgn="base">
              <a:spcBef>
                <a:spcPct val="0"/>
              </a:spcBef>
              <a:spcAft>
                <a:spcPts val="600"/>
              </a:spcAft>
            </a:pPr>
            <a:r>
              <a:rPr lang="fr-FR" sz="800" dirty="0">
                <a:latin typeface="+mn-lt"/>
              </a:rPr>
              <a:t>Ce qui </a:t>
            </a:r>
            <a:r>
              <a:rPr lang="fr-FR" sz="800" dirty="0">
                <a:solidFill>
                  <a:srgbClr val="000000"/>
                </a:solidFill>
                <a:latin typeface="+mn-lt"/>
              </a:rPr>
              <a:t>correspond à un Taux de Rendement Annuel net de              -1,00%</a:t>
            </a:r>
            <a:r>
              <a:rPr lang="fr-FR" sz="800" baseline="30000" dirty="0">
                <a:solidFill>
                  <a:srgbClr val="000000"/>
                </a:solidFill>
                <a:latin typeface="+mn-lt"/>
              </a:rPr>
              <a:t>(2)</a:t>
            </a:r>
            <a:r>
              <a:rPr lang="fr-FR" sz="800" dirty="0">
                <a:solidFill>
                  <a:srgbClr val="000000"/>
                </a:solidFill>
                <a:latin typeface="+mn-lt"/>
              </a:rPr>
              <a:t>, contre un Taux de Rendement Annuel net de -5,91%</a:t>
            </a:r>
            <a:r>
              <a:rPr lang="fr-FR" sz="800" baseline="30000" dirty="0">
                <a:solidFill>
                  <a:srgbClr val="000000"/>
                </a:solidFill>
                <a:latin typeface="+mn-lt"/>
              </a:rPr>
              <a:t>(2)</a:t>
            </a:r>
            <a:r>
              <a:rPr lang="fr-FR" sz="800" dirty="0">
                <a:solidFill>
                  <a:srgbClr val="000000"/>
                </a:solidFill>
                <a:latin typeface="+mn-lt"/>
              </a:rPr>
              <a:t>, pour un investissement direct dans &lt;SJR1&gt;</a:t>
            </a:r>
            <a:r>
              <a:rPr lang="fr-FR" sz="800" baseline="30000" dirty="0">
                <a:solidFill>
                  <a:srgbClr val="000000"/>
                </a:solidFill>
                <a:latin typeface="+mn-lt"/>
              </a:rPr>
              <a:t>(3)</a:t>
            </a:r>
            <a:r>
              <a:rPr lang="fr-FR" sz="800" dirty="0">
                <a:solidFill>
                  <a:srgbClr val="000000"/>
                </a:solidFill>
                <a:latin typeface="+mn-lt"/>
              </a:rPr>
              <a:t>,</a:t>
            </a:r>
            <a:r>
              <a:rPr lang="fr-FR" sz="800" baseline="30000" dirty="0">
                <a:solidFill>
                  <a:srgbClr val="000000"/>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000000"/>
                </a:solidFill>
                <a:latin typeface="+mn-lt"/>
              </a:rPr>
              <a:t>&lt;Nom&gt; </a:t>
            </a:r>
            <a:r>
              <a:rPr lang="fr-FR" sz="800" b="1" dirty="0">
                <a:latin typeface="+mn-lt"/>
              </a:rPr>
              <a:t>».</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&lt;SJR1&gt; clôture à un &lt;SJR3&gt; supérieur ou égal à &lt;</a:t>
            </a:r>
            <a:r>
              <a:rPr lang="fr-FR" b="0" dirty="0">
                <a:solidFill>
                  <a:srgbClr val="998E67"/>
                </a:solidFill>
                <a:latin typeface="+mn-lt"/>
              </a:rPr>
              <a:t>ABAC</a:t>
            </a:r>
            <a:r>
              <a:rPr lang="fr-FR" b="0" dirty="0">
                <a:latin typeface="+mn-lt"/>
              </a:rPr>
              <a:t>&gt; </a:t>
            </a:r>
            <a:r>
              <a:rPr lang="fr-FR" b="0" dirty="0">
                <a:solidFill>
                  <a:srgbClr val="998E67"/>
                </a:solidFill>
                <a:latin typeface="+mn-lt"/>
              </a:rPr>
              <a:t>&lt;NDRTES&gt;</a:t>
            </a:r>
          </a:p>
        </p:txBody>
      </p:sp>
      <p:sp>
        <p:nvSpPr>
          <p:cNvPr id="454" name="ZoneTexte 453"/>
          <p:cNvSpPr txBox="1"/>
          <p:nvPr/>
        </p:nvSpPr>
        <p:spPr>
          <a:xfrm>
            <a:off x="4124416" y="7389274"/>
            <a:ext cx="3239378" cy="1782707"/>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rgbClr val="000000"/>
                </a:solidFill>
              </a:rPr>
              <a:t>clôture à un &lt;SJR3&gt; supérieur à &lt;BAC&gt; de son &lt;NDR&gt; (&lt;NSF&gt; dans cet exemple). Le produit est automatiquement remboursé par anticipation. Il verse alors l’intégralité du capital initial majorée d’un &lt;GC&gt; de &lt;CPN&gt; par &lt;F0&gt; &lt;SJR2&gt; depuis la dernière date de constatation initiale du produit, soit un &lt;GC&gt; de </a:t>
            </a:r>
            <a:r>
              <a:rPr lang="fr-FR" sz="800" dirty="0">
                <a:solidFill>
                  <a:schemeClr val="tx2"/>
                </a:solidFill>
              </a:rPr>
              <a:t>&lt;GCA&gt;</a:t>
            </a:r>
            <a:r>
              <a:rPr lang="fr-FR" sz="800" b="1" dirty="0">
                <a:solidFill>
                  <a:srgbClr val="B9A049"/>
                </a:solidFill>
              </a:rPr>
              <a:t> </a:t>
            </a:r>
            <a:r>
              <a:rPr lang="fr-FR" sz="800" dirty="0">
                <a:solidFill>
                  <a:schemeClr val="tx2"/>
                </a:solidFill>
              </a:rPr>
              <a:t>dans notre exemple. </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&lt;GC&gt;s </a:t>
            </a:r>
            <a:r>
              <a:rPr lang="fr-FR" sz="800" b="1" dirty="0">
                <a:solidFill>
                  <a:srgbClr val="000000"/>
                </a:solidFill>
              </a:rPr>
              <a:t>à &lt;CPN&gt; par &lt;F0&gt; </a:t>
            </a:r>
            <a:r>
              <a:rPr lang="fr-FR" sz="800" b="1" dirty="0">
                <a:solidFill>
                  <a:schemeClr val="tx2"/>
                </a:solidFill>
              </a:rPr>
              <a:t>&lt;SJR2&gt; depuis le &lt;DPCI&gt;.</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rgbClr val="000000"/>
                </a:solidFill>
                <a:latin typeface="Proxima Nova Rg" panose="02000506030000020004" pitchFamily="2" charset="0"/>
                <a:cs typeface="Arial" charset="0"/>
              </a:rPr>
              <a:t>Évolution de &lt;SJR1&gt;</a:t>
            </a: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a:t>
            </a:r>
            <a:r>
              <a:rPr lang="fr-FR" sz="650" b="1" dirty="0">
                <a:solidFill>
                  <a:srgbClr val="000000"/>
                </a:solidFill>
                <a:latin typeface="Proxima Nova Rg" panose="02000506030000020004" pitchFamily="2" charset="0"/>
              </a:rPr>
              <a:t>&lt;</a:t>
            </a:r>
            <a:r>
              <a:rPr lang="fr-FR" sz="650" dirty="0">
                <a:solidFill>
                  <a:srgbClr val="000000"/>
                </a:solidFill>
                <a:latin typeface="Proxima Nova Rg" panose="02000506030000020004" pitchFamily="2" charset="0"/>
              </a:rPr>
              <a:t>F0</a:t>
            </a:r>
            <a:r>
              <a:rPr lang="fr-FR" sz="650" b="1" dirty="0">
                <a:solidFill>
                  <a:srgbClr val="000000"/>
                </a:solidFill>
                <a:latin typeface="Proxima Nova Rg" panose="02000506030000020004" pitchFamily="2" charset="0"/>
              </a:rPr>
              <a:t>&gt;</a:t>
            </a:r>
            <a:r>
              <a:rPr lang="fr-FR" sz="650" dirty="0">
                <a:solidFill>
                  <a:srgbClr val="000000"/>
                </a:solidFill>
                <a:latin typeface="Proxima Nova Rg" panose="02000506030000020004" pitchFamily="2" charset="0"/>
              </a:rPr>
              <a:t> &lt;1PR&gt; jusqu’à la fin du </a:t>
            </a:r>
            <a:r>
              <a:rPr lang="fr-FR" sz="650" b="1" dirty="0">
                <a:solidFill>
                  <a:srgbClr val="000000"/>
                </a:solidFill>
                <a:latin typeface="Proxima Nova Rg" panose="02000506030000020004" pitchFamily="2" charset="0"/>
              </a:rPr>
              <a:t>&lt;</a:t>
            </a:r>
            <a:r>
              <a:rPr lang="fr-FR" sz="650" dirty="0">
                <a:solidFill>
                  <a:srgbClr val="000000"/>
                </a:solidFill>
                <a:latin typeface="Proxima Nova Rg" panose="02000506030000020004" pitchFamily="2" charset="0"/>
              </a:rPr>
              <a:t>F0</a:t>
            </a:r>
            <a:r>
              <a:rPr lang="fr-FR" sz="650" b="1" dirty="0">
                <a:solidFill>
                  <a:srgbClr val="000000"/>
                </a:solidFill>
                <a:latin typeface="Proxima Nova Rg" panose="02000506030000020004" pitchFamily="2" charset="0"/>
              </a:rPr>
              <a:t>&gt;</a:t>
            </a:r>
            <a:r>
              <a:rPr lang="fr-FR" sz="650" dirty="0">
                <a:solidFill>
                  <a:srgbClr val="000000"/>
                </a:solidFill>
                <a:latin typeface="Proxima Nova Rg" panose="02000506030000020004" pitchFamily="2" charset="0"/>
              </a:rPr>
              <a:t> &lt;DPRR&gt; et de versement du &lt;GC&gt; à l’échéance</a:t>
            </a: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rgbClr val="000000"/>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67484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1472313" y="2806531"/>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&lt;SJR1&gt;</a:t>
            </a: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&lt;F0&gt; &lt;1PR&gt; jusqu’à la fin du &lt;F0&gt; &lt;DPRR&gt; et de versement du &lt;GC&gt; à l’échéance</a:t>
            </a: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5233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&lt;GC&gt;s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F4496"/>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0F4496"/>
                </a:solidFill>
                <a:latin typeface="Proxima Nova Rg" panose="02000506030000020004" pitchFamily="2" charset="0"/>
              </a:rPr>
              <a:t>&lt;CPN&gt; = 10&lt;GCA&gt;</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&lt;SJR1&gt;</a:t>
            </a: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&lt;SJR3&gt;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33298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a:t>
            </a:r>
            <a:r>
              <a:rPr lang="fr-FR" sz="650" dirty="0">
                <a:solidFill>
                  <a:srgbClr val="000000"/>
                </a:solidFill>
                <a:latin typeface="Proxima Nova Rg" panose="02000506030000020004" pitchFamily="2" charset="0"/>
              </a:rPr>
              <a:t>fin du &lt;F0&gt; &lt;1PR&gt; jusqu’à la fin du &lt;F0&gt; &lt;DPRR&gt; et de versement du &lt;GC&gt; à l’échéance</a:t>
            </a: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&lt;SJR1&gt; &lt;NOMDUSOUSJACENT&gt;</a:t>
            </a:r>
            <a:endParaRPr lang="fr-FR" sz="650" dirty="0">
              <a:solidFill>
                <a:srgbClr val="000000"/>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EURO S&amp;P Euro 50 Equal Weight 50 Point Decrement Index (Series 2)</a:t>
            </a:r>
            <a:endParaRPr lang="fr-FR" sz="650" dirty="0">
              <a:solidFill>
                <a:srgbClr val="000000"/>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8" name="Connecteur droit 177">
            <a:extLst>
              <a:ext uri="{FF2B5EF4-FFF2-40B4-BE49-F238E27FC236}">
                <a16:creationId xmlns:a16="http://schemas.microsoft.com/office/drawing/2014/main" id="{41DA8C37-BF10-4212-B9A4-651C7A53F1F0}"/>
              </a:ext>
            </a:extLst>
          </p:cNvPr>
          <p:cNvCxnSpPr>
            <a:cxnSpLocks/>
          </p:cNvCxnSpPr>
          <p:nvPr/>
        </p:nvCxnSpPr>
        <p:spPr>
          <a:xfrm>
            <a:off x="1478967" y="5564977"/>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79" name="Connecteur droit 178">
            <a:extLst>
              <a:ext uri="{FF2B5EF4-FFF2-40B4-BE49-F238E27FC236}">
                <a16:creationId xmlns:a16="http://schemas.microsoft.com/office/drawing/2014/main" id="{CF5DEE10-3F07-4C46-93C2-8F052F38B1EA}"/>
              </a:ext>
            </a:extLst>
          </p:cNvPr>
          <p:cNvCxnSpPr>
            <a:cxnSpLocks/>
          </p:cNvCxnSpPr>
          <p:nvPr/>
        </p:nvCxnSpPr>
        <p:spPr>
          <a:xfrm>
            <a:off x="1485980" y="8463823"/>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&lt;SJR1&gt; &lt;NOMDUSOUSJACENT&gt;</a:t>
            </a: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91338" y="4305426"/>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solidFill>
                  <a:srgbClr val="B9A049"/>
                </a:solidFill>
                <a:latin typeface="+mj-lt"/>
              </a:rPr>
              <a:t>&lt;</a:t>
            </a:r>
            <a:r>
              <a:rPr lang="fr-FR" sz="1200" dirty="0">
                <a:solidFill>
                  <a:schemeClr val="tx2"/>
                </a:solidFill>
                <a:latin typeface="+mj-lt"/>
              </a:rPr>
              <a:t>SJR1</a:t>
            </a:r>
            <a:r>
              <a:rPr lang="fr-FR" sz="1200" b="1" dirty="0">
                <a:solidFill>
                  <a:srgbClr val="B9A049"/>
                </a:solidFill>
                <a:latin typeface="+mj-lt"/>
              </a:rPr>
              <a:t>&gt; &lt;</a:t>
            </a:r>
            <a:r>
              <a:rPr lang="fr-FR" sz="1200" b="1" dirty="0" err="1">
                <a:solidFill>
                  <a:srgbClr val="B9A049"/>
                </a:solidFill>
                <a:latin typeface="+mj-lt"/>
              </a:rPr>
              <a:t>nomsousjacent</a:t>
            </a:r>
            <a:r>
              <a:rPr lang="fr-FR" sz="1200" b="1" dirty="0">
                <a:solidFill>
                  <a:srgbClr val="B9A049"/>
                </a:solidFill>
                <a:latin typeface="+mj-lt"/>
              </a:rPr>
              <a:t>&gt; </a:t>
            </a:r>
            <a:r>
              <a:rPr lang="fr-FR" sz="1200" dirty="0">
                <a:solidFill>
                  <a:schemeClr val="tx2"/>
                </a:solidFill>
                <a:latin typeface="+mj-lt"/>
              </a:rPr>
              <a:t>ENTRE Le </a:t>
            </a:r>
            <a:r>
              <a:rPr lang="fr-FR" sz="1200" b="1" dirty="0">
                <a:solidFill>
                  <a:srgbClr val="B9A049"/>
                </a:solidFill>
                <a:latin typeface="+mj-lt"/>
              </a:rPr>
              <a:t>&lt;DD/MM/AAAA&gt; </a:t>
            </a:r>
            <a:r>
              <a:rPr lang="fr-FR" sz="1200" dirty="0">
                <a:solidFill>
                  <a:schemeClr val="tx2"/>
                </a:solidFill>
                <a:latin typeface="+mj-lt"/>
              </a:rPr>
              <a:t>et le </a:t>
            </a:r>
            <a:r>
              <a:rPr lang="fr-FR" sz="1200" b="1" dirty="0">
                <a:solidFill>
                  <a:srgbClr val="B9A049"/>
                </a:solidFill>
                <a:latin typeface="+mj-lt"/>
              </a:rPr>
              <a:t>&lt;DD/MM/AAAA&gt;</a:t>
            </a: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&lt;DDR&gt;</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&lt;SJR1&gt; &lt;NOMDUSOUSJACENT&gt;</a:t>
            </a: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2948818833"/>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pPr algn="ctr" rtl="0" fontAlgn="ctr"/>
                      <a:r>
                        <a:rPr lang="fr-FR" sz="800" b="1" i="0" u="none" strike="noStrike" dirty="0">
                          <a:solidFill>
                            <a:srgbClr val="000000"/>
                          </a:solidFill>
                          <a:effectLst/>
                          <a:latin typeface="Proxima Nova Rg" panose="02000506030000020004" pitchFamily="2" charset="0"/>
                        </a:rPr>
                        <a:t>Performances cumulées au &lt;DDR&gt;</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a:solidFill>
                            <a:srgbClr val="000000"/>
                          </a:solidFill>
                        </a:rPr>
                        <a:t>&lt;NOMSOUSJACENT&gt;</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4935542" y="9644689"/>
            <a:ext cx="2215277" cy="215444"/>
          </a:xfrm>
          <a:prstGeom prst="rect">
            <a:avLst/>
          </a:prstGeom>
          <a:noFill/>
        </p:spPr>
        <p:txBody>
          <a:bodyPr wrap="square" rtlCol="0">
            <a:spAutoFit/>
          </a:bodyPr>
          <a:lstStyle/>
          <a:p>
            <a:pPr algn="ctr"/>
            <a:r>
              <a:rPr lang="fr-FR" sz="800" i="1" u="sng" dirty="0">
                <a:solidFill>
                  <a:srgbClr val="000000"/>
                </a:solidFill>
              </a:rPr>
              <a:t>Source : Bloomberg Finance L.P., le &lt;DDR&gt;</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432110923"/>
              </p:ext>
            </p:extLst>
          </p:nvPr>
        </p:nvGraphicFramePr>
        <p:xfrm>
          <a:off x="547200" y="889603"/>
          <a:ext cx="6480000" cy="8897371"/>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800" b="0" noProof="0" dirty="0">
                          <a:solidFill>
                            <a:schemeClr val="tx2"/>
                          </a:solidFill>
                        </a:rPr>
                        <a:t>&lt;SJR1&gt;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&lt;PEM&gt; de </a:t>
                      </a:r>
                      <a:r>
                        <a:rPr lang="fr-FR" sz="750" b="0" i="0" kern="1200" dirty="0">
                          <a:solidFill>
                            <a:schemeClr val="tx2"/>
                          </a:solidFill>
                          <a:latin typeface="+mn-lt"/>
                          <a:ea typeface="+mn-ea"/>
                          <a:cs typeface="+mn-cs"/>
                        </a:rPr>
                        <a:t>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&lt;DDCI&gt;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&lt;DBAC&gt;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&lt;PDI&gt; du &lt;NDR&gt; de &lt;SJR1&gt;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rgbClr val="000000"/>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BNP Paribas Arbitrage S.N.C. paiera au distributeur une rémunération annuelle maximum équivalente à &lt;COM&gt;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Publication quotidienne sur Reuters, Bloomberg et </a:t>
                      </a:r>
                      <a:r>
                        <a:rPr lang="fr-FR" sz="750" b="0" i="0" kern="1200" dirty="0" err="1">
                          <a:solidFill>
                            <a:srgbClr val="000000"/>
                          </a:solidFill>
                          <a:latin typeface="+mn-lt"/>
                          <a:ea typeface="+mn-ea"/>
                          <a:cs typeface="+mn-cs"/>
                        </a:rPr>
                        <a:t>Telekurs</a:t>
                      </a:r>
                      <a:r>
                        <a:rPr lang="fr-FR" sz="750" b="0" i="0" kern="1200" dirty="0">
                          <a:solidFill>
                            <a:srgbClr val="000000"/>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rgbClr val="000000"/>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just" defTabSz="755934" rtl="0" eaLnBrk="1" fontAlgn="auto" latinLnBrk="0" hangingPunct="1">
                        <a:lnSpc>
                          <a:spcPct val="100000"/>
                        </a:lnSpc>
                        <a:spcBef>
                          <a:spcPts val="0"/>
                        </a:spcBef>
                        <a:spcAft>
                          <a:spcPts val="0"/>
                        </a:spcAft>
                        <a:buClrTx/>
                        <a:buSzTx/>
                        <a:buFontTx/>
                        <a:buNone/>
                        <a:tabLst/>
                        <a:defRPr/>
                      </a:pPr>
                      <a:r>
                        <a:rPr kumimoji="0" lang="fr-FR" sz="750" b="0" i="0" u="none" strike="noStrike" kern="1200" cap="none" spc="0" normalizeH="0" baseline="0" noProof="0" dirty="0">
                          <a:ln>
                            <a:noFill/>
                          </a:ln>
                          <a:solidFill>
                            <a:srgbClr val="000000"/>
                          </a:solidFill>
                          <a:effectLst/>
                          <a:uLnTx/>
                          <a:uFillTx/>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a:t>
            </a:r>
            <a:r>
              <a:rPr lang="fr-FR" sz="700" dirty="0">
                <a:solidFill>
                  <a:srgbClr val="000000"/>
                </a:solidFill>
              </a:rPr>
              <a:t> &lt;DDR&gt;, qui ne </a:t>
            </a:r>
            <a:r>
              <a:rPr lang="fr-FR" sz="700" dirty="0">
                <a:solidFill>
                  <a:schemeClr val="tx2"/>
                </a:solidFill>
              </a:rPr>
              <a:t>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2"/>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3"/>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&lt;droit&gt;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&lt;SJR1&gt;.</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465487" y="3636963"/>
            <a:ext cx="4575804" cy="715581"/>
          </a:xfrm>
          <a:prstGeom prst="rect">
            <a:avLst/>
          </a:prstGeom>
          <a:noFill/>
        </p:spPr>
        <p:txBody>
          <a:bodyPr wrap="square" rtlCol="0">
            <a:spAutoFit/>
          </a:bodyPr>
          <a:lstStyle/>
          <a:p>
            <a:r>
              <a:rPr lang="fr-FR" sz="750" b="1" i="0" kern="1200" dirty="0">
                <a:solidFill>
                  <a:srgbClr val="000000"/>
                </a:solidFill>
                <a:latin typeface="+mn-lt"/>
                <a:ea typeface="+mn-ea"/>
                <a:cs typeface="+mn-cs"/>
              </a:rPr>
              <a:t>Du &lt;1PDC&gt; au &lt;2PDC&gt; (inclus</a:t>
            </a:r>
            <a:r>
              <a:rPr lang="fr-FR" sz="750" b="1" i="0" kern="1200" dirty="0">
                <a:solidFill>
                  <a:schemeClr val="tx2"/>
                </a:solidFill>
                <a:latin typeface="+mn-lt"/>
                <a:ea typeface="+mn-ea"/>
                <a:cs typeface="+mn-cs"/>
              </a:rPr>
              <a:t>). </a:t>
            </a:r>
            <a:r>
              <a:rPr lang="fr-FR" sz="750" b="0" i="0" kern="1200" dirty="0">
                <a:solidFill>
                  <a:schemeClr val="tx2"/>
                </a:solidFill>
                <a:latin typeface="+mn-lt"/>
                <a:ea typeface="+mn-ea"/>
                <a:cs typeface="+mn-cs"/>
              </a:rPr>
              <a:t>Une fois le montant de l’enveloppe initiale atteint (30 000 000 EUR), la </a:t>
            </a:r>
            <a:r>
              <a:rPr lang="fr-FR" sz="750" b="0" i="0" kern="1200" dirty="0">
                <a:solidFill>
                  <a:srgbClr val="000000"/>
                </a:solidFill>
                <a:latin typeface="+mn-lt"/>
                <a:ea typeface="+mn-ea"/>
                <a:cs typeface="+mn-cs"/>
              </a:rPr>
              <a:t>commercialisation de « </a:t>
            </a:r>
            <a:r>
              <a:rPr lang="fr-FR" sz="750" b="1" i="0" kern="1200" dirty="0">
                <a:solidFill>
                  <a:srgbClr val="000000"/>
                </a:solidFill>
                <a:latin typeface="+mn-lt"/>
                <a:ea typeface="+mn-ea"/>
                <a:cs typeface="+mn-cs"/>
              </a:rPr>
              <a:t>&lt;Nom&gt;</a:t>
            </a:r>
            <a:r>
              <a:rPr lang="fr-FR" sz="750" b="0" i="0" kern="1200" dirty="0">
                <a:solidFill>
                  <a:srgbClr val="000000"/>
                </a:solidFill>
                <a:latin typeface="+mn-lt"/>
                <a:ea typeface="+mn-ea"/>
                <a:cs typeface="+mn-cs"/>
              </a:rPr>
              <a:t> » peut cesser à tout moment sans préavis avant </a:t>
            </a:r>
            <a:r>
              <a:rPr lang="fr-FR" sz="750" i="0" kern="1200" dirty="0">
                <a:solidFill>
                  <a:srgbClr val="000000"/>
                </a:solidFill>
                <a:latin typeface="+mn-lt"/>
                <a:ea typeface="+mn-ea"/>
                <a:cs typeface="+mn-cs"/>
              </a:rPr>
              <a:t>le &lt;2PDC&gt;,</a:t>
            </a:r>
            <a:r>
              <a:rPr lang="fr-FR" sz="750" b="0" i="0" kern="1200" dirty="0">
                <a:solidFill>
                  <a:srgbClr val="000000"/>
                </a:solidFill>
                <a:latin typeface="+mn-lt"/>
                <a:ea typeface="+mn-ea"/>
                <a:cs typeface="+mn-cs"/>
              </a:rPr>
              <a:t> ce dont vous serez informé(e), le cas échéant, par le distributeur</a:t>
            </a:r>
            <a:r>
              <a:rPr lang="fr-FR" sz="750" b="0" i="0" kern="1200" dirty="0">
                <a:solidFill>
                  <a:schemeClr val="tx2"/>
                </a:solidFill>
                <a:latin typeface="+mn-lt"/>
                <a:ea typeface="+mn-ea"/>
                <a:cs typeface="+mn-cs"/>
              </a:rPr>
              <a:t>.</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endParaRP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Conséquences des évènements affectant le sous-jacent : </a:t>
            </a:r>
            <a:r>
              <a:rPr lang="fr-FR" sz="8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rPr>
              <a:t>Garant de la formule : </a:t>
            </a:r>
            <a:r>
              <a:rPr lang="fr-FR" sz="8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rPr>
              <a:t>Terms</a:t>
            </a:r>
            <a:r>
              <a:rPr lang="fr-FR" sz="800" b="1" dirty="0">
                <a:solidFill>
                  <a:srgbClr val="000000"/>
                </a:solidFill>
              </a:rPr>
              <a:t> ») datées du 11 février 2022, ainsi que (d) du Résumé Spécifique lié à l’Émission (« Issue-</a:t>
            </a:r>
            <a:r>
              <a:rPr lang="fr-FR" sz="800" b="1" dirty="0" err="1">
                <a:solidFill>
                  <a:srgbClr val="000000"/>
                </a:solidFill>
              </a:rPr>
              <a:t>Specific</a:t>
            </a:r>
            <a:r>
              <a:rPr lang="fr-FR" sz="800" b="1" dirty="0">
                <a:solidFill>
                  <a:srgbClr val="000000"/>
                </a:solidFill>
              </a:rPr>
              <a:t> </a:t>
            </a:r>
            <a:r>
              <a:rPr lang="fr-FR" sz="800" b="1" dirty="0" err="1">
                <a:solidFill>
                  <a:srgbClr val="000000"/>
                </a:solidFill>
              </a:rPr>
              <a:t>Summary</a:t>
            </a:r>
            <a:r>
              <a:rPr lang="fr-FR" sz="800" b="1" dirty="0">
                <a:solidFill>
                  <a:srgbClr val="000000"/>
                </a:solidFill>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linkClick r:id="rId4">
                  <a:extLst>
                    <a:ext uri="{A12FA001-AC4F-418D-AE19-62706E023703}">
                      <ahyp:hlinkClr xmlns:ahyp="http://schemas.microsoft.com/office/drawing/2018/hyperlinkcolor" val="tx"/>
                    </a:ext>
                  </a:extLst>
                </a:hlinkClick>
              </a:rPr>
              <a:t>http://kid.bnpparibas.com/&lt;ISIN&gt;-FR.pdf</a:t>
            </a:r>
            <a:endParaRPr lang="fr-FR" sz="800" b="1" dirty="0">
              <a:solidFill>
                <a:srgbClr val="B9A049"/>
              </a:solidFill>
            </a:endParaRPr>
          </a:p>
          <a:p>
            <a:pPr lvl="0" algn="just">
              <a:lnSpc>
                <a:spcPct val="90000"/>
              </a:lnSpc>
            </a:pPr>
            <a:r>
              <a:rPr lang="fr-FR" sz="8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Rachat par BNP Paribas arbitrage S.N.C du produit : </a:t>
            </a:r>
            <a:r>
              <a:rPr lang="fr-FR" sz="8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rPr>
              <a:t>Restrictions générales de vente : </a:t>
            </a:r>
            <a:r>
              <a:rPr lang="fr-FR" sz="800" dirty="0">
                <a:solidFill>
                  <a:srgbClr val="000000"/>
                </a:solidFill>
              </a:rPr>
              <a:t>il appartient à chaque investisseur de s’assurer qu’il est autorisé à souscrire ou à investir dans ce produit.</a:t>
            </a:r>
          </a:p>
          <a:p>
            <a:pPr lvl="0" algn="just">
              <a:lnSpc>
                <a:spcPct val="90000"/>
              </a:lnSpc>
            </a:pPr>
            <a:r>
              <a:rPr lang="fr-FR" sz="800" b="1" dirty="0">
                <a:solidFill>
                  <a:srgbClr val="000000"/>
                </a:solidFill>
              </a:rPr>
              <a:t>Restrictions permanentes de vente aux États-Unis d'Amérique : </a:t>
            </a:r>
            <a:r>
              <a:rPr lang="fr-FR" sz="800" dirty="0">
                <a:solidFill>
                  <a:srgbClr val="000000"/>
                </a:solidFill>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Caractère promotionnel de ce document : </a:t>
            </a:r>
            <a:r>
              <a:rPr lang="fr-FR" sz="800" dirty="0">
                <a:solidFill>
                  <a:srgbClr val="000000"/>
                </a:solidFill>
              </a:rPr>
              <a:t>le présent document est un document à caractère promotionnel et non de nature réglementaire. </a:t>
            </a:r>
          </a:p>
          <a:p>
            <a:pPr lvl="0" algn="just">
              <a:lnSpc>
                <a:spcPct val="90000"/>
              </a:lnSpc>
            </a:pPr>
            <a:r>
              <a:rPr lang="fr-FR" sz="800" b="1" dirty="0">
                <a:solidFill>
                  <a:srgbClr val="000000"/>
                </a:solidFill>
              </a:rPr>
              <a:t>Performances sur la base de performances brutes : </a:t>
            </a:r>
            <a:r>
              <a:rPr lang="fr-FR" sz="800" dirty="0">
                <a:solidFill>
                  <a:srgbClr val="000000"/>
                </a:solidFill>
              </a:rPr>
              <a:t>les &lt;GC&gt;s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3.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2623</TotalTime>
  <Words>7140</Words>
  <Application>Microsoft Office PowerPoint</Application>
  <PresentationFormat>Personnalisé</PresentationFormat>
  <Paragraphs>360</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189</cp:revision>
  <cp:lastPrinted>2022-01-28T09:45:07Z</cp:lastPrinted>
  <dcterms:created xsi:type="dcterms:W3CDTF">2017-02-21T09:03:05Z</dcterms:created>
  <dcterms:modified xsi:type="dcterms:W3CDTF">2022-03-03T16:07:03Z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