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27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18/05/2022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18/05/2022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86232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b="1">
                <a:solidFill>
                  <a:srgbClr val="000000"/>
                </a:solidFill>
              </a:rPr>
              <a:t>&lt;NOM&gt; ne peut constituer l’intégralité d’un portefeuille d’investissement.</a:t>
            </a:r>
            <a:endParaRPr lang="fr-FR" sz="800" cap="none" dirty="0">
              <a:solidFill>
                <a:schemeClr val="tx2"/>
              </a:solidFill>
            </a:endParaRP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&lt;DIVIDENDE&gt;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461804"/>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(2)</a:t>
            </a:r>
            <a:r>
              <a:rPr lang="fr-FR" sz="800" dirty="0"/>
              <a:t>, contre un Taux de Rendement Annuel net négatif de              -</a:t>
            </a:r>
            <a:r>
              <a:rPr lang="fr-FR" sz="800" dirty="0">
                <a:highlight>
                  <a:srgbClr val="FFFF00"/>
                </a:highlight>
              </a:rPr>
              <a:t>11,77</a:t>
            </a:r>
            <a:r>
              <a:rPr lang="fr-FR" sz="800" dirty="0"/>
              <a: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a:r>
              <a:rPr lang="fr-FR"/>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821292493"/>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lgn="l" rtl="0" fontAlgn="ctr"/>
                      <a:r>
                        <a:rPr lang="fr-FR" sz="800" dirty="0"/>
                        <a:t>Performances au </a:t>
                      </a:r>
                      <a:r>
                        <a:rPr lang="fr-FR" sz="800"/>
                        <a:t>&lt;DDR1&gt;</a:t>
                      </a:r>
                      <a:endParaRPr lang="fr-FR" sz="800" dirty="0"/>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dirty="0">
                <a:solidFill>
                  <a:srgbClr val="B9A049"/>
                </a:solidFill>
                <a:latin typeface="+mj-lt"/>
              </a:rPr>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41779526"/>
              </p:ext>
            </p:extLst>
          </p:nvPr>
        </p:nvGraphicFramePr>
        <p:xfrm>
          <a:off x="361950" y="872617"/>
          <a:ext cx="6837886" cy="757659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13671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chemeClr val="tx1"/>
                          </a:solidFill>
                          <a:latin typeface="+mn-lt"/>
                          <a:ea typeface="+mn-ea"/>
                          <a:cs typeface="+mn-cs"/>
                        </a:rPr>
                        <a:t>EMTN (Euro Medium </a:t>
                      </a:r>
                      <a:r>
                        <a:rPr lang="fr-FR" sz="700" b="1" kern="1200" dirty="0" err="1">
                          <a:solidFill>
                            <a:schemeClr val="tx1"/>
                          </a:solidFill>
                          <a:latin typeface="+mn-lt"/>
                          <a:ea typeface="+mn-ea"/>
                          <a:cs typeface="+mn-cs"/>
                        </a:rPr>
                        <a:t>Term</a:t>
                      </a:r>
                      <a:r>
                        <a:rPr lang="fr-FR" sz="700" b="1" kern="1200" dirty="0">
                          <a:solidFill>
                            <a:schemeClr val="tx1"/>
                          </a:solidFill>
                          <a:latin typeface="+mn-lt"/>
                          <a:ea typeface="+mn-ea"/>
                          <a:cs typeface="+mn-cs"/>
                        </a:rPr>
                        <a:t> Note), Titre de créance de droit français présentant un risque de perte en capital en cours de vie et à l’échéance. Bien que la formule de remboursement et le paiement des sommes dues par l’Émetteur au titre du produit soient garanties par </a:t>
                      </a:r>
                      <a:r>
                        <a:rPr lang="fr-FR" sz="700" b="1" kern="1200" noProof="0" dirty="0">
                          <a:solidFill>
                            <a:schemeClr val="tx1"/>
                          </a:solidFill>
                          <a:latin typeface="+mn-lt"/>
                          <a:ea typeface="+mn-ea"/>
                          <a:cs typeface="+mn-cs"/>
                        </a:rPr>
                        <a:t>BNP Paribas SA(1)</a:t>
                      </a:r>
                      <a:r>
                        <a:rPr lang="fr-FR" sz="700" b="1" kern="1200" dirty="0">
                          <a:solidFill>
                            <a:schemeClr val="tx1"/>
                          </a:solidFill>
                          <a:latin typeface="+mn-lt"/>
                          <a:ea typeface="+mn-ea"/>
                          <a:cs typeface="+mn-cs"/>
                        </a:rPr>
                        <a:t>, le produit présente un risque de perte en capital à hauteur de l’intégralité de la baisse enregistrée par &lt;SJR1&gt;.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56770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dirty="0">
                          <a:ln>
                            <a:noFill/>
                          </a:ln>
                          <a:solidFill>
                            <a:schemeClr val="tx1"/>
                          </a:solidFill>
                          <a:effectLst/>
                          <a:uLnTx/>
                          <a:uFillTx/>
                          <a:latin typeface="+mn-lt"/>
                          <a:ea typeface="+mn-ea"/>
                          <a:cs typeface="+mn-cs"/>
                        </a:rPr>
                        <a:t>&lt;SJR6&gt; &lt;BLOCDIVIDENDE&gt;.</a:t>
                      </a:r>
                      <a:endParaRPr lang="fr-FR" sz="800" noProof="0" dirty="0"/>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Détermination du </a:t>
                      </a:r>
                      <a:r>
                        <a:rPr lang="fr-FR" sz="700" dirty="0"/>
                        <a:t>&lt;DDCI&gt;</a:t>
                      </a:r>
                      <a:r>
                        <a:rPr lang="fr-FR" sz="700" b="1" kern="1200" dirty="0">
                          <a:solidFill>
                            <a:srgbClr val="B9A049"/>
                          </a:solidFill>
                          <a:latin typeface="+mn-lt"/>
                          <a:ea typeface="+mn-ea"/>
                          <a:cs typeface="+mn-cs"/>
                        </a:rPr>
                        <a:t>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a:t>
            </a:r>
            <a:r>
              <a:rPr kumimoji="0" lang="fr-FR" sz="800" b="0" i="0" u="none" strike="noStrike" kern="1200" cap="none" spc="0" normalizeH="0" baseline="0" noProof="0">
                <a:ln>
                  <a:noFill/>
                </a:ln>
                <a:solidFill>
                  <a:schemeClr val="tx1"/>
                </a:solidFill>
                <a:effectLst/>
                <a:uLnTx/>
                <a:uFillTx/>
                <a:latin typeface="Proxima Nova Rg"/>
                <a:ea typeface="+mn-ea"/>
                <a:cs typeface="+mn-cs"/>
              </a:rPr>
              <a:t>de </a:t>
            </a:r>
            <a:r>
              <a:rPr kumimoji="0" lang="fr-FR" sz="800" b="0" i="0" u="none" strike="noStrike" kern="1200" cap="none" spc="0" normalizeH="0" baseline="0" noProof="0">
                <a:ln>
                  <a:noFill/>
                </a:ln>
                <a:solidFill>
                  <a:schemeClr val="tx1"/>
                </a:solidFill>
                <a:effectLst/>
                <a:highlight>
                  <a:srgbClr val="FFFF00"/>
                </a:highlight>
                <a:uLnTx/>
                <a:uFillTx/>
                <a:latin typeface="Proxima Nova Rg"/>
                <a:ea typeface="+mn-ea"/>
                <a:cs typeface="+mn-cs"/>
              </a:rPr>
              <a:t>&lt;TRA.TOUT.P&gt;</a:t>
            </a:r>
            <a:r>
              <a:rPr kumimoji="0" lang="fr-FR" sz="800" b="0" i="0" u="none" strike="noStrike" kern="1200" cap="none" spc="0" normalizeH="0" baseline="30000" noProof="0">
                <a:ln>
                  <a:noFill/>
                </a:ln>
                <a:solidFill>
                  <a:schemeClr val="tx1"/>
                </a:solidFill>
                <a:effectLst/>
                <a:uLnTx/>
                <a:uFillTx/>
                <a:latin typeface="Proxima Nova Rg"/>
                <a:ea typeface="+mn-ea"/>
                <a:cs typeface="+mn-cs"/>
              </a:rPr>
              <a:t>(2)</a:t>
            </a:r>
            <a:r>
              <a:rPr kumimoji="0" lang="fr-FR" sz="800" b="0" i="0" u="none" strike="noStrike" kern="1200" cap="none" spc="0" normalizeH="0" baseline="0" noProof="0">
                <a:ln>
                  <a:noFill/>
                </a:ln>
                <a:solidFill>
                  <a:schemeClr val="tx1"/>
                </a:solidFill>
                <a:effectLst/>
                <a:uLnTx/>
                <a:uFillTx/>
                <a:latin typeface="Proxima Nova Rg"/>
                <a:ea typeface="+mn-ea"/>
                <a:cs typeface="+mn-cs"/>
              </a:rPr>
              <a:t>).</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11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12127"/>
            <a:ext cx="5025383" cy="51935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a:p>
            <a:pPr defTabSz="1042988" fontAlgn="base">
              <a:spcBef>
                <a:spcPct val="0"/>
              </a:spcBef>
              <a:spcAft>
                <a:spcPct val="0"/>
              </a:spcAft>
            </a:pPr>
            <a:endParaRPr lang="fr-FR" dirty="0">
              <a:solidFill>
                <a:schemeClr val="tx1"/>
              </a:solidFill>
              <a:latin typeface="Proxima Nova Rg" panose="02000506030000020004" pitchFamily="2" charset="0"/>
            </a:endParaRP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n’est mis </a:t>
            </a:r>
            <a:r>
              <a:rPr lang="fr-FR">
                <a:latin typeface="Proxima Nova Rg" panose="02000506030000020004" pitchFamily="2" charset="0"/>
              </a:rPr>
              <a:t>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(2)</a:t>
            </a:r>
            <a:r>
              <a:rPr lang="fr-FR" sz="800" dirty="0"/>
              <a:t> et </a:t>
            </a:r>
            <a:r>
              <a:rPr lang="fr-FR" sz="800" dirty="0">
                <a:highlight>
                  <a:srgbClr val="FFFF00"/>
                </a:highlight>
              </a:rPr>
              <a:t>9,23</a:t>
            </a:r>
            <a:r>
              <a:rPr lang="fr-FR" sz="800" dirty="0"/>
              <a:t>%</a:t>
            </a:r>
            <a:r>
              <a:rPr lang="fr-FR" sz="800" baseline="30000" dirty="0"/>
              <a:t>(2)</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FFFF00"/>
                </a:highlight>
              </a:rPr>
              <a:t>&lt;TRA.F.P&gt;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de 9,23%(2)).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FFFF00"/>
                </a:highlight>
              </a:rPr>
              <a:t>&lt;TRA.F.P&gt;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(1)</a:t>
            </a:r>
            <a:r>
              <a:rPr lang="fr-FR" sz="9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&lt;TRA.D.A&gt;</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&lt;BALISECMTRA&gt;</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&lt;TRA.M.SJ&gt;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&lt;2PDC&gt;, soit un gain de </a:t>
            </a:r>
            <a:r>
              <a:rPr lang="fr-FR" sz="800" dirty="0">
                <a:solidFill>
                  <a:schemeClr val="tx2"/>
                </a:solidFill>
                <a:highlight>
                  <a:srgbClr val="FFFF00"/>
                </a:highlight>
              </a:rPr>
              <a:t>&lt;GCA&gt;</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&lt;2PDC_MAJ&gt;.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1433703"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20093</TotalTime>
  <Words>9559</Words>
  <Application>Microsoft Office PowerPoint</Application>
  <PresentationFormat>Personnalisé</PresentationFormat>
  <Paragraphs>309</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869</cp:revision>
  <cp:lastPrinted>2021-07-12T10:02:04Z</cp:lastPrinted>
  <dcterms:created xsi:type="dcterms:W3CDTF">2017-02-21T09:03:05Z</dcterms:created>
  <dcterms:modified xsi:type="dcterms:W3CDTF">2022-05-18T09:21:22Z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