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91" r:id="rId7"/>
    <p:sldId id="285" r:id="rId8"/>
    <p:sldId id="292" r:id="rId9"/>
    <p:sldId id="293" r:id="rId10"/>
    <p:sldId id="286" r:id="rId11"/>
    <p:sldId id="294" r:id="rId12"/>
    <p:sldId id="287" r:id="rId13"/>
    <p:sldId id="295" r:id="rId14"/>
    <p:sldId id="288" r:id="rId15"/>
    <p:sldId id="289" r:id="rId16"/>
    <p:sldId id="296" r:id="rId17"/>
    <p:sldId id="290"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289BD9-B288-479C-9C53-1CB8B081C19E}" v="554" dt="2022-05-25T07:55:00.233"/>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86" autoAdjust="0"/>
    <p:restoredTop sz="96122" autoAdjust="0"/>
  </p:normalViewPr>
  <p:slideViewPr>
    <p:cSldViewPr snapToGrid="0">
      <p:cViewPr>
        <p:scale>
          <a:sx n="150" d="100"/>
          <a:sy n="150" d="100"/>
        </p:scale>
        <p:origin x="355" y="-5779"/>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77" d="100"/>
          <a:sy n="77" d="100"/>
        </p:scale>
        <p:origin x="4002" y="11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lan Cosson" userId="1b722937-9737-476f-bc2f-00e7be64c106" providerId="ADAL" clId="{1AF5CBAA-8B19-4E30-AE3F-FD654036B3A2}"/>
    <pc:docChg chg="undo custSel modSld">
      <pc:chgData name="Milan Cosson" userId="1b722937-9737-476f-bc2f-00e7be64c106" providerId="ADAL" clId="{1AF5CBAA-8B19-4E30-AE3F-FD654036B3A2}" dt="2022-05-24T14:12:13.392" v="8420" actId="255"/>
      <pc:docMkLst>
        <pc:docMk/>
      </pc:docMkLst>
      <pc:sldChg chg="modSp mod">
        <pc:chgData name="Milan Cosson" userId="1b722937-9737-476f-bc2f-00e7be64c106" providerId="ADAL" clId="{1AF5CBAA-8B19-4E30-AE3F-FD654036B3A2}" dt="2022-05-24T09:10:51.433" v="10" actId="113"/>
        <pc:sldMkLst>
          <pc:docMk/>
          <pc:sldMk cId="279835308" sldId="283"/>
        </pc:sldMkLst>
        <pc:spChg chg="mod">
          <ac:chgData name="Milan Cosson" userId="1b722937-9737-476f-bc2f-00e7be64c106" providerId="ADAL" clId="{1AF5CBAA-8B19-4E30-AE3F-FD654036B3A2}" dt="2022-05-24T09:10:51.433" v="10" actId="113"/>
          <ac:spMkLst>
            <pc:docMk/>
            <pc:sldMk cId="279835308" sldId="283"/>
            <ac:spMk id="18" creationId="{CFFC8B5E-6E2E-4EB2-BF37-16231C4C9B24}"/>
          </ac:spMkLst>
        </pc:spChg>
      </pc:sldChg>
      <pc:sldChg chg="modSp mod">
        <pc:chgData name="Milan Cosson" userId="1b722937-9737-476f-bc2f-00e7be64c106" providerId="ADAL" clId="{1AF5CBAA-8B19-4E30-AE3F-FD654036B3A2}" dt="2022-05-24T10:10:42.402" v="5932" actId="13926"/>
        <pc:sldMkLst>
          <pc:docMk/>
          <pc:sldMk cId="4283008219" sldId="284"/>
        </pc:sldMkLst>
        <pc:spChg chg="mod">
          <ac:chgData name="Milan Cosson" userId="1b722937-9737-476f-bc2f-00e7be64c106" providerId="ADAL" clId="{1AF5CBAA-8B19-4E30-AE3F-FD654036B3A2}" dt="2022-05-24T10:10:42.402" v="5932" actId="13926"/>
          <ac:spMkLst>
            <pc:docMk/>
            <pc:sldMk cId="4283008219" sldId="284"/>
            <ac:spMk id="8" creationId="{38611E08-F7D1-4B39-8F74-B0ABAC8875AC}"/>
          </ac:spMkLst>
        </pc:spChg>
        <pc:spChg chg="mod">
          <ac:chgData name="Milan Cosson" userId="1b722937-9737-476f-bc2f-00e7be64c106" providerId="ADAL" clId="{1AF5CBAA-8B19-4E30-AE3F-FD654036B3A2}" dt="2022-05-24T09:47:50.743" v="2263" actId="20577"/>
          <ac:spMkLst>
            <pc:docMk/>
            <pc:sldMk cId="4283008219" sldId="284"/>
            <ac:spMk id="16" creationId="{E676ECD3-0DEA-491E-887F-9613472B311F}"/>
          </ac:spMkLst>
        </pc:spChg>
      </pc:sldChg>
      <pc:sldChg chg="addSp modSp mod">
        <pc:chgData name="Milan Cosson" userId="1b722937-9737-476f-bc2f-00e7be64c106" providerId="ADAL" clId="{1AF5CBAA-8B19-4E30-AE3F-FD654036B3A2}" dt="2022-05-24T13:52:43.785" v="8417" actId="20577"/>
        <pc:sldMkLst>
          <pc:docMk/>
          <pc:sldMk cId="3725312375" sldId="288"/>
        </pc:sldMkLst>
        <pc:spChg chg="add mod">
          <ac:chgData name="Milan Cosson" userId="1b722937-9737-476f-bc2f-00e7be64c106" providerId="ADAL" clId="{1AF5CBAA-8B19-4E30-AE3F-FD654036B3A2}" dt="2022-05-24T13:52:43.785" v="8417" actId="20577"/>
          <ac:spMkLst>
            <pc:docMk/>
            <pc:sldMk cId="3725312375" sldId="288"/>
            <ac:spMk id="18" creationId="{9B028CA2-B057-FAEF-EFF1-D1F87BC5D8F3}"/>
          </ac:spMkLst>
        </pc:spChg>
        <pc:spChg chg="add mod">
          <ac:chgData name="Milan Cosson" userId="1b722937-9737-476f-bc2f-00e7be64c106" providerId="ADAL" clId="{1AF5CBAA-8B19-4E30-AE3F-FD654036B3A2}" dt="2022-05-24T13:52:38.184" v="8414" actId="20577"/>
          <ac:spMkLst>
            <pc:docMk/>
            <pc:sldMk cId="3725312375" sldId="288"/>
            <ac:spMk id="19" creationId="{F430BCC1-AFEA-9CD5-2109-F2802CCF6A55}"/>
          </ac:spMkLst>
        </pc:spChg>
      </pc:sldChg>
      <pc:sldChg chg="modSp mod">
        <pc:chgData name="Milan Cosson" userId="1b722937-9737-476f-bc2f-00e7be64c106" providerId="ADAL" clId="{1AF5CBAA-8B19-4E30-AE3F-FD654036B3A2}" dt="2022-05-24T10:17:38.597" v="6166" actId="20577"/>
        <pc:sldMkLst>
          <pc:docMk/>
          <pc:sldMk cId="713649784" sldId="289"/>
        </pc:sldMkLst>
        <pc:graphicFrameChg chg="modGraphic">
          <ac:chgData name="Milan Cosson" userId="1b722937-9737-476f-bc2f-00e7be64c106" providerId="ADAL" clId="{1AF5CBAA-8B19-4E30-AE3F-FD654036B3A2}" dt="2022-05-24T10:17:38.597" v="6166" actId="20577"/>
          <ac:graphicFrameMkLst>
            <pc:docMk/>
            <pc:sldMk cId="713649784" sldId="289"/>
            <ac:graphicFrameMk id="4" creationId="{D75964C9-9893-4B10-B127-424F0758DE3D}"/>
          </ac:graphicFrameMkLst>
        </pc:graphicFrameChg>
      </pc:sldChg>
      <pc:sldChg chg="modSp mod">
        <pc:chgData name="Milan Cosson" userId="1b722937-9737-476f-bc2f-00e7be64c106" providerId="ADAL" clId="{1AF5CBAA-8B19-4E30-AE3F-FD654036B3A2}" dt="2022-05-24T10:10:25.409" v="5922" actId="13926"/>
        <pc:sldMkLst>
          <pc:docMk/>
          <pc:sldMk cId="1502825947" sldId="291"/>
        </pc:sldMkLst>
        <pc:spChg chg="mod">
          <ac:chgData name="Milan Cosson" userId="1b722937-9737-476f-bc2f-00e7be64c106" providerId="ADAL" clId="{1AF5CBAA-8B19-4E30-AE3F-FD654036B3A2}" dt="2022-05-24T10:10:25.409" v="5922" actId="13926"/>
          <ac:spMkLst>
            <pc:docMk/>
            <pc:sldMk cId="1502825947" sldId="291"/>
            <ac:spMk id="8" creationId="{38611E08-F7D1-4B39-8F74-B0ABAC8875AC}"/>
          </ac:spMkLst>
        </pc:spChg>
        <pc:spChg chg="mod">
          <ac:chgData name="Milan Cosson" userId="1b722937-9737-476f-bc2f-00e7be64c106" providerId="ADAL" clId="{1AF5CBAA-8B19-4E30-AE3F-FD654036B3A2}" dt="2022-05-24T10:08:37.833" v="5620" actId="13926"/>
          <ac:spMkLst>
            <pc:docMk/>
            <pc:sldMk cId="1502825947" sldId="291"/>
            <ac:spMk id="16" creationId="{E676ECD3-0DEA-491E-887F-9613472B311F}"/>
          </ac:spMkLst>
        </pc:spChg>
      </pc:sldChg>
      <pc:sldChg chg="modSp mod">
        <pc:chgData name="Milan Cosson" userId="1b722937-9737-476f-bc2f-00e7be64c106" providerId="ADAL" clId="{1AF5CBAA-8B19-4E30-AE3F-FD654036B3A2}" dt="2022-05-24T09:37:55.751" v="2063" actId="20577"/>
        <pc:sldMkLst>
          <pc:docMk/>
          <pc:sldMk cId="3215453978" sldId="292"/>
        </pc:sldMkLst>
        <pc:spChg chg="mod">
          <ac:chgData name="Milan Cosson" userId="1b722937-9737-476f-bc2f-00e7be64c106" providerId="ADAL" clId="{1AF5CBAA-8B19-4E30-AE3F-FD654036B3A2}" dt="2022-05-24T09:37:55.751" v="2063" actId="20577"/>
          <ac:spMkLst>
            <pc:docMk/>
            <pc:sldMk cId="3215453978" sldId="292"/>
            <ac:spMk id="25" creationId="{A471EC61-E0F7-4167-ADB5-4AEBB8678A51}"/>
          </ac:spMkLst>
        </pc:spChg>
      </pc:sldChg>
      <pc:sldChg chg="delSp modSp mod">
        <pc:chgData name="Milan Cosson" userId="1b722937-9737-476f-bc2f-00e7be64c106" providerId="ADAL" clId="{1AF5CBAA-8B19-4E30-AE3F-FD654036B3A2}" dt="2022-05-24T13:50:24.889" v="8408" actId="20577"/>
        <pc:sldMkLst>
          <pc:docMk/>
          <pc:sldMk cId="2416999927" sldId="294"/>
        </pc:sldMkLst>
        <pc:spChg chg="del">
          <ac:chgData name="Milan Cosson" userId="1b722937-9737-476f-bc2f-00e7be64c106" providerId="ADAL" clId="{1AF5CBAA-8B19-4E30-AE3F-FD654036B3A2}" dt="2022-05-24T10:00:50.270" v="3603" actId="478"/>
          <ac:spMkLst>
            <pc:docMk/>
            <pc:sldMk cId="2416999927" sldId="294"/>
            <ac:spMk id="7" creationId="{11CD4052-900D-4194-A69C-0AF1ADBF03E1}"/>
          </ac:spMkLst>
        </pc:spChg>
        <pc:spChg chg="del">
          <ac:chgData name="Milan Cosson" userId="1b722937-9737-476f-bc2f-00e7be64c106" providerId="ADAL" clId="{1AF5CBAA-8B19-4E30-AE3F-FD654036B3A2}" dt="2022-05-24T10:00:50.270" v="3603" actId="478"/>
          <ac:spMkLst>
            <pc:docMk/>
            <pc:sldMk cId="2416999927" sldId="294"/>
            <ac:spMk id="8" creationId="{C768572F-300B-4C49-A926-4F8F54816CFD}"/>
          </ac:spMkLst>
        </pc:spChg>
        <pc:spChg chg="del">
          <ac:chgData name="Milan Cosson" userId="1b722937-9737-476f-bc2f-00e7be64c106" providerId="ADAL" clId="{1AF5CBAA-8B19-4E30-AE3F-FD654036B3A2}" dt="2022-05-24T10:00:50.270" v="3603" actId="478"/>
          <ac:spMkLst>
            <pc:docMk/>
            <pc:sldMk cId="2416999927" sldId="294"/>
            <ac:spMk id="9" creationId="{A55E763B-8611-4526-B7E2-84EB19435569}"/>
          </ac:spMkLst>
        </pc:spChg>
        <pc:spChg chg="mod">
          <ac:chgData name="Milan Cosson" userId="1b722937-9737-476f-bc2f-00e7be64c106" providerId="ADAL" clId="{1AF5CBAA-8B19-4E30-AE3F-FD654036B3A2}" dt="2022-05-24T13:50:24.889" v="8408" actId="20577"/>
          <ac:spMkLst>
            <pc:docMk/>
            <pc:sldMk cId="2416999927" sldId="294"/>
            <ac:spMk id="11" creationId="{FED2574D-6984-4E56-B512-D9093DAE028A}"/>
          </ac:spMkLst>
        </pc:spChg>
      </pc:sldChg>
      <pc:sldChg chg="addSp modSp mod">
        <pc:chgData name="Milan Cosson" userId="1b722937-9737-476f-bc2f-00e7be64c106" providerId="ADAL" clId="{1AF5CBAA-8B19-4E30-AE3F-FD654036B3A2}" dt="2022-05-24T13:51:49.048" v="8411" actId="20577"/>
        <pc:sldMkLst>
          <pc:docMk/>
          <pc:sldMk cId="1551785400" sldId="295"/>
        </pc:sldMkLst>
        <pc:spChg chg="add mod">
          <ac:chgData name="Milan Cosson" userId="1b722937-9737-476f-bc2f-00e7be64c106" providerId="ADAL" clId="{1AF5CBAA-8B19-4E30-AE3F-FD654036B3A2}" dt="2022-05-24T13:51:49.048" v="8411" actId="20577"/>
          <ac:spMkLst>
            <pc:docMk/>
            <pc:sldMk cId="1551785400" sldId="295"/>
            <ac:spMk id="3" creationId="{D652E3E6-A9EC-9841-2DE3-2DD070B4FB32}"/>
          </ac:spMkLst>
        </pc:spChg>
        <pc:spChg chg="mod">
          <ac:chgData name="Milan Cosson" userId="1b722937-9737-476f-bc2f-00e7be64c106" providerId="ADAL" clId="{1AF5CBAA-8B19-4E30-AE3F-FD654036B3A2}" dt="2022-05-24T10:13:49.275" v="5979" actId="20577"/>
          <ac:spMkLst>
            <pc:docMk/>
            <pc:sldMk cId="1551785400" sldId="295"/>
            <ac:spMk id="11" creationId="{62E64A7A-B241-457F-85AF-644F9663089B}"/>
          </ac:spMkLst>
        </pc:spChg>
      </pc:sldChg>
      <pc:sldChg chg="modSp mod">
        <pc:chgData name="Milan Cosson" userId="1b722937-9737-476f-bc2f-00e7be64c106" providerId="ADAL" clId="{1AF5CBAA-8B19-4E30-AE3F-FD654036B3A2}" dt="2022-05-24T14:12:13.392" v="8420" actId="255"/>
        <pc:sldMkLst>
          <pc:docMk/>
          <pc:sldMk cId="3358940979" sldId="296"/>
        </pc:sldMkLst>
        <pc:spChg chg="mod">
          <ac:chgData name="Milan Cosson" userId="1b722937-9737-476f-bc2f-00e7be64c106" providerId="ADAL" clId="{1AF5CBAA-8B19-4E30-AE3F-FD654036B3A2}" dt="2022-05-24T11:56:11.792" v="8404" actId="403"/>
          <ac:spMkLst>
            <pc:docMk/>
            <pc:sldMk cId="3358940979" sldId="296"/>
            <ac:spMk id="5" creationId="{45E1DCC2-11CD-41F7-969A-E4566F5B1573}"/>
          </ac:spMkLst>
        </pc:spChg>
        <pc:graphicFrameChg chg="mod modGraphic">
          <ac:chgData name="Milan Cosson" userId="1b722937-9737-476f-bc2f-00e7be64c106" providerId="ADAL" clId="{1AF5CBAA-8B19-4E30-AE3F-FD654036B3A2}" dt="2022-05-24T14:12:13.392" v="8420" actId="255"/>
          <ac:graphicFrameMkLst>
            <pc:docMk/>
            <pc:sldMk cId="3358940979" sldId="296"/>
            <ac:graphicFrameMk id="9" creationId="{CDF24725-4E16-F687-E839-9CDE396BAF0D}"/>
          </ac:graphicFrameMkLst>
        </pc:graphicFrameChg>
      </pc:sldChg>
    </pc:docChg>
  </pc:docChgLst>
  <pc:docChgLst>
    <pc:chgData name="Wally PILLER" userId="e1c1cba4-6299-482b-91e7-ffd34a654594" providerId="ADAL" clId="{A5289BD9-B288-479C-9C53-1CB8B081C19E}"/>
    <pc:docChg chg="undo redo custSel modSld modMainMaster modNotesMaster">
      <pc:chgData name="Wally PILLER" userId="e1c1cba4-6299-482b-91e7-ffd34a654594" providerId="ADAL" clId="{A5289BD9-B288-479C-9C53-1CB8B081C19E}" dt="2022-06-02T13:02:37.273" v="1251" actId="255"/>
      <pc:docMkLst>
        <pc:docMk/>
      </pc:docMkLst>
      <pc:sldChg chg="modSp mod">
        <pc:chgData name="Wally PILLER" userId="e1c1cba4-6299-482b-91e7-ffd34a654594" providerId="ADAL" clId="{A5289BD9-B288-479C-9C53-1CB8B081C19E}" dt="2022-06-02T12:28:25.132" v="1108"/>
        <pc:sldMkLst>
          <pc:docMk/>
          <pc:sldMk cId="279835308" sldId="283"/>
        </pc:sldMkLst>
        <pc:spChg chg="mod">
          <ac:chgData name="Wally PILLER" userId="e1c1cba4-6299-482b-91e7-ffd34a654594" providerId="ADAL" clId="{A5289BD9-B288-479C-9C53-1CB8B081C19E}" dt="2022-05-25T13:15:10.880" v="980"/>
          <ac:spMkLst>
            <pc:docMk/>
            <pc:sldMk cId="279835308" sldId="283"/>
            <ac:spMk id="12" creationId="{6D78390A-2262-4712-95F9-8DE5399A1291}"/>
          </ac:spMkLst>
        </pc:spChg>
        <pc:spChg chg="mod">
          <ac:chgData name="Wally PILLER" userId="e1c1cba4-6299-482b-91e7-ffd34a654594" providerId="ADAL" clId="{A5289BD9-B288-479C-9C53-1CB8B081C19E}" dt="2022-06-02T12:28:25.132" v="1108"/>
          <ac:spMkLst>
            <pc:docMk/>
            <pc:sldMk cId="279835308" sldId="283"/>
            <ac:spMk id="18" creationId="{CFFC8B5E-6E2E-4EB2-BF37-16231C4C9B24}"/>
          </ac:spMkLst>
        </pc:spChg>
        <pc:spChg chg="mod">
          <ac:chgData name="Wally PILLER" userId="e1c1cba4-6299-482b-91e7-ffd34a654594" providerId="ADAL" clId="{A5289BD9-B288-479C-9C53-1CB8B081C19E}" dt="2022-06-02T12:13:07.477" v="1033" actId="20577"/>
          <ac:spMkLst>
            <pc:docMk/>
            <pc:sldMk cId="279835308" sldId="283"/>
            <ac:spMk id="19" creationId="{31D75E17-6DBF-43D8-8176-54D6EA820E0A}"/>
          </ac:spMkLst>
        </pc:spChg>
      </pc:sldChg>
      <pc:sldChg chg="modSp mod">
        <pc:chgData name="Wally PILLER" userId="e1c1cba4-6299-482b-91e7-ffd34a654594" providerId="ADAL" clId="{A5289BD9-B288-479C-9C53-1CB8B081C19E}" dt="2022-06-02T12:40:11.639" v="1124" actId="20577"/>
        <pc:sldMkLst>
          <pc:docMk/>
          <pc:sldMk cId="4283008219" sldId="284"/>
        </pc:sldMkLst>
        <pc:spChg chg="mod">
          <ac:chgData name="Wally PILLER" userId="e1c1cba4-6299-482b-91e7-ffd34a654594" providerId="ADAL" clId="{A5289BD9-B288-479C-9C53-1CB8B081C19E}" dt="2022-06-02T12:40:11.639" v="1124" actId="20577"/>
          <ac:spMkLst>
            <pc:docMk/>
            <pc:sldMk cId="4283008219" sldId="284"/>
            <ac:spMk id="16" creationId="{E676ECD3-0DEA-491E-887F-9613472B311F}"/>
          </ac:spMkLst>
        </pc:spChg>
      </pc:sldChg>
      <pc:sldChg chg="modSp mod">
        <pc:chgData name="Wally PILLER" userId="e1c1cba4-6299-482b-91e7-ffd34a654594" providerId="ADAL" clId="{A5289BD9-B288-479C-9C53-1CB8B081C19E}" dt="2022-05-25T13:43:53.800" v="1020" actId="20577"/>
        <pc:sldMkLst>
          <pc:docMk/>
          <pc:sldMk cId="1251430996" sldId="285"/>
        </pc:sldMkLst>
        <pc:spChg chg="mod">
          <ac:chgData name="Wally PILLER" userId="e1c1cba4-6299-482b-91e7-ffd34a654594" providerId="ADAL" clId="{A5289BD9-B288-479C-9C53-1CB8B081C19E}" dt="2022-05-25T07:39:40.016" v="627" actId="13926"/>
          <ac:spMkLst>
            <pc:docMk/>
            <pc:sldMk cId="1251430996" sldId="285"/>
            <ac:spMk id="3" creationId="{CA03B948-52BE-4099-9E3E-FCC2F2CB0E31}"/>
          </ac:spMkLst>
        </pc:spChg>
        <pc:spChg chg="mod">
          <ac:chgData name="Wally PILLER" userId="e1c1cba4-6299-482b-91e7-ffd34a654594" providerId="ADAL" clId="{A5289BD9-B288-479C-9C53-1CB8B081C19E}" dt="2022-05-24T14:15:21.702" v="537" actId="20577"/>
          <ac:spMkLst>
            <pc:docMk/>
            <pc:sldMk cId="1251430996" sldId="285"/>
            <ac:spMk id="8" creationId="{45E62237-4DC9-4DD0-9918-340FCAD95D29}"/>
          </ac:spMkLst>
        </pc:spChg>
        <pc:spChg chg="mod">
          <ac:chgData name="Wally PILLER" userId="e1c1cba4-6299-482b-91e7-ffd34a654594" providerId="ADAL" clId="{A5289BD9-B288-479C-9C53-1CB8B081C19E}" dt="2022-05-25T13:43:53.800" v="1020" actId="20577"/>
          <ac:spMkLst>
            <pc:docMk/>
            <pc:sldMk cId="1251430996" sldId="285"/>
            <ac:spMk id="9" creationId="{BAD55BEF-E45A-4965-B14D-559B26896481}"/>
          </ac:spMkLst>
        </pc:spChg>
        <pc:spChg chg="mod">
          <ac:chgData name="Wally PILLER" userId="e1c1cba4-6299-482b-91e7-ffd34a654594" providerId="ADAL" clId="{A5289BD9-B288-479C-9C53-1CB8B081C19E}" dt="2022-05-25T13:33:30.889" v="1019" actId="20577"/>
          <ac:spMkLst>
            <pc:docMk/>
            <pc:sldMk cId="1251430996" sldId="285"/>
            <ac:spMk id="11" creationId="{6DC45A7B-7BFC-4642-8DD1-B4A6D781A216}"/>
          </ac:spMkLst>
        </pc:spChg>
      </pc:sldChg>
      <pc:sldChg chg="delSp modSp mod">
        <pc:chgData name="Wally PILLER" userId="e1c1cba4-6299-482b-91e7-ffd34a654594" providerId="ADAL" clId="{A5289BD9-B288-479C-9C53-1CB8B081C19E}" dt="2022-06-02T12:23:29.937" v="1107" actId="478"/>
        <pc:sldMkLst>
          <pc:docMk/>
          <pc:sldMk cId="2335663946" sldId="286"/>
        </pc:sldMkLst>
        <pc:spChg chg="del">
          <ac:chgData name="Wally PILLER" userId="e1c1cba4-6299-482b-91e7-ffd34a654594" providerId="ADAL" clId="{A5289BD9-B288-479C-9C53-1CB8B081C19E}" dt="2022-06-02T12:23:29.937" v="1107" actId="478"/>
          <ac:spMkLst>
            <pc:docMk/>
            <pc:sldMk cId="2335663946" sldId="286"/>
            <ac:spMk id="8" creationId="{C768572F-300B-4C49-A926-4F8F54816CFD}"/>
          </ac:spMkLst>
        </pc:spChg>
        <pc:spChg chg="del mod">
          <ac:chgData name="Wally PILLER" userId="e1c1cba4-6299-482b-91e7-ffd34a654594" providerId="ADAL" clId="{A5289BD9-B288-479C-9C53-1CB8B081C19E}" dt="2022-06-02T12:23:27.851" v="1106" actId="478"/>
          <ac:spMkLst>
            <pc:docMk/>
            <pc:sldMk cId="2335663946" sldId="286"/>
            <ac:spMk id="9" creationId="{A55E763B-8611-4526-B7E2-84EB19435569}"/>
          </ac:spMkLst>
        </pc:spChg>
        <pc:spChg chg="mod">
          <ac:chgData name="Wally PILLER" userId="e1c1cba4-6299-482b-91e7-ffd34a654594" providerId="ADAL" clId="{A5289BD9-B288-479C-9C53-1CB8B081C19E}" dt="2022-05-24T16:10:29.857" v="609"/>
          <ac:spMkLst>
            <pc:docMk/>
            <pc:sldMk cId="2335663946" sldId="286"/>
            <ac:spMk id="11" creationId="{FED2574D-6984-4E56-B512-D9093DAE028A}"/>
          </ac:spMkLst>
        </pc:spChg>
      </pc:sldChg>
      <pc:sldChg chg="modSp mod">
        <pc:chgData name="Wally PILLER" userId="e1c1cba4-6299-482b-91e7-ffd34a654594" providerId="ADAL" clId="{A5289BD9-B288-479C-9C53-1CB8B081C19E}" dt="2022-06-02T12:32:39.860" v="1112" actId="13926"/>
        <pc:sldMkLst>
          <pc:docMk/>
          <pc:sldMk cId="131778213" sldId="287"/>
        </pc:sldMkLst>
        <pc:spChg chg="mod">
          <ac:chgData name="Wally PILLER" userId="e1c1cba4-6299-482b-91e7-ffd34a654594" providerId="ADAL" clId="{A5289BD9-B288-479C-9C53-1CB8B081C19E}" dt="2022-06-02T12:32:39.860" v="1112" actId="13926"/>
          <ac:spMkLst>
            <pc:docMk/>
            <pc:sldMk cId="131778213" sldId="287"/>
            <ac:spMk id="5" creationId="{D0ED12C2-7003-44D9-A2FB-4B2BA1F366F5}"/>
          </ac:spMkLst>
        </pc:spChg>
        <pc:spChg chg="mod">
          <ac:chgData name="Wally PILLER" userId="e1c1cba4-6299-482b-91e7-ffd34a654594" providerId="ADAL" clId="{A5289BD9-B288-479C-9C53-1CB8B081C19E}" dt="2022-05-24T14:18:54.370" v="540" actId="20577"/>
          <ac:spMkLst>
            <pc:docMk/>
            <pc:sldMk cId="131778213" sldId="287"/>
            <ac:spMk id="67" creationId="{54856FA3-20DE-4C1E-8670-977050ABC5CF}"/>
          </ac:spMkLst>
        </pc:spChg>
      </pc:sldChg>
      <pc:sldChg chg="addSp modSp mod">
        <pc:chgData name="Wally PILLER" userId="e1c1cba4-6299-482b-91e7-ffd34a654594" providerId="ADAL" clId="{A5289BD9-B288-479C-9C53-1CB8B081C19E}" dt="2022-06-02T13:02:37.273" v="1251" actId="255"/>
        <pc:sldMkLst>
          <pc:docMk/>
          <pc:sldMk cId="3725312375" sldId="288"/>
        </pc:sldMkLst>
        <pc:spChg chg="mod">
          <ac:chgData name="Wally PILLER" userId="e1c1cba4-6299-482b-91e7-ffd34a654594" providerId="ADAL" clId="{A5289BD9-B288-479C-9C53-1CB8B081C19E}" dt="2022-06-02T13:01:52.767" v="1230" actId="1036"/>
          <ac:spMkLst>
            <pc:docMk/>
            <pc:sldMk cId="3725312375" sldId="288"/>
            <ac:spMk id="8" creationId="{25F57E63-7609-49F5-AFF2-CE65182404AF}"/>
          </ac:spMkLst>
        </pc:spChg>
        <pc:spChg chg="mod">
          <ac:chgData name="Wally PILLER" userId="e1c1cba4-6299-482b-91e7-ffd34a654594" providerId="ADAL" clId="{A5289BD9-B288-479C-9C53-1CB8B081C19E}" dt="2022-06-02T13:01:56.685" v="1241" actId="1036"/>
          <ac:spMkLst>
            <pc:docMk/>
            <pc:sldMk cId="3725312375" sldId="288"/>
            <ac:spMk id="9" creationId="{C0011B95-1A07-422F-8211-F672BFDFBA44}"/>
          </ac:spMkLst>
        </pc:spChg>
        <pc:spChg chg="mod">
          <ac:chgData name="Wally PILLER" userId="e1c1cba4-6299-482b-91e7-ffd34a654594" providerId="ADAL" clId="{A5289BD9-B288-479C-9C53-1CB8B081C19E}" dt="2022-06-02T13:02:05.163" v="1242" actId="20577"/>
          <ac:spMkLst>
            <pc:docMk/>
            <pc:sldMk cId="3725312375" sldId="288"/>
            <ac:spMk id="14" creationId="{BCDE6401-7CA2-46E0-A131-0DD4A83894B1}"/>
          </ac:spMkLst>
        </pc:spChg>
        <pc:spChg chg="add mod">
          <ac:chgData name="Wally PILLER" userId="e1c1cba4-6299-482b-91e7-ffd34a654594" providerId="ADAL" clId="{A5289BD9-B288-479C-9C53-1CB8B081C19E}" dt="2022-06-02T13:02:37.273" v="1251" actId="255"/>
          <ac:spMkLst>
            <pc:docMk/>
            <pc:sldMk cId="3725312375" sldId="288"/>
            <ac:spMk id="20" creationId="{2F598E05-39CA-7388-F3B7-8C0904D50D74}"/>
          </ac:spMkLst>
        </pc:spChg>
      </pc:sldChg>
      <pc:sldChg chg="modSp mod">
        <pc:chgData name="Wally PILLER" userId="e1c1cba4-6299-482b-91e7-ffd34a654594" providerId="ADAL" clId="{A5289BD9-B288-479C-9C53-1CB8B081C19E}" dt="2022-06-02T12:55:27.366" v="1139" actId="20577"/>
        <pc:sldMkLst>
          <pc:docMk/>
          <pc:sldMk cId="713649784" sldId="289"/>
        </pc:sldMkLst>
        <pc:spChg chg="mod">
          <ac:chgData name="Wally PILLER" userId="e1c1cba4-6299-482b-91e7-ffd34a654594" providerId="ADAL" clId="{A5289BD9-B288-479C-9C53-1CB8B081C19E}" dt="2022-06-02T12:55:27.366" v="1139" actId="20577"/>
          <ac:spMkLst>
            <pc:docMk/>
            <pc:sldMk cId="713649784" sldId="289"/>
            <ac:spMk id="5" creationId="{45E1DCC2-11CD-41F7-969A-E4566F5B1573}"/>
          </ac:spMkLst>
        </pc:spChg>
        <pc:graphicFrameChg chg="mod modGraphic">
          <ac:chgData name="Wally PILLER" userId="e1c1cba4-6299-482b-91e7-ffd34a654594" providerId="ADAL" clId="{A5289BD9-B288-479C-9C53-1CB8B081C19E}" dt="2022-05-25T13:49:51.416" v="1026"/>
          <ac:graphicFrameMkLst>
            <pc:docMk/>
            <pc:sldMk cId="713649784" sldId="289"/>
            <ac:graphicFrameMk id="4" creationId="{D75964C9-9893-4B10-B127-424F0758DE3D}"/>
          </ac:graphicFrameMkLst>
        </pc:graphicFrameChg>
      </pc:sldChg>
      <pc:sldChg chg="modSp mod">
        <pc:chgData name="Wally PILLER" userId="e1c1cba4-6299-482b-91e7-ffd34a654594" providerId="ADAL" clId="{A5289BD9-B288-479C-9C53-1CB8B081C19E}" dt="2022-06-02T12:39:54.902" v="1121" actId="1076"/>
        <pc:sldMkLst>
          <pc:docMk/>
          <pc:sldMk cId="1502825947" sldId="291"/>
        </pc:sldMkLst>
        <pc:spChg chg="mod">
          <ac:chgData name="Wally PILLER" userId="e1c1cba4-6299-482b-91e7-ffd34a654594" providerId="ADAL" clId="{A5289BD9-B288-479C-9C53-1CB8B081C19E}" dt="2022-06-02T12:39:54.902" v="1121" actId="1076"/>
          <ac:spMkLst>
            <pc:docMk/>
            <pc:sldMk cId="1502825947" sldId="291"/>
            <ac:spMk id="8" creationId="{38611E08-F7D1-4B39-8F74-B0ABAC8875AC}"/>
          </ac:spMkLst>
        </pc:spChg>
        <pc:spChg chg="mod">
          <ac:chgData name="Wally PILLER" userId="e1c1cba4-6299-482b-91e7-ffd34a654594" providerId="ADAL" clId="{A5289BD9-B288-479C-9C53-1CB8B081C19E}" dt="2022-06-02T12:39:24.750" v="1117" actId="20577"/>
          <ac:spMkLst>
            <pc:docMk/>
            <pc:sldMk cId="1502825947" sldId="291"/>
            <ac:spMk id="16" creationId="{E676ECD3-0DEA-491E-887F-9613472B311F}"/>
          </ac:spMkLst>
        </pc:spChg>
      </pc:sldChg>
      <pc:sldChg chg="modSp mod">
        <pc:chgData name="Wally PILLER" userId="e1c1cba4-6299-482b-91e7-ffd34a654594" providerId="ADAL" clId="{A5289BD9-B288-479C-9C53-1CB8B081C19E}" dt="2022-05-24T09:39:58.219" v="250"/>
        <pc:sldMkLst>
          <pc:docMk/>
          <pc:sldMk cId="3215453978" sldId="292"/>
        </pc:sldMkLst>
        <pc:spChg chg="mod">
          <ac:chgData name="Wally PILLER" userId="e1c1cba4-6299-482b-91e7-ffd34a654594" providerId="ADAL" clId="{A5289BD9-B288-479C-9C53-1CB8B081C19E}" dt="2022-05-24T09:39:58.219" v="250"/>
          <ac:spMkLst>
            <pc:docMk/>
            <pc:sldMk cId="3215453978" sldId="292"/>
            <ac:spMk id="5" creationId="{E7F9AAE2-20F9-4949-802A-4850732E6C2B}"/>
          </ac:spMkLst>
        </pc:spChg>
        <pc:spChg chg="mod">
          <ac:chgData name="Wally PILLER" userId="e1c1cba4-6299-482b-91e7-ffd34a654594" providerId="ADAL" clId="{A5289BD9-B288-479C-9C53-1CB8B081C19E}" dt="2022-05-24T09:28:13.803" v="178" actId="20577"/>
          <ac:spMkLst>
            <pc:docMk/>
            <pc:sldMk cId="3215453978" sldId="292"/>
            <ac:spMk id="11" creationId="{6DC45A7B-7BFC-4642-8DD1-B4A6D781A216}"/>
          </ac:spMkLst>
        </pc:spChg>
        <pc:spChg chg="mod">
          <ac:chgData name="Wally PILLER" userId="e1c1cba4-6299-482b-91e7-ffd34a654594" providerId="ADAL" clId="{A5289BD9-B288-479C-9C53-1CB8B081C19E}" dt="2022-05-24T09:32:30.527" v="183" actId="20577"/>
          <ac:spMkLst>
            <pc:docMk/>
            <pc:sldMk cId="3215453978" sldId="292"/>
            <ac:spMk id="22" creationId="{A0759AA1-226B-4F0F-B9DA-DA9B8AA11E05}"/>
          </ac:spMkLst>
        </pc:spChg>
        <pc:spChg chg="mod">
          <ac:chgData name="Wally PILLER" userId="e1c1cba4-6299-482b-91e7-ffd34a654594" providerId="ADAL" clId="{A5289BD9-B288-479C-9C53-1CB8B081C19E}" dt="2022-05-24T09:34:02.927" v="189" actId="20577"/>
          <ac:spMkLst>
            <pc:docMk/>
            <pc:sldMk cId="3215453978" sldId="292"/>
            <ac:spMk id="24" creationId="{8B8AE09C-0D6F-4497-B219-E6C39009F89E}"/>
          </ac:spMkLst>
        </pc:spChg>
        <pc:spChg chg="mod">
          <ac:chgData name="Wally PILLER" userId="e1c1cba4-6299-482b-91e7-ffd34a654594" providerId="ADAL" clId="{A5289BD9-B288-479C-9C53-1CB8B081C19E}" dt="2022-05-24T09:39:01.773" v="249" actId="20577"/>
          <ac:spMkLst>
            <pc:docMk/>
            <pc:sldMk cId="3215453978" sldId="292"/>
            <ac:spMk id="25" creationId="{A471EC61-E0F7-4167-ADB5-4AEBB8678A51}"/>
          </ac:spMkLst>
        </pc:spChg>
      </pc:sldChg>
      <pc:sldChg chg="modSp mod">
        <pc:chgData name="Wally PILLER" userId="e1c1cba4-6299-482b-91e7-ffd34a654594" providerId="ADAL" clId="{A5289BD9-B288-479C-9C53-1CB8B081C19E}" dt="2022-05-24T13:54:23.574" v="419" actId="13926"/>
        <pc:sldMkLst>
          <pc:docMk/>
          <pc:sldMk cId="3692740643" sldId="293"/>
        </pc:sldMkLst>
        <pc:spChg chg="mod">
          <ac:chgData name="Wally PILLER" userId="e1c1cba4-6299-482b-91e7-ffd34a654594" providerId="ADAL" clId="{A5289BD9-B288-479C-9C53-1CB8B081C19E}" dt="2022-05-24T10:08:39.526" v="315" actId="1076"/>
          <ac:spMkLst>
            <pc:docMk/>
            <pc:sldMk cId="3692740643" sldId="293"/>
            <ac:spMk id="5" creationId="{E7F9AAE2-20F9-4949-802A-4850732E6C2B}"/>
          </ac:spMkLst>
        </pc:spChg>
        <pc:spChg chg="mod">
          <ac:chgData name="Wally PILLER" userId="e1c1cba4-6299-482b-91e7-ffd34a654594" providerId="ADAL" clId="{A5289BD9-B288-479C-9C53-1CB8B081C19E}" dt="2022-05-24T13:54:23.574" v="419" actId="13926"/>
          <ac:spMkLst>
            <pc:docMk/>
            <pc:sldMk cId="3692740643" sldId="293"/>
            <ac:spMk id="16" creationId="{BB8A8A7D-F6FF-4F58-AE88-928E127B96F7}"/>
          </ac:spMkLst>
        </pc:spChg>
        <pc:spChg chg="mod">
          <ac:chgData name="Wally PILLER" userId="e1c1cba4-6299-482b-91e7-ffd34a654594" providerId="ADAL" clId="{A5289BD9-B288-479C-9C53-1CB8B081C19E}" dt="2022-05-24T09:48:44.750" v="286" actId="20577"/>
          <ac:spMkLst>
            <pc:docMk/>
            <pc:sldMk cId="3692740643" sldId="293"/>
            <ac:spMk id="28" creationId="{9C5364A0-87B1-4E7B-8AC3-C65529C5A56E}"/>
          </ac:spMkLst>
        </pc:spChg>
      </pc:sldChg>
      <pc:sldChg chg="modSp mod">
        <pc:chgData name="Wally PILLER" userId="e1c1cba4-6299-482b-91e7-ffd34a654594" providerId="ADAL" clId="{A5289BD9-B288-479C-9C53-1CB8B081C19E}" dt="2022-06-02T12:33:08.959" v="1114"/>
        <pc:sldMkLst>
          <pc:docMk/>
          <pc:sldMk cId="1551785400" sldId="295"/>
        </pc:sldMkLst>
        <pc:spChg chg="mod">
          <ac:chgData name="Wally PILLER" userId="e1c1cba4-6299-482b-91e7-ffd34a654594" providerId="ADAL" clId="{A5289BD9-B288-479C-9C53-1CB8B081C19E}" dt="2022-06-02T12:33:08.959" v="1114"/>
          <ac:spMkLst>
            <pc:docMk/>
            <pc:sldMk cId="1551785400" sldId="295"/>
            <ac:spMk id="5" creationId="{D0ED12C2-7003-44D9-A2FB-4B2BA1F366F5}"/>
          </ac:spMkLst>
        </pc:spChg>
        <pc:spChg chg="mod">
          <ac:chgData name="Wally PILLER" userId="e1c1cba4-6299-482b-91e7-ffd34a654594" providerId="ADAL" clId="{A5289BD9-B288-479C-9C53-1CB8B081C19E}" dt="2022-05-24T10:31:20.512" v="318"/>
          <ac:spMkLst>
            <pc:docMk/>
            <pc:sldMk cId="1551785400" sldId="295"/>
            <ac:spMk id="7" creationId="{D9B4A527-A86B-4756-8775-FA28C4786F3E}"/>
          </ac:spMkLst>
        </pc:spChg>
        <pc:spChg chg="mod">
          <ac:chgData name="Wally PILLER" userId="e1c1cba4-6299-482b-91e7-ffd34a654594" providerId="ADAL" clId="{A5289BD9-B288-479C-9C53-1CB8B081C19E}" dt="2022-05-24T13:48:01.018" v="417" actId="20577"/>
          <ac:spMkLst>
            <pc:docMk/>
            <pc:sldMk cId="1551785400" sldId="295"/>
            <ac:spMk id="41" creationId="{D9808083-2602-4381-B2C0-93B66238FCB8}"/>
          </ac:spMkLst>
        </pc:spChg>
        <pc:spChg chg="mod">
          <ac:chgData name="Wally PILLER" userId="e1c1cba4-6299-482b-91e7-ffd34a654594" providerId="ADAL" clId="{A5289BD9-B288-479C-9C53-1CB8B081C19E}" dt="2022-05-24T13:47:02.761" v="411" actId="20577"/>
          <ac:spMkLst>
            <pc:docMk/>
            <pc:sldMk cId="1551785400" sldId="295"/>
            <ac:spMk id="67" creationId="{54856FA3-20DE-4C1E-8670-977050ABC5CF}"/>
          </ac:spMkLst>
        </pc:spChg>
      </pc:sldChg>
      <pc:sldChg chg="modSp mod">
        <pc:chgData name="Wally PILLER" userId="e1c1cba4-6299-482b-91e7-ffd34a654594" providerId="ADAL" clId="{A5289BD9-B288-479C-9C53-1CB8B081C19E}" dt="2022-06-02T12:56:03.327" v="1143" actId="20577"/>
        <pc:sldMkLst>
          <pc:docMk/>
          <pc:sldMk cId="3358940979" sldId="296"/>
        </pc:sldMkLst>
        <pc:spChg chg="mod">
          <ac:chgData name="Wally PILLER" userId="e1c1cba4-6299-482b-91e7-ffd34a654594" providerId="ADAL" clId="{A5289BD9-B288-479C-9C53-1CB8B081C19E}" dt="2022-06-02T12:56:03.327" v="1143" actId="20577"/>
          <ac:spMkLst>
            <pc:docMk/>
            <pc:sldMk cId="3358940979" sldId="296"/>
            <ac:spMk id="5" creationId="{45E1DCC2-11CD-41F7-969A-E4566F5B1573}"/>
          </ac:spMkLst>
        </pc:spChg>
        <pc:graphicFrameChg chg="mod">
          <ac:chgData name="Wally PILLER" userId="e1c1cba4-6299-482b-91e7-ffd34a654594" providerId="ADAL" clId="{A5289BD9-B288-479C-9C53-1CB8B081C19E}" dt="2022-06-02T12:42:36.803" v="1129"/>
          <ac:graphicFrameMkLst>
            <pc:docMk/>
            <pc:sldMk cId="3358940979" sldId="296"/>
            <ac:graphicFrameMk id="9" creationId="{CDF24725-4E16-F687-E839-9CDE396BAF0D}"/>
          </ac:graphicFrameMkLst>
        </pc:graphicFrameChg>
      </pc:sldChg>
      <pc:sldMasterChg chg="modSp mod modSldLayout">
        <pc:chgData name="Wally PILLER" userId="e1c1cba4-6299-482b-91e7-ffd34a654594" providerId="ADAL" clId="{A5289BD9-B288-479C-9C53-1CB8B081C19E}" dt="2022-06-02T13:01:41.901" v="1212" actId="1036"/>
        <pc:sldMasterMkLst>
          <pc:docMk/>
          <pc:sldMasterMk cId="3591108463" sldId="2147483660"/>
        </pc:sldMasterMkLst>
        <pc:spChg chg="mod">
          <ac:chgData name="Wally PILLER" userId="e1c1cba4-6299-482b-91e7-ffd34a654594" providerId="ADAL" clId="{A5289BD9-B288-479C-9C53-1CB8B081C19E}" dt="2022-06-02T13:00:55.621" v="1176" actId="1036"/>
          <ac:spMkLst>
            <pc:docMk/>
            <pc:sldMasterMk cId="3591108463" sldId="2147483660"/>
            <ac:spMk id="4" creationId="{E7F06E1F-D644-4F11-9C6B-F8D54F8A3E78}"/>
          </ac:spMkLst>
        </pc:spChg>
        <pc:picChg chg="mod">
          <ac:chgData name="Wally PILLER" userId="e1c1cba4-6299-482b-91e7-ffd34a654594" providerId="ADAL" clId="{A5289BD9-B288-479C-9C53-1CB8B081C19E}" dt="2022-06-02T13:00:50.453" v="1157" actId="1037"/>
          <ac:picMkLst>
            <pc:docMk/>
            <pc:sldMasterMk cId="3591108463" sldId="2147483660"/>
            <ac:picMk id="5" creationId="{A9E3A983-A56E-48BC-B71A-23C20E45D0F9}"/>
          </ac:picMkLst>
        </pc:picChg>
        <pc:sldLayoutChg chg="modSp mod">
          <pc:chgData name="Wally PILLER" userId="e1c1cba4-6299-482b-91e7-ffd34a654594" providerId="ADAL" clId="{A5289BD9-B288-479C-9C53-1CB8B081C19E}" dt="2022-06-02T13:01:41.901" v="1212" actId="1036"/>
          <pc:sldLayoutMkLst>
            <pc:docMk/>
            <pc:sldMasterMk cId="3591108463" sldId="2147483660"/>
            <pc:sldLayoutMk cId="1071623652" sldId="2147483677"/>
          </pc:sldLayoutMkLst>
          <pc:spChg chg="mod">
            <ac:chgData name="Wally PILLER" userId="e1c1cba4-6299-482b-91e7-ffd34a654594" providerId="ADAL" clId="{A5289BD9-B288-479C-9C53-1CB8B081C19E}" dt="2022-06-02T13:01:41.901" v="1212" actId="1036"/>
            <ac:spMkLst>
              <pc:docMk/>
              <pc:sldMasterMk cId="3591108463" sldId="2147483660"/>
              <pc:sldLayoutMk cId="1071623652" sldId="2147483677"/>
              <ac:spMk id="3" creationId="{1DE10B4D-4606-4171-8C03-DB6DCC94C19B}"/>
            </ac:spMkLst>
          </pc:spChg>
          <pc:picChg chg="mod">
            <ac:chgData name="Wally PILLER" userId="e1c1cba4-6299-482b-91e7-ffd34a654594" providerId="ADAL" clId="{A5289BD9-B288-479C-9C53-1CB8B081C19E}" dt="2022-06-02T13:01:39.189" v="1197" actId="1035"/>
            <ac:picMkLst>
              <pc:docMk/>
              <pc:sldMasterMk cId="3591108463" sldId="2147483660"/>
              <pc:sldLayoutMk cId="1071623652" sldId="2147483677"/>
              <ac:picMk id="4" creationId="{3D3B826A-2979-4099-9821-D7175F57BF98}"/>
            </ac:picMkLst>
          </pc:pic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13/06/2022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Espace réservé du pied de page 5"/>
          <p:cNvSpPr>
            <a:spLocks noGrp="1"/>
          </p:cNvSpPr>
          <p:nvPr>
            <p:ph type="ftr" sz="quarter" idx="4"/>
          </p:nvPr>
        </p:nvSpPr>
        <p:spPr>
          <a:xfrm>
            <a:off x="0" y="8079289"/>
            <a:ext cx="2945659" cy="1848940"/>
          </a:xfrm>
          <a:prstGeom prst="rect">
            <a:avLst/>
          </a:prstGeom>
        </p:spPr>
        <p:txBody>
          <a:bodyPr vert="horz" lIns="90999" tIns="45499" rIns="90999" bIns="45499"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684422"/>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82081"/>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693949"/>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4686" y="-53501"/>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derivative.credit-suisse.com/countryselect/fr"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231601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buFont typeface="Arial" panose="020B0604020202020204" pitchFamily="34" charset="0"/>
              <a:buChar char="•"/>
            </a:pPr>
            <a:r>
              <a:rPr lang="fr-FR" sz="800" b="1" dirty="0">
                <a:solidFill>
                  <a:srgbClr val="B9A049"/>
                </a:solidFill>
                <a:latin typeface="Futura PT" panose="020B0902020204020203" pitchFamily="34" charset="0"/>
              </a:rPr>
              <a:t>Titres de créance </a:t>
            </a:r>
            <a:r>
              <a:rPr lang="fr-FR" sz="800" b="1" cap="none" dirty="0"/>
              <a:t>de droit &lt;droit&gt; </a:t>
            </a:r>
            <a:r>
              <a:rPr lang="fr-FR" sz="800" b="1" cap="none" dirty="0">
                <a:solidFill>
                  <a:srgbClr val="000000"/>
                </a:solidFill>
                <a:latin typeface="Proxima Nova Rg" panose="02000506030000020004" pitchFamily="2" charset="0"/>
              </a:rPr>
              <a:t>pouvant être difficile à comprendre et présentant un risque de perte en capital partielle ou totale en cours de vie et à l’ échéance</a:t>
            </a:r>
            <a:r>
              <a:rPr lang="fr-FR" sz="800" b="1" cap="none" baseline="30000" dirty="0">
                <a:solidFill>
                  <a:srgbClr val="000000"/>
                </a:solidFill>
                <a:latin typeface="Proxima Nova Rg" panose="02000506030000020004" pitchFamily="2" charset="0"/>
              </a:rPr>
              <a:t>(1)</a:t>
            </a:r>
            <a:r>
              <a:rPr lang="fr-FR" sz="800" b="1" cap="none" dirty="0">
                <a:solidFill>
                  <a:srgbClr val="000000"/>
                </a:solidFill>
                <a:latin typeface="Proxima Nova Rg" panose="02000506030000020004" pitchFamily="2" charset="0"/>
              </a:rPr>
              <a:t>.</a:t>
            </a:r>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&lt;1PDC_MAJ&gt; au &lt;2PDC_MAJ&gt; (inclus). </a:t>
            </a:r>
            <a:r>
              <a:rPr lang="fr-FR" sz="800" cap="none" dirty="0"/>
              <a:t>Une fois le montant de l’enveloppe initiale atteint (30 000 000 EUR), la commercialisation de « &lt;NOM&gt; » peut cesser à tout moment sans préavis avant le &lt;2PDC_MAJ&gt;,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dirty="0"/>
              <a:t>&lt;DIC&gt;</a:t>
            </a:r>
            <a:r>
              <a:rPr lang="fr-FR" sz="800" b="1" dirty="0">
                <a:solidFill>
                  <a:srgbClr val="B9A049"/>
                </a:solidFill>
              </a:rPr>
              <a:t>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r>
              <a:rPr lang="fr-FR" sz="800" i="1" cap="none" dirty="0"/>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Produit de placement risqué </a:t>
            </a:r>
            <a:r>
              <a:rPr lang="fr-FR" sz="800" b="1" cap="none" dirty="0"/>
              <a:t>alternatif à un investissement dynamique risqué de type &lt;TDP&gt;.</a:t>
            </a:r>
            <a:endParaRPr lang="fr-FR" sz="800"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1815882"/>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Cadre d’investissement : </a:t>
            </a:r>
            <a:r>
              <a:rPr lang="fr-FR" sz="800" cap="none" dirty="0">
                <a:solidFill>
                  <a:schemeClr val="tx2"/>
                </a:solidFill>
                <a:latin typeface="Proxima Nova Rg" panose="02000506030000020004" pitchFamily="2" charset="0"/>
              </a:rPr>
              <a:t>Comptes-titres, contrats d’assurance vie et de capitalisation</a:t>
            </a:r>
            <a:r>
              <a:rPr lang="fr-FR" sz="800" cap="none" baseline="30000" dirty="0">
                <a:solidFill>
                  <a:schemeClr val="tx2"/>
                </a:solidFill>
                <a:latin typeface="Proxima Nova Rg" panose="02000506030000020004" pitchFamily="2" charset="0"/>
              </a:rPr>
              <a:t>(2)</a:t>
            </a:r>
            <a:r>
              <a:rPr lang="fr-FR" sz="800" cap="none" dirty="0">
                <a:solidFill>
                  <a:schemeClr val="tx2"/>
                </a:solidFill>
                <a:latin typeface="Proxima Nova Rg" panose="02000506030000020004" pitchFamily="2" charset="0"/>
              </a:rPr>
              <a:t>.</a:t>
            </a:r>
            <a:endParaRPr lang="fr-FR" sz="800" b="1" cap="all" dirty="0">
              <a:solidFill>
                <a:srgbClr val="B9A049"/>
              </a:solidFill>
              <a:latin typeface="Futura PT" panose="020B0902020204020203" pitchFamily="34" charset="0"/>
            </a:endParaRP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&lt;ISIN&gt;</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solidFill>
                  <a:schemeClr val="tx2"/>
                </a:solidFill>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endParaRPr lang="fr-FR" sz="800" b="1" dirty="0">
              <a:solidFill>
                <a:srgbClr val="B9A049"/>
              </a:solidFill>
              <a:latin typeface="Futura PT" panose="020B0902020204020203" pitchFamily="34" charset="0"/>
            </a:endParaRPr>
          </a:p>
          <a:p>
            <a:pPr marL="171450" indent="-171450" algn="just">
              <a:buClr>
                <a:srgbClr val="000000"/>
              </a:buClr>
              <a:buSzPct val="100000"/>
              <a:buFont typeface="Wingdings" panose="05000000000000000000" pitchFamily="2" charset="2"/>
              <a:buChar char="§"/>
            </a:pPr>
            <a:r>
              <a:rPr lang="fr-FR" sz="800" b="1" cap="all" dirty="0">
                <a:solidFill>
                  <a:srgbClr val="B9A049"/>
                </a:solidFill>
                <a:latin typeface="Futura PT" panose="020B0902020204020203" pitchFamily="34" charset="0"/>
              </a:rPr>
              <a:t>Produit émis par </a:t>
            </a:r>
            <a:r>
              <a:rPr lang="fr-FR" sz="800" b="1" cap="all" dirty="0" err="1">
                <a:solidFill>
                  <a:srgbClr val="B9A049"/>
                </a:solidFill>
                <a:latin typeface="Futura PT" panose="020B0902020204020203" pitchFamily="34" charset="0"/>
              </a:rPr>
              <a:t>morgan</a:t>
            </a:r>
            <a:r>
              <a:rPr lang="fr-FR" sz="800" b="1" cap="all" dirty="0">
                <a:solidFill>
                  <a:srgbClr val="B9A049"/>
                </a:solidFill>
                <a:latin typeface="Futura PT" panose="020B0902020204020203" pitchFamily="34" charset="0"/>
              </a:rPr>
              <a:t> </a:t>
            </a:r>
            <a:r>
              <a:rPr lang="fr-FR" sz="800" b="1" cap="all" dirty="0" err="1">
                <a:solidFill>
                  <a:srgbClr val="B9A049"/>
                </a:solidFill>
                <a:latin typeface="Futura PT" panose="020B0902020204020203" pitchFamily="34" charset="0"/>
              </a:rPr>
              <a:t>stanley</a:t>
            </a:r>
            <a:r>
              <a:rPr lang="fr-FR" sz="800" b="1" cap="all" dirty="0">
                <a:solidFill>
                  <a:srgbClr val="B9A049"/>
                </a:solidFill>
                <a:latin typeface="Futura PT" panose="020B0902020204020203" pitchFamily="34" charset="0"/>
              </a:rPr>
              <a:t> &amp; </a:t>
            </a:r>
            <a:r>
              <a:rPr lang="fr-FR" sz="800" b="1" cap="all" dirty="0" err="1">
                <a:solidFill>
                  <a:srgbClr val="B9A049"/>
                </a:solidFill>
                <a:latin typeface="Futura PT" panose="020B0902020204020203" pitchFamily="34" charset="0"/>
              </a:rPr>
              <a:t>co</a:t>
            </a:r>
            <a:r>
              <a:rPr lang="fr-FR" sz="800" b="1" cap="all" dirty="0">
                <a:solidFill>
                  <a:srgbClr val="B9A049"/>
                </a:solidFill>
                <a:latin typeface="Futura PT" panose="020B0902020204020203" pitchFamily="34" charset="0"/>
              </a:rPr>
              <a:t> international PLC</a:t>
            </a:r>
            <a:r>
              <a:rPr lang="fr-FR" sz="800" b="1" baseline="30000" dirty="0">
                <a:solidFill>
                  <a:srgbClr val="B9A049"/>
                </a:solidFill>
                <a:latin typeface="Proxima Nova Rg" panose="02000506030000020004" pitchFamily="2" charset="0"/>
              </a:rPr>
              <a:t>(3)</a:t>
            </a:r>
            <a:r>
              <a:rPr lang="fr-FR" sz="800" b="1" cap="all" dirty="0">
                <a:solidFill>
                  <a:srgbClr val="B9A049"/>
                </a:solidFill>
                <a:latin typeface="Futura PT" panose="020B0902020204020203" pitchFamily="34" charset="0"/>
              </a:rPr>
              <a:t> , </a:t>
            </a:r>
            <a:r>
              <a:rPr lang="fr-FR" sz="800" cap="none" dirty="0">
                <a:solidFill>
                  <a:schemeClr val="tx2"/>
                </a:solidFill>
                <a:latin typeface="Proxima Nova Rg" panose="02000506030000020004" pitchFamily="2" charset="0"/>
              </a:rPr>
              <a:t>l’investisseur est par conséquent soumis au risque de défaut de paiement, de faillite ainsi que de mise en résolution de Morgan Stanley &amp; Co International Plc.</a:t>
            </a:r>
          </a:p>
          <a:p>
            <a:pPr marL="171450" indent="-171450" algn="just">
              <a:buClr>
                <a:srgbClr val="000000"/>
              </a:buClr>
              <a:buSzPct val="100000"/>
              <a:buFont typeface="Wingdings" panose="05000000000000000000" pitchFamily="2" charset="2"/>
              <a:buChar char="§"/>
            </a:pPr>
            <a:endParaRPr lang="fr-FR" sz="800" cap="none" dirty="0">
              <a:solidFill>
                <a:schemeClr val="tx2"/>
              </a:solidFill>
              <a:latin typeface="Proxima Nova Rg" panose="02000506030000020004" pitchFamily="2" charset="0"/>
            </a:endParaRP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&lt;NOMP1&gt;</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59839" y="9765983"/>
            <a:ext cx="6485461" cy="569387"/>
          </a:xfrm>
          <a:prstGeom prst="rect">
            <a:avLst/>
          </a:prstGeom>
          <a:noFill/>
          <a:ln w="9525">
            <a:noFill/>
            <a:miter lim="800000"/>
            <a:headEnd/>
            <a:tailEnd/>
          </a:ln>
        </p:spPr>
        <p:txBody>
          <a:bodyPr wrap="square" lIns="0" tIns="0" rIns="0" bIns="0">
            <a:spAutoFit/>
          </a:bodyPr>
          <a:lstStyle/>
          <a:p>
            <a:pPr algn="just" defTabSz="914400"/>
            <a:r>
              <a:rPr lang="fr-FR" sz="600" i="1" baseline="30000" dirty="0">
                <a:solidFill>
                  <a:schemeClr val="tx2"/>
                </a:solidFill>
                <a:latin typeface="Proxima Nova Rg" panose="02000506030000020004" pitchFamily="2" charset="0"/>
              </a:rPr>
              <a:t>(1) </a:t>
            </a:r>
            <a:r>
              <a:rPr lang="fr-FR" sz="600" i="1" dirty="0">
                <a:solidFill>
                  <a:schemeClr val="tx2"/>
                </a:solidFill>
                <a:latin typeface="Proxima Nova Rg" panose="02000506030000020004" pitchFamily="2" charset="0"/>
              </a:rPr>
              <a:t>L’investisseur prend un risque de perte en capital non mesurable a priori si les titres de créance sont revendus avant la date d’échéance ou de remboursement automatique anticipé. L'investisseur supporte le risque de défaut de paiement et/ou faillite de l’Émetteur. Pour les autres risques de perte en capital, voir pages suivantes.</a:t>
            </a:r>
          </a:p>
          <a:p>
            <a:pPr algn="just" defTabSz="914400"/>
            <a:r>
              <a:rPr lang="fr-FR" sz="600" i="1" baseline="30000" dirty="0">
                <a:solidFill>
                  <a:schemeClr val="tx2"/>
                </a:solidFill>
                <a:latin typeface="Proxima Nova Rg" panose="02000506030000020004" pitchFamily="2" charset="0"/>
              </a:rPr>
              <a:t>(2) </a:t>
            </a:r>
            <a:r>
              <a:rPr lang="fr-FR" sz="600" i="1" dirty="0">
                <a:solidFill>
                  <a:schemeClr val="tx2"/>
                </a:solidFill>
                <a:latin typeface="Proxima Nova Rg" panose="02000506030000020004" pitchFamily="2" charset="0"/>
              </a:rPr>
              <a:t>L’Assureur s’engage exclusivement sur le nombre d’unités de compte mais non sur leur valeur, qu’il ne garantit pas. Il est précisé que l’Assureur d’une part et l’Émetteur d’autre part, sont des entités juridiques indépendantes. Ce document n’a pas été rédigé par l’Assureur.</a:t>
            </a:r>
          </a:p>
          <a:p>
            <a:pPr algn="just" defTabSz="914400"/>
            <a:r>
              <a:rPr lang="fr-FR" sz="600" i="1" baseline="30000" dirty="0">
                <a:solidFill>
                  <a:schemeClr val="tx2"/>
                </a:solidFill>
                <a:latin typeface="Proxima Nova Rg" panose="02000506030000020004" pitchFamily="2" charset="0"/>
              </a:rPr>
              <a:t>(3) </a:t>
            </a:r>
            <a:r>
              <a:rPr lang="fr-FR" sz="600" i="1" dirty="0">
                <a:solidFill>
                  <a:schemeClr val="tx2"/>
                </a:solidFill>
                <a:latin typeface="Proxima Nova Rg" panose="02000506030000020004" pitchFamily="2" charset="0"/>
              </a:rPr>
              <a:t>Morgan Stanley &amp; Co International Plc : Moody’s Aa3 / S&amp;P A+. Notations en vigueur au moment de la rédaction de la présente brochure le </a:t>
            </a:r>
            <a:r>
              <a:rPr lang="fr-FR" sz="650" dirty="0">
                <a:solidFill>
                  <a:schemeClr val="tx2"/>
                </a:solidFill>
                <a:latin typeface="Proxima Nova Rg" panose="02000506030000020004" pitchFamily="2" charset="0"/>
              </a:rPr>
              <a:t>&lt;DDR_MAJ&gt;. </a:t>
            </a:r>
            <a:r>
              <a:rPr lang="fr-FR" sz="600" i="1" dirty="0">
                <a:solidFill>
                  <a:schemeClr val="tx2"/>
                </a:solidFill>
                <a:latin typeface="Proxima Nova Rg" panose="02000506030000020004" pitchFamily="2" charset="0"/>
              </a:rPr>
              <a:t>Ces notations peuvent être révisées à tout moment et ne sont pas une garantie de solvabilité de l’Émetteur. Elles ne sauraient constituer un argument de souscription au produit.</a:t>
            </a:r>
            <a:endParaRPr lang="fr-FR" sz="650" dirty="0">
              <a:solidFill>
                <a:schemeClr val="tx2"/>
              </a:solidFill>
              <a:latin typeface="Proxima Nova Rg" panose="02000506030000020004" pitchFamily="2" charset="0"/>
            </a:endParaRP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800219"/>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 </a:t>
            </a:r>
            <a:r>
              <a:rPr lang="fr-FR" sz="650" dirty="0">
                <a:solidFill>
                  <a:schemeClr val="tx2"/>
                </a:solidFill>
                <a:latin typeface="+mn-lt"/>
              </a:rPr>
              <a:t>Hors prise en compte des dividendes éventuels détachés par </a:t>
            </a:r>
            <a:r>
              <a:rPr lang="it-IT" sz="650" dirty="0">
                <a:solidFill>
                  <a:schemeClr val="tx2"/>
                </a:solidFill>
                <a:latin typeface="+mn-lt"/>
              </a:rPr>
              <a:t>&lt;SJR1&gt;</a:t>
            </a:r>
            <a:endParaRPr lang="fr-FR" sz="650" dirty="0">
              <a:solidFill>
                <a:schemeClr val="tx2"/>
              </a:solidFill>
              <a:latin typeface="+mn-lt"/>
            </a:endParaRPr>
          </a:p>
          <a:p>
            <a:pPr marL="0" lvl="1" algn="just"/>
            <a:endParaRPr lang="fr-FR" sz="650" dirty="0">
              <a:solidFill>
                <a:schemeClr val="tx2"/>
              </a:solidFill>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dirty="0">
                <a:solidFill>
                  <a:schemeClr val="tx2"/>
                </a:solidFill>
                <a:latin typeface="Proxima Nova Rg" panose="02000506030000020004" pitchFamily="2" charset="0"/>
              </a:rPr>
              <a:t>Les données chiffrées utilisées dans ces exemples n’ont qu’une valeur indicative et informative, l’objectif étant de décrire le mécanisme du produit. Elles ne préjugent en rien de résultats futurs et ne sauraient constituer en aucune manière une offre commerciale.</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3144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(1)</a:t>
            </a:r>
            <a:r>
              <a:rPr lang="fr-FR" sz="8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&lt;baliseCM5&gt;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endParaRPr lang="fr-FR" sz="800">
              <a:solidFill>
                <a:srgbClr val="B9A049"/>
              </a:solidFill>
              <a:latin typeface="+mn-lt"/>
            </a:endParaRPr>
          </a:p>
          <a:p>
            <a:pPr marL="0" lvl="2" algn="just">
              <a:spcBef>
                <a:spcPts val="0"/>
              </a:spcBef>
              <a:spcAft>
                <a:spcPts val="0"/>
              </a:spcAft>
            </a:pPr>
            <a:r>
              <a:rPr lang="fr-FR" sz="800" dirty="0">
                <a:solidFill>
                  <a:srgbClr val="B9A049"/>
                </a:solidFill>
                <a:latin typeface="+mn-lt"/>
              </a:rPr>
              <a:t>LE RENDEMENT DU PRODUIT « &lt;NOM&gt; » EST TRÈS SENSIBLE À UNE FAIBLE </a:t>
            </a:r>
            <a:r>
              <a:rPr lang="fr-FR" sz="800">
                <a:solidFill>
                  <a:srgbClr val="B9A049"/>
                </a:solidFill>
                <a:latin typeface="+mn-lt"/>
              </a:rPr>
              <a:t>VARIATION DU &lt;SJR3&gt; </a:t>
            </a:r>
            <a:r>
              <a:rPr lang="fr-FR" sz="800" dirty="0">
                <a:solidFill>
                  <a:srgbClr val="B9A049"/>
                </a:solidFill>
                <a:latin typeface="+mn-lt"/>
              </a:rPr>
              <a:t>DE &lt;SJR1&gt; AUTOUR DES SEUILS DE &lt;PDI&gt; ET DE &lt;BFP&gt; DE SON &lt;NDR&gt;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524157"/>
            <a:ext cx="3189159" cy="2416046"/>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&lt;DU&gt; &lt;F0&gt; 1, à la date de constatation correspondante</a:t>
            </a:r>
            <a:r>
              <a:rPr lang="fr-FR" sz="800" baseline="30000" dirty="0">
                <a:solidFill>
                  <a:schemeClr val="tx2"/>
                </a:solidFill>
                <a:latin typeface="Proxima Nova Rg" panose="02000506030000020004" pitchFamily="2" charset="0"/>
              </a:rPr>
              <a:t>(1)</a:t>
            </a:r>
            <a:r>
              <a:rPr lang="fr-FR" sz="800" dirty="0"/>
              <a:t>, &lt;SJR1&gt; clôture à un &lt;SJR3&gt; strictement supérieur à &lt;ABAC2&gt;. Le produit verse donc un coupon de &lt;CPN&gt; au titre du &lt;F0&gt;.</a:t>
            </a:r>
          </a:p>
          <a:p>
            <a:pPr lvl="0" algn="just" defTabSz="1042988" fontAlgn="base">
              <a:spcBef>
                <a:spcPct val="0"/>
              </a:spcBef>
              <a:spcAft>
                <a:spcPct val="0"/>
              </a:spcAft>
            </a:pPr>
            <a:endParaRPr lang="fr-FR" sz="800" dirty="0"/>
          </a:p>
          <a:p>
            <a:pPr lvl="0" algn="just" defTabSz="1042988" fontAlgn="base">
              <a:spcBef>
                <a:spcPct val="0"/>
              </a:spcBef>
              <a:spcAft>
                <a:spcPct val="0"/>
              </a:spcAft>
            </a:pPr>
            <a:r>
              <a:rPr lang="fr-FR" sz="800" dirty="0"/>
              <a:t>À l’issue des &lt;F0&gt;&lt;F0s&gt; 2 à &lt;ADPR&gt;, aux dates de constatation correspondantes</a:t>
            </a:r>
            <a:r>
              <a:rPr lang="fr-FR" sz="800" baseline="30000" dirty="0"/>
              <a:t>(1)</a:t>
            </a:r>
            <a:r>
              <a:rPr lang="fr-FR" sz="800" dirty="0"/>
              <a:t>, &lt;SJR1&gt; clôture à un &lt;SJR3&gt; strictement inférieur à </a:t>
            </a:r>
            <a:r>
              <a:rPr lang="fr-FR" sz="800" dirty="0">
                <a:highlight>
                  <a:srgbClr val="FF00FF"/>
                </a:highlight>
              </a:rPr>
              <a:t>&lt;ABAC2&gt;. </a:t>
            </a:r>
            <a:r>
              <a:rPr lang="fr-FR" sz="800" dirty="0"/>
              <a:t>Le mécanisme de remboursement anticipé automatique n’est donc pas activé et le produit ne verse aucun coupon&lt;Mémoire4&gt;.</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solidFill>
                  <a:srgbClr val="000000"/>
                </a:solidFill>
                <a:highlight>
                  <a:srgbClr val="00FFFF"/>
                </a:highlight>
              </a:rPr>
              <a:t>&lt;TRA.D.P&gt;</a:t>
            </a:r>
            <a:r>
              <a:rPr lang="fr-FR" sz="800" baseline="30000" dirty="0"/>
              <a:t>(2)</a:t>
            </a:r>
            <a:r>
              <a:rPr lang="fr-FR" sz="800" dirty="0"/>
              <a:t>, contre un Taux de Rendement Annuel net négatif de </a:t>
            </a:r>
            <a:r>
              <a:rPr lang="fr-FR" sz="800" dirty="0">
                <a:solidFill>
                  <a:srgbClr val="000000"/>
                </a:solidFill>
                <a:highlight>
                  <a:srgbClr val="00FFFF"/>
                </a:highlight>
              </a:rPr>
              <a:t>&lt;TRA.D.A&gt;</a:t>
            </a:r>
            <a:r>
              <a:rPr lang="fr-FR" sz="800" baseline="30000" dirty="0"/>
              <a:t>(2)</a:t>
            </a:r>
            <a:r>
              <a:rPr lang="fr-FR" sz="800" dirty="0"/>
              <a:t>, pour un investissement direct dans &lt;SJR1&gt;</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l’issue &lt;DU&gt; &lt;F0&gt; 2, à la date de constatation correspondante</a:t>
            </a:r>
            <a:r>
              <a:rPr lang="fr-FR" sz="800" baseline="30000" dirty="0">
                <a:latin typeface="+mn-lt"/>
              </a:rPr>
              <a:t>(1)</a:t>
            </a:r>
            <a:r>
              <a:rPr lang="fr-FR" sz="800" dirty="0">
                <a:latin typeface="+mn-lt"/>
              </a:rPr>
              <a:t>, &lt;SJR1&gt; clôture à un &lt;SJR3&gt; strictement inférieur à &lt;ABAC&gt; mais supérieur au seuil de versement du coupon. Le mécanisme de remboursement anticipé automatique n’est donc pas activé mais le produit verse un coupon de &lt;CPN&gt; au titre &lt;DU&gt; &lt;F0&gt; &lt;Mémoire5&gt;.</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&lt;baliseCM6&gt;</a:t>
            </a:r>
          </a:p>
          <a:p>
            <a:pPr lvl="0" defTabSz="1042988" fontAlgn="base">
              <a:spcBef>
                <a:spcPct val="0"/>
              </a:spcBef>
              <a:spcAft>
                <a:spcPts val="600"/>
              </a:spcAft>
            </a:pPr>
            <a:r>
              <a:rPr lang="fr-FR" sz="800" dirty="0">
                <a:latin typeface="+mn-lt"/>
              </a:rPr>
              <a:t>Ce qui correspond à un Taux de Rendement Annuel net de </a:t>
            </a:r>
            <a:r>
              <a:rPr lang="fr-FR" sz="800" dirty="0">
                <a:solidFill>
                  <a:srgbClr val="000000"/>
                </a:solidFill>
                <a:highlight>
                  <a:srgbClr val="00FFFF"/>
                </a:highlight>
                <a:latin typeface="+mn-lt"/>
              </a:rPr>
              <a:t>&lt;TRA.RM.P&gt;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contre un Taux de Rendement Annuel net de </a:t>
            </a:r>
            <a:r>
              <a:rPr lang="fr-FR" sz="800" dirty="0">
                <a:solidFill>
                  <a:srgbClr val="000000"/>
                </a:solidFill>
                <a:highlight>
                  <a:srgbClr val="00FFFF"/>
                </a:highlight>
                <a:latin typeface="+mn-lt"/>
              </a:rPr>
              <a:t>&lt;TRA.M.SJ&gt;</a:t>
            </a:r>
            <a:r>
              <a:rPr lang="fr-FR" sz="800" baseline="30000" dirty="0">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&lt;SJR1&gt;</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(1)</a:t>
            </a:r>
            <a:r>
              <a:rPr lang="fr-FR" sz="800" b="1" dirty="0">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63121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&lt;DU1&gt; &lt;F0&gt; 1 au &lt;F0&gt; &lt;1PR-1&gt;, aux dates de constatation correspondantes</a:t>
            </a:r>
            <a:r>
              <a:rPr lang="fr-FR" sz="800" baseline="30000" dirty="0">
                <a:solidFill>
                  <a:schemeClr val="tx2"/>
                </a:solidFill>
              </a:rPr>
              <a:t>(1)</a:t>
            </a:r>
            <a:r>
              <a:rPr lang="fr-FR" sz="800" dirty="0">
                <a:solidFill>
                  <a:schemeClr val="tx2"/>
                </a:solidFill>
              </a:rPr>
              <a:t>, &lt;SJR1&gt; clôture à un &lt;SJR3&gt; supérieur à </a:t>
            </a:r>
            <a:r>
              <a:rPr lang="fr-FR" sz="800" dirty="0">
                <a:solidFill>
                  <a:schemeClr val="tx2"/>
                </a:solidFill>
                <a:highlight>
                  <a:srgbClr val="FF00FF"/>
                </a:highlight>
              </a:rPr>
              <a:t>&lt;ABAC2</a:t>
            </a:r>
            <a:r>
              <a:rPr lang="fr-FR" sz="800" dirty="0">
                <a:solidFill>
                  <a:schemeClr val="tx2"/>
                </a:solidFill>
              </a:rPr>
              <a:t>&gt;. Le produit verse alors un coupon de &lt;CPN&gt; au titre de chaque &lt;F0&gt;.</a:t>
            </a:r>
          </a:p>
          <a:p>
            <a:pPr algn="just">
              <a:spcAft>
                <a:spcPts val="600"/>
              </a:spcAft>
            </a:pPr>
            <a:r>
              <a:rPr lang="fr-FR" sz="800" dirty="0">
                <a:solidFill>
                  <a:schemeClr val="tx2"/>
                </a:solidFill>
              </a:rPr>
              <a:t>Dès la fin &lt;DU&gt; &lt;F0&gt; &lt;1PR&gt;, à la date de constatation correspondante</a:t>
            </a:r>
            <a:r>
              <a:rPr lang="fr-FR" sz="800" baseline="30000" dirty="0">
                <a:solidFill>
                  <a:schemeClr val="tx2"/>
                </a:solidFill>
              </a:rPr>
              <a:t>(1)</a:t>
            </a:r>
            <a:r>
              <a:rPr lang="fr-FR" sz="800" dirty="0">
                <a:solidFill>
                  <a:schemeClr val="tx2"/>
                </a:solidFill>
              </a:rPr>
              <a:t>, &lt;SJR1&gt; clôture à un &lt;SJR3&gt; supérieur à &lt;ABAC&gt; (&lt;NSF&gt; dans cet exemple). Le produit est alors automatiquement remboursé par anticipation. L’investisseur récupère l’intégralité du capital initial majoré d’un coupon de &lt;CPN&gt; au titre du trimestre.</a:t>
            </a:r>
          </a:p>
          <a:p>
            <a:pPr algn="just">
              <a:spcAft>
                <a:spcPts val="600"/>
              </a:spcAft>
            </a:pPr>
            <a:r>
              <a:rPr lang="fr-FR" sz="800" dirty="0">
                <a:solidFill>
                  <a:srgbClr val="04202E"/>
                </a:solidFill>
              </a:rPr>
              <a:t>Ce qui correspond à un Taux de Rendement Annuel net de </a:t>
            </a:r>
            <a:r>
              <a:rPr lang="fr-FR" sz="800" dirty="0">
                <a:solidFill>
                  <a:srgbClr val="04202E"/>
                </a:solidFill>
                <a:highlight>
                  <a:srgbClr val="00FFFF"/>
                </a:highlight>
              </a:rPr>
              <a:t>&lt;TRA.F.P&gt;</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contre un Taux de Rendement Annuel net de </a:t>
            </a:r>
            <a:r>
              <a:rPr lang="fr-FR" sz="800" dirty="0">
                <a:highlight>
                  <a:srgbClr val="00FFFF"/>
                </a:highlight>
              </a:rPr>
              <a:t>&lt;TRA.F.SJ&gt;</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&lt;SJR1&gt;</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&lt;CPN&gt; par &lt;F0&gt;.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a:t>&lt;graph2&gt;</a:t>
            </a:r>
            <a:endParaRPr lang="en-US" dirty="0"/>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a:r>
              <a:rPr lang="fr-FR" dirty="0"/>
              <a:t>&lt;graph3&gt;</a:t>
            </a:r>
            <a:endParaRPr lang="en-US" dirty="0"/>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a:r>
              <a:rPr lang="fr-FR" dirty="0"/>
              <a:t>&lt;graph4&gt;</a:t>
            </a:r>
            <a:endParaRPr lang="en-US" dirty="0"/>
          </a:p>
        </p:txBody>
      </p:sp>
      <p:sp>
        <p:nvSpPr>
          <p:cNvPr id="3" name="ZoneTexte 2">
            <a:extLst>
              <a:ext uri="{FF2B5EF4-FFF2-40B4-BE49-F238E27FC236}">
                <a16:creationId xmlns:a16="http://schemas.microsoft.com/office/drawing/2014/main" id="{D652E3E6-A9EC-9841-2DE3-2DD070B4FB32}"/>
              </a:ext>
            </a:extLst>
          </p:cNvPr>
          <p:cNvSpPr txBox="1"/>
          <p:nvPr/>
        </p:nvSpPr>
        <p:spPr>
          <a:xfrm>
            <a:off x="5684520" y="9174546"/>
            <a:ext cx="1646522" cy="215444"/>
          </a:xfrm>
          <a:prstGeom prst="rect">
            <a:avLst/>
          </a:prstGeom>
          <a:noFill/>
        </p:spPr>
        <p:txBody>
          <a:bodyPr wrap="square" rtlCol="0">
            <a:spAutoFit/>
          </a:bodyPr>
          <a:lstStyle/>
          <a:p>
            <a:r>
              <a:rPr lang="fr-FR" sz="800" u="sng"/>
              <a:t>Source :</a:t>
            </a:r>
            <a:r>
              <a:rPr lang="fr-FR" sz="800"/>
              <a:t> Equitim, le </a:t>
            </a:r>
            <a:r>
              <a:rPr lang="fr-FR" sz="800">
                <a:solidFill>
                  <a:schemeClr val="tx2"/>
                </a:solidFill>
              </a:rPr>
              <a:t>&lt;DDR_MAJ&gt;</a:t>
            </a:r>
            <a:endParaRPr lang="fr-FR" sz="800"/>
          </a:p>
        </p:txBody>
      </p:sp>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75104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&lt;NOMSOUSJACENTP1&gt;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7478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566184000"/>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lgn="l" rtl="0" fontAlgn="ctr"/>
                      <a:r>
                        <a:rPr lang="fr-FR" sz="800" b="1" i="0" u="none" strike="noStrike" dirty="0">
                          <a:solidFill>
                            <a:srgbClr val="04202E"/>
                          </a:solidFill>
                          <a:effectLst/>
                          <a:latin typeface="Proxima Nova Rg" panose="02000506030000020004" pitchFamily="2" charset="0"/>
                        </a:rPr>
                        <a:t>Performances au </a:t>
                      </a:r>
                      <a:r>
                        <a:rPr lang="fr-FR" sz="800" b="1" i="0" u="none" strike="noStrike">
                          <a:solidFill>
                            <a:srgbClr val="04202E"/>
                          </a:solidFill>
                          <a:effectLst/>
                          <a:latin typeface="Proxima Nova Rg" panose="02000506030000020004" pitchFamily="2" charset="0"/>
                        </a:rPr>
                        <a:t>&lt;DDR1&gt;</a:t>
                      </a:r>
                      <a:endParaRPr lang="fr-FR" sz="800" b="1" i="0" u="none" strike="noStrike" dirty="0">
                        <a:solidFill>
                          <a:srgbClr val="04202E"/>
                        </a:solidFill>
                        <a:effectLst/>
                        <a:latin typeface="Proxima Nova Rg" panose="02000506030000020004" pitchFamily="2" charset="0"/>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a:solidFill>
                            <a:srgbClr val="04202E"/>
                          </a:solidFill>
                          <a:effectLst/>
                          <a:latin typeface="Proxima Nova Rg" panose="02000506030000020004" pitchFamily="2" charset="0"/>
                        </a:rPr>
                        <a:t>1</a:t>
                      </a:r>
                      <a:r>
                        <a:rPr lang="fr-FR" sz="800" b="1" i="0" u="none" strike="noStrike" dirty="0">
                          <a:solidFill>
                            <a:srgbClr val="04202E"/>
                          </a:solidFill>
                          <a:effectLst/>
                          <a:latin typeface="Proxima Nova Rg" panose="02000506030000020004" pitchFamily="2" charset="0"/>
                        </a:rPr>
                        <a:t>0</a:t>
                      </a:r>
                      <a:r>
                        <a:rPr lang="fr-FR" sz="800" b="1" i="0" u="none" strike="noStrike">
                          <a:solidFill>
                            <a:srgbClr val="04202E"/>
                          </a:solidFill>
                          <a:effectLst/>
                          <a:latin typeface="Proxima Nova Rg" panose="02000506030000020004" pitchFamily="2" charset="0"/>
                        </a:rPr>
                        <a:t> </a:t>
                      </a:r>
                      <a:r>
                        <a:rPr lang="fr-FR" sz="800" b="1" i="0" u="none" strike="noStrike" dirty="0">
                          <a:solidFill>
                            <a:srgbClr val="04202E"/>
                          </a:solidFill>
                          <a:effectLst/>
                          <a:latin typeface="Proxima Nova Rg" panose="02000506030000020004" pitchFamily="2" charset="0"/>
                        </a:rPr>
                        <a:t>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marL="0" algn="l" defTabSz="755934" rtl="0" eaLnBrk="1" fontAlgn="ctr" latinLnBrk="0" hangingPunct="1"/>
                      <a:r>
                        <a:rPr lang="fr-FR" sz="800" b="1" i="0" u="none" strike="noStrike" kern="1200" dirty="0">
                          <a:solidFill>
                            <a:srgbClr val="004F74"/>
                          </a:solidFill>
                          <a:effectLst/>
                          <a:latin typeface="Proxima Nova Rg" panose="02000506030000020004" pitchFamily="2" charset="0"/>
                          <a:ea typeface="+mn-ea"/>
                          <a:cs typeface="+mn-cs"/>
                        </a:rPr>
                        <a:t>&lt;NOMSOUSJACENT&gt;</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3" name="ZoneTexte 12">
            <a:extLst>
              <a:ext uri="{FF2B5EF4-FFF2-40B4-BE49-F238E27FC236}">
                <a16:creationId xmlns:a16="http://schemas.microsoft.com/office/drawing/2014/main" id="{A4F2091A-6D5E-49D4-A23C-B34C523C9402}"/>
              </a:ext>
            </a:extLst>
          </p:cNvPr>
          <p:cNvSpPr txBox="1"/>
          <p:nvPr/>
        </p:nvSpPr>
        <p:spPr>
          <a:xfrm>
            <a:off x="360889" y="9531937"/>
            <a:ext cx="5332412" cy="200055"/>
          </a:xfrm>
          <a:prstGeom prst="rect">
            <a:avLst/>
          </a:prstGeom>
          <a:noFill/>
        </p:spPr>
        <p:txBody>
          <a:bodyPr wrap="square">
            <a:spAutoFit/>
          </a:bodyPr>
          <a:lstStyle/>
          <a:p>
            <a:pPr lvl="1" algn="just"/>
            <a:r>
              <a:rPr lang="fr-FR" sz="700" i="1" dirty="0">
                <a:solidFill>
                  <a:schemeClr val="tx2"/>
                </a:solidFill>
                <a:latin typeface="Proxima Nova Rg" panose="02000506030000020004" pitchFamily="2" charset="0"/>
              </a:rPr>
              <a:t>*Les performances des actions sont calculées dividendes non réinvestis et sans frais.</a:t>
            </a:r>
          </a:p>
        </p:txBody>
      </p:sp>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300082"/>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&lt;SJR6P1&gt; &lt;NOMSOUSJACENTP1&gt; ENTRE LE </a:t>
            </a:r>
            <a:r>
              <a:rPr lang="en-US" sz="1200" b="0" dirty="0">
                <a:effectLst/>
                <a:latin typeface="+mj-lt"/>
              </a:rPr>
              <a:t>&lt;DDR1-12_MAJ&gt;</a:t>
            </a:r>
            <a:r>
              <a:rPr lang="en-US" sz="1200" dirty="0">
                <a:latin typeface="+mj-lt"/>
              </a:rPr>
              <a:t> </a:t>
            </a:r>
            <a:r>
              <a:rPr lang="fr-FR" sz="1200" cap="none" dirty="0">
                <a:latin typeface="Futura PT" panose="020B0902020204020203" pitchFamily="34" charset="0"/>
              </a:rPr>
              <a:t>ET LE &lt;DDR1_MAJ&gt;</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a:r>
              <a:rPr lang="fr-FR" dirty="0"/>
              <a:t>&lt;graph5&gt;</a:t>
            </a:r>
            <a:endParaRPr lang="en-US" dirty="0"/>
          </a:p>
        </p:txBody>
      </p:sp>
      <p:sp>
        <p:nvSpPr>
          <p:cNvPr id="18" name="ZoneTexte 17">
            <a:extLst>
              <a:ext uri="{FF2B5EF4-FFF2-40B4-BE49-F238E27FC236}">
                <a16:creationId xmlns:a16="http://schemas.microsoft.com/office/drawing/2014/main" id="{9B028CA2-B057-FAEF-EFF1-D1F87BC5D8F3}"/>
              </a:ext>
            </a:extLst>
          </p:cNvPr>
          <p:cNvSpPr txBox="1"/>
          <p:nvPr/>
        </p:nvSpPr>
        <p:spPr>
          <a:xfrm>
            <a:off x="5417820" y="9174546"/>
            <a:ext cx="1913222" cy="338554"/>
          </a:xfrm>
          <a:prstGeom prst="rect">
            <a:avLst/>
          </a:prstGeom>
          <a:noFill/>
        </p:spPr>
        <p:txBody>
          <a:bodyPr wrap="square" rtlCol="0">
            <a:spAutoFit/>
          </a:bodyPr>
          <a:lstStyle/>
          <a:p>
            <a:r>
              <a:rPr lang="fr-FR" sz="800" u="sng" dirty="0">
                <a:highlight>
                  <a:srgbClr val="FF00FF"/>
                </a:highlight>
              </a:rPr>
              <a:t>Source :</a:t>
            </a:r>
            <a:r>
              <a:rPr lang="fr-FR" sz="800" dirty="0">
                <a:highlight>
                  <a:srgbClr val="FF00FF"/>
                </a:highlight>
              </a:rPr>
              <a:t> Bloomberg, le </a:t>
            </a:r>
            <a:r>
              <a:rPr lang="fr-FR" sz="800" dirty="0">
                <a:solidFill>
                  <a:schemeClr val="tx2"/>
                </a:solidFill>
                <a:highlight>
                  <a:srgbClr val="FF00FF"/>
                </a:highlight>
              </a:rPr>
              <a:t>&lt;DDR1_MAJ_MIN&gt;</a:t>
            </a:r>
            <a:endParaRPr lang="fr-FR" sz="800" dirty="0">
              <a:highlight>
                <a:srgbClr val="FF00FF"/>
              </a:highlight>
            </a:endParaRPr>
          </a:p>
        </p:txBody>
      </p:sp>
      <p:sp>
        <p:nvSpPr>
          <p:cNvPr id="19" name="ZoneTexte 18">
            <a:extLst>
              <a:ext uri="{FF2B5EF4-FFF2-40B4-BE49-F238E27FC236}">
                <a16:creationId xmlns:a16="http://schemas.microsoft.com/office/drawing/2014/main" id="{F430BCC1-AFEA-9CD5-2109-F2802CCF6A55}"/>
              </a:ext>
            </a:extLst>
          </p:cNvPr>
          <p:cNvSpPr txBox="1"/>
          <p:nvPr/>
        </p:nvSpPr>
        <p:spPr>
          <a:xfrm>
            <a:off x="5417820" y="7967599"/>
            <a:ext cx="1913222" cy="215444"/>
          </a:xfrm>
          <a:prstGeom prst="rect">
            <a:avLst/>
          </a:prstGeom>
          <a:noFill/>
        </p:spPr>
        <p:txBody>
          <a:bodyPr wrap="square" rtlCol="0">
            <a:spAutoFit/>
          </a:bodyPr>
          <a:lstStyle/>
          <a:p>
            <a:r>
              <a:rPr lang="fr-FR" sz="800" u="sng" dirty="0">
                <a:highlight>
                  <a:srgbClr val="FF00FF"/>
                </a:highlight>
              </a:rPr>
              <a:t>Source :</a:t>
            </a:r>
            <a:r>
              <a:rPr lang="fr-FR" sz="800" dirty="0">
                <a:highlight>
                  <a:srgbClr val="FF00FF"/>
                </a:highlight>
              </a:rPr>
              <a:t> Bloomberg, le </a:t>
            </a:r>
            <a:r>
              <a:rPr lang="fr-FR" sz="800" dirty="0">
                <a:solidFill>
                  <a:schemeClr val="tx2"/>
                </a:solidFill>
                <a:highlight>
                  <a:srgbClr val="FF00FF"/>
                </a:highlight>
              </a:rPr>
              <a:t>&lt;DDR1_MAJ&gt;</a:t>
            </a:r>
            <a:endParaRPr lang="fr-FR" sz="800" dirty="0">
              <a:highlight>
                <a:srgbClr val="FF00FF"/>
              </a:highlight>
            </a:endParaRPr>
          </a:p>
        </p:txBody>
      </p:sp>
      <p:sp>
        <p:nvSpPr>
          <p:cNvPr id="20" name="ZoneTexte 19">
            <a:extLst>
              <a:ext uri="{FF2B5EF4-FFF2-40B4-BE49-F238E27FC236}">
                <a16:creationId xmlns:a16="http://schemas.microsoft.com/office/drawing/2014/main" id="{2F598E05-39CA-7388-F3B7-8C0904D50D74}"/>
              </a:ext>
            </a:extLst>
          </p:cNvPr>
          <p:cNvSpPr txBox="1"/>
          <p:nvPr/>
        </p:nvSpPr>
        <p:spPr>
          <a:xfrm>
            <a:off x="600924" y="385199"/>
            <a:ext cx="6000749" cy="276999"/>
          </a:xfrm>
          <a:prstGeom prst="rect">
            <a:avLst/>
          </a:prstGeom>
          <a:noFill/>
        </p:spPr>
        <p:txBody>
          <a:bodyPr wrap="square">
            <a:spAutoFit/>
          </a:bodyPr>
          <a:lstStyle/>
          <a:p>
            <a:pPr algn="just"/>
            <a:r>
              <a:rPr lang="fr-FR" sz="60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p:txBody>
      </p:sp>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430887"/>
          </a:xfrm>
          <a:prstGeom prst="rect">
            <a:avLst/>
          </a:prstGeom>
          <a:noFill/>
          <a:ln w="9525">
            <a:noFill/>
            <a:miter lim="800000"/>
            <a:headEnd/>
            <a:tailEnd/>
          </a:ln>
        </p:spPr>
        <p:txBody>
          <a:bodyPr wrap="square" lIns="0" tIns="0" rIns="0" bIns="0">
            <a:spAutoFit/>
          </a:bodyPr>
          <a:lstStyle/>
          <a:p>
            <a:pPr lvl="0" algn="just" defTabSz="914400"/>
            <a:r>
              <a:rPr lang="fr-FR" sz="700" baseline="30000" dirty="0">
                <a:solidFill>
                  <a:srgbClr val="000000"/>
                </a:solidFill>
                <a:latin typeface="Proxima Nova Rg" panose="02000506030000020004" pitchFamily="2" charset="0"/>
              </a:rPr>
              <a:t>(1) </a:t>
            </a:r>
            <a:r>
              <a:rPr lang="fr-FR" sz="700" dirty="0">
                <a:solidFill>
                  <a:srgbClr val="000000"/>
                </a:solidFill>
                <a:latin typeface="Proxima Nova Rg" panose="02000506030000020004" pitchFamily="2" charset="0"/>
              </a:rPr>
              <a:t>Morgan Stanley &amp; Co International Plc : Moody’s Aa3 / S&amp;P A+. Notations en vigueur au moment de la rédaction de la présente brochure le </a:t>
            </a:r>
            <a:r>
              <a:rPr lang="fr-FR" sz="650" dirty="0"/>
              <a:t>&lt;DDR_MAJ</a:t>
            </a:r>
            <a:r>
              <a:rPr lang="fr-FR" sz="700" dirty="0">
                <a:solidFill>
                  <a:srgbClr val="000000"/>
                </a:solidFill>
                <a:latin typeface="Proxima Nova Rg" panose="02000506030000020004" pitchFamily="2" charset="0"/>
              </a:rPr>
              <a:t>&gt;, qui ne sauraient ni être une garantie de solvabilité de l’Émetteur et du Garant de la formule, ni constituer un argument de souscription au produit. Les agences de notation peuvent les modifier à tout moment. </a:t>
            </a:r>
          </a:p>
          <a:p>
            <a:pPr lvl="0" algn="just" defTabSz="914400"/>
            <a:r>
              <a:rPr lang="fr-FR" sz="700" baseline="30000" dirty="0">
                <a:solidFill>
                  <a:srgbClr val="000000"/>
                </a:solidFill>
                <a:latin typeface="Proxima Nova Rg" panose="02000506030000020004" pitchFamily="2" charset="0"/>
              </a:rPr>
              <a:t>(2) </a:t>
            </a:r>
            <a:r>
              <a:rPr lang="fr-FR" sz="700" dirty="0">
                <a:solidFill>
                  <a:srgbClr val="000000"/>
                </a:solidFill>
                <a:latin typeface="Proxima Nova Rg" panose="02000506030000020004" pitchFamily="2" charset="0"/>
              </a:rPr>
              <a:t>Les conflits d’intérêts seront gérés suivant la réglementation en vigueur.</a:t>
            </a:r>
            <a:endParaRPr lang="fr-FR" sz="650" i="1" dirty="0">
              <a:latin typeface="Proxima Nova Rg" panose="02000506030000020004" pitchFamily="2" charset="0"/>
            </a:endParaRP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754839707"/>
              </p:ext>
            </p:extLst>
          </p:nvPr>
        </p:nvGraphicFramePr>
        <p:xfrm>
          <a:off x="361950" y="979297"/>
          <a:ext cx="6837886" cy="7327423"/>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700" b="1" i="0" dirty="0">
                          <a:solidFill>
                            <a:schemeClr val="tx1"/>
                          </a:solidFill>
                          <a:latin typeface="+mn-lt"/>
                        </a:rPr>
                        <a:t>EMTN (Euro Medium </a:t>
                      </a:r>
                      <a:r>
                        <a:rPr lang="fr-FR" sz="700" b="1" i="0" dirty="0" err="1">
                          <a:solidFill>
                            <a:schemeClr val="tx1"/>
                          </a:solidFill>
                          <a:latin typeface="+mn-lt"/>
                        </a:rPr>
                        <a:t>Term</a:t>
                      </a:r>
                      <a:r>
                        <a:rPr lang="fr-FR" sz="700" b="1" i="0" dirty="0">
                          <a:solidFill>
                            <a:schemeClr val="tx1"/>
                          </a:solidFill>
                          <a:latin typeface="+mn-lt"/>
                        </a:rPr>
                        <a:t> Note), titre de créance de droit &lt;droit&gt; présentant un risque de perte en capital en cours de vie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5000"/>
                        </a:lnSpc>
                      </a:pPr>
                      <a:r>
                        <a:rPr lang="fr-FR" sz="700" kern="1200" dirty="0">
                          <a:solidFill>
                            <a:srgbClr val="000000"/>
                          </a:solidFill>
                          <a:latin typeface="Proxima Nova Rg" panose="02000506030000020004" pitchFamily="2" charset="0"/>
                          <a:ea typeface="+mn-ea"/>
                          <a:cs typeface="+mn-cs"/>
                        </a:rPr>
                        <a:t>Morgan Stanley &amp; Co. International PLC</a:t>
                      </a:r>
                      <a:r>
                        <a:rPr lang="fr-FR" sz="700" kern="1200" baseline="30000" dirty="0">
                          <a:solidFill>
                            <a:srgbClr val="000000"/>
                          </a:solidFill>
                          <a:latin typeface="Proxima Nova Rg" panose="02000506030000020004" pitchFamily="2" charset="0"/>
                          <a:ea typeface="+mn-ea"/>
                          <a:cs typeface="+mn-cs"/>
                        </a:rPr>
                        <a:t>(1)</a:t>
                      </a:r>
                      <a:r>
                        <a:rPr lang="fr-FR" sz="700" b="0" i="0" dirty="0">
                          <a:solidFill>
                            <a:srgbClr val="000000"/>
                          </a:solidFill>
                          <a:latin typeface="Proxima Nova Rg" panose="02000506030000020004" pitchFamily="2" charset="0"/>
                        </a:rPr>
                        <a:t>.</a:t>
                      </a:r>
                      <a:endParaRPr lang="fr-FR" sz="700" b="0" kern="1200" dirty="0">
                        <a:solidFill>
                          <a:srgbClr val="000000"/>
                        </a:solidFill>
                        <a:latin typeface="Proxima Nova Rg" panose="02000506030000020004" pitchFamily="2" charset="0"/>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mn-lt"/>
                          <a:ea typeface="+mn-ea"/>
                          <a:cs typeface="+mn-cs"/>
                        </a:rPr>
                        <a:t>&lt;SJR1&gt; entre &lt;NOMSOUSJACENT&gt;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1"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&lt;DIVIDENDE&gt;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 code Bloomberg : &lt;TICKER&gt; ; &lt;sponsor&gt; : &lt;SPONSOR&gt; ; </a:t>
                      </a:r>
                      <a:r>
                        <a:rPr kumimoji="0" lang="fr-FR" sz="800" b="0" i="0" u="sng" strike="noStrike" kern="1200" cap="none" spc="0" normalizeH="0" baseline="0" noProof="0" dirty="0">
                          <a:ln>
                            <a:noFill/>
                          </a:ln>
                          <a:solidFill>
                            <a:srgbClr val="B9A049"/>
                          </a:solidFill>
                          <a:effectLst/>
                          <a:uLnTx/>
                          <a:uFillTx/>
                          <a:latin typeface="Proxima Nova Rg" panose="02000506030000020004" pitchFamily="2" charset="0"/>
                          <a:ea typeface="+mn-ea"/>
                          <a:cs typeface="+mn-cs"/>
                        </a:rPr>
                        <a:t>&lt;SITE&gt;</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0" i="0" u="none" strike="noStrike" kern="1200" cap="none" spc="0" normalizeH="0" baseline="0" noProof="0" dirty="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&lt;</a:t>
                      </a:r>
                      <a:r>
                        <a:rPr lang="fr-FR" sz="700" b="0" i="0" kern="1200" dirty="0">
                          <a:solidFill>
                            <a:schemeClr val="tx1"/>
                          </a:solidFill>
                          <a:latin typeface="+mn-lt"/>
                          <a:ea typeface="+mn-ea"/>
                          <a:cs typeface="+mn-cs"/>
                        </a:rPr>
                        <a:t>é</a:t>
                      </a:r>
                      <a:r>
                        <a:rPr lang="fr-FR" sz="700" b="0" i="0" kern="1200">
                          <a:solidFill>
                            <a:schemeClr val="tx1"/>
                          </a:solidFill>
                          <a:latin typeface="+mn-lt"/>
                          <a:ea typeface="+mn-ea"/>
                          <a:cs typeface="+mn-cs"/>
                        </a:rPr>
                        <a:t>mission</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highlight>
                            <a:srgbClr val="FFFF00"/>
                          </a:highlight>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a:solidFill>
                            <a:schemeClr val="tx1"/>
                          </a:solidFill>
                          <a:highlight>
                            <a:srgbClr val="00FFFF"/>
                          </a:highlight>
                          <a:latin typeface="+mn-lt"/>
                          <a:ea typeface="+mn-ea"/>
                          <a:cs typeface="+mn-cs"/>
                        </a:rPr>
                        <a:t>&lt;Datesconstatations1&gt;</a:t>
                      </a:r>
                      <a:endParaRPr lang="fr-FR" sz="700" b="0" i="0" kern="1200" dirty="0">
                        <a:solidFill>
                          <a:schemeClr val="tx1"/>
                        </a:solidFill>
                        <a:highlight>
                          <a:srgbClr val="00FFFF"/>
                        </a:highlight>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&lt;Datesremb1&gt;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&lt;BAC&gt;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&lt;SV&gt;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rgbClr val="000000"/>
                          </a:solidFill>
                          <a:latin typeface="Proxima Nova Rg" panose="02000506030000020004" pitchFamily="2" charset="0"/>
                          <a:ea typeface="+mn-ea"/>
                          <a:cs typeface="+mn-cs"/>
                        </a:rPr>
                        <a:t>Morgan Stanley &amp; Co International Plc(1) paiera aux distributeurs une rémunération annuelle maximum inférieur à 1,50% TTC du montant de l’émission. Veuillez contacter le distributeur pour plus de précisions. Ces commissions sont incluses dans le prix d’achat</a:t>
                      </a:r>
                      <a:r>
                        <a:rPr lang="fr-FR" sz="700" b="0" i="0" kern="1200" noProof="0" dirty="0">
                          <a:solidFill>
                            <a:srgbClr val="000000"/>
                          </a:solidFill>
                          <a:latin typeface="Proxima Nova Rg" panose="02000506030000020004" pitchFamily="2" charset="0"/>
                          <a:ea typeface="+mn-ea"/>
                          <a:cs typeface="+mn-cs"/>
                        </a:rPr>
                        <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rgbClr val="000000"/>
                          </a:solidFill>
                          <a:latin typeface="Proxima Nova Rg" panose="02000506030000020004" pitchFamily="2" charset="0"/>
                          <a:ea typeface="+mn-ea"/>
                          <a:cs typeface="+mn-cs"/>
                        </a:rPr>
                        <a:t>Valorisation quotidienne publiée sur les pages Bloomberg, </a:t>
                      </a:r>
                      <a:r>
                        <a:rPr lang="fr-FR" sz="700" b="0" i="0" kern="1200" dirty="0" err="1">
                          <a:solidFill>
                            <a:srgbClr val="000000"/>
                          </a:solidFill>
                          <a:latin typeface="Proxima Nova Rg" panose="02000506030000020004" pitchFamily="2" charset="0"/>
                          <a:ea typeface="+mn-ea"/>
                          <a:cs typeface="+mn-cs"/>
                        </a:rPr>
                        <a:t>Telekurs</a:t>
                      </a:r>
                      <a:r>
                        <a:rPr lang="fr-FR" sz="700" b="0" i="0" kern="1200" dirty="0">
                          <a:solidFill>
                            <a:srgbClr val="000000"/>
                          </a:solidFill>
                          <a:latin typeface="Proxima Nova Rg" panose="02000506030000020004" pitchFamily="2" charset="0"/>
                          <a:ea typeface="+mn-ea"/>
                          <a:cs typeface="+mn-cs"/>
                        </a:rPr>
                        <a:t> et Reuters. Elle est par ailleurs tenue à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rgbClr val="000000"/>
                          </a:solidFill>
                          <a:latin typeface="Proxima Nova Rg" panose="02000506030000020004" pitchFamily="2" charset="0"/>
                          <a:ea typeface="+mn-ea"/>
                          <a:cs typeface="+mn-cs"/>
                        </a:rPr>
                        <a:t>Une double valorisation est établie par </a:t>
                      </a:r>
                      <a:r>
                        <a:rPr lang="fr-FR" sz="700" b="0" i="0" kern="1200" dirty="0" err="1">
                          <a:solidFill>
                            <a:srgbClr val="000000"/>
                          </a:solidFill>
                          <a:latin typeface="Proxima Nova Rg" panose="02000506030000020004" pitchFamily="2" charset="0"/>
                          <a:ea typeface="+mn-ea"/>
                          <a:cs typeface="+mn-cs"/>
                        </a:rPr>
                        <a:t>Finalyse</a:t>
                      </a:r>
                      <a:r>
                        <a:rPr lang="fr-FR" sz="700" b="0" i="0" kern="1200" dirty="0">
                          <a:solidFill>
                            <a:srgbClr val="000000"/>
                          </a:solidFill>
                          <a:latin typeface="Proxima Nova Rg" panose="02000506030000020004" pitchFamily="2" charset="0"/>
                          <a:ea typeface="+mn-ea"/>
                          <a:cs typeface="+mn-cs"/>
                        </a:rPr>
                        <a:t> (tous les 15 jours). Cette société est un organisme indépendant distinct et non lié financièrement à l’entité </a:t>
                      </a:r>
                      <a:r>
                        <a:rPr lang="fr-FR" sz="700" b="0" i="0" kern="1200" dirty="0" err="1">
                          <a:solidFill>
                            <a:srgbClr val="000000"/>
                          </a:solidFill>
                          <a:latin typeface="Proxima Nova Rg" panose="02000506030000020004" pitchFamily="2" charset="0"/>
                          <a:ea typeface="+mn-ea"/>
                          <a:cs typeface="+mn-cs"/>
                        </a:rPr>
                        <a:t>Credit</a:t>
                      </a:r>
                      <a:r>
                        <a:rPr lang="fr-FR" sz="700" b="0" i="0" kern="1200" dirty="0">
                          <a:solidFill>
                            <a:srgbClr val="000000"/>
                          </a:solidFill>
                          <a:latin typeface="Proxima Nova Rg" panose="02000506030000020004" pitchFamily="2" charset="0"/>
                          <a:ea typeface="+mn-ea"/>
                          <a:cs typeface="+mn-cs"/>
                        </a:rPr>
                        <a:t> Suisse International ou à une autre entité du groupe </a:t>
                      </a:r>
                      <a:r>
                        <a:rPr lang="fr-FR" sz="700" b="0" i="0" kern="1200" dirty="0" err="1">
                          <a:solidFill>
                            <a:srgbClr val="000000"/>
                          </a:solidFill>
                          <a:latin typeface="Proxima Nova Rg" panose="02000506030000020004" pitchFamily="2" charset="0"/>
                          <a:ea typeface="+mn-ea"/>
                          <a:cs typeface="+mn-cs"/>
                        </a:rPr>
                        <a:t>Credit</a:t>
                      </a:r>
                      <a:r>
                        <a:rPr lang="fr-FR" sz="700" b="0" i="0" kern="1200" dirty="0">
                          <a:solidFill>
                            <a:srgbClr val="000000"/>
                          </a:solidFill>
                          <a:latin typeface="Proxima Nova Rg" panose="02000506030000020004" pitchFamily="2" charset="0"/>
                          <a:ea typeface="+mn-ea"/>
                          <a:cs typeface="+mn-cs"/>
                        </a:rPr>
                        <a:t> Suisse.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a:pPr>
                      <a:r>
                        <a:rPr lang="fr-FR" sz="700" b="0" i="0" kern="1200" dirty="0">
                          <a:solidFill>
                            <a:srgbClr val="000000"/>
                          </a:solidFill>
                          <a:latin typeface="Proxima Nova Rg" panose="02000506030000020004" pitchFamily="2" charset="0"/>
                          <a:ea typeface="+mn-ea"/>
                          <a:cs typeface="+mn-cs"/>
                        </a:rPr>
                        <a:t>Dans des conditions normales de marché et sous réserve (i) des lois et réglementations applicables, (ii) des règles internes de Morgan Stanley, Morgan Stanley &amp; Co. International </a:t>
                      </a:r>
                      <a:r>
                        <a:rPr lang="fr-FR" sz="700" b="0" i="0" kern="1200" dirty="0" err="1">
                          <a:solidFill>
                            <a:srgbClr val="000000"/>
                          </a:solidFill>
                          <a:latin typeface="Proxima Nova Rg" panose="02000506030000020004" pitchFamily="2" charset="0"/>
                          <a:ea typeface="+mn-ea"/>
                          <a:cs typeface="+mn-cs"/>
                        </a:rPr>
                        <a:t>plc</a:t>
                      </a:r>
                      <a:r>
                        <a:rPr lang="fr-FR" sz="700" b="0" i="0" kern="1200" dirty="0">
                          <a:solidFill>
                            <a:srgbClr val="000000"/>
                          </a:solidFill>
                          <a:latin typeface="Proxima Nova Rg" panose="02000506030000020004" pitchFamily="2" charset="0"/>
                          <a:ea typeface="+mn-ea"/>
                          <a:cs typeface="+mn-cs"/>
                        </a:rPr>
                        <a:t> usera de ses efforts raisonnables pour fournir une liquidité journalière avec un écart </a:t>
                      </a:r>
                      <a:r>
                        <a:rPr lang="fr-FR" sz="700" b="0" i="0" kern="1200" dirty="0" err="1">
                          <a:solidFill>
                            <a:srgbClr val="000000"/>
                          </a:solidFill>
                          <a:latin typeface="Proxima Nova Rg" panose="02000506030000020004" pitchFamily="2" charset="0"/>
                          <a:ea typeface="+mn-ea"/>
                          <a:cs typeface="+mn-cs"/>
                        </a:rPr>
                        <a:t>bid</a:t>
                      </a:r>
                      <a:r>
                        <a:rPr lang="fr-FR" sz="700" b="0" i="0" kern="1200" dirty="0">
                          <a:solidFill>
                            <a:srgbClr val="000000"/>
                          </a:solidFill>
                          <a:latin typeface="Proxima Nova Rg" panose="02000506030000020004" pitchFamily="2" charset="0"/>
                          <a:ea typeface="+mn-ea"/>
                          <a:cs typeface="+mn-cs"/>
                        </a:rPr>
                        <a:t>/</a:t>
                      </a:r>
                      <a:r>
                        <a:rPr lang="fr-FR" sz="700" b="0" i="0" kern="1200" dirty="0" err="1">
                          <a:solidFill>
                            <a:srgbClr val="000000"/>
                          </a:solidFill>
                          <a:latin typeface="Proxima Nova Rg" panose="02000506030000020004" pitchFamily="2" charset="0"/>
                          <a:ea typeface="+mn-ea"/>
                          <a:cs typeface="+mn-cs"/>
                        </a:rPr>
                        <a:t>ask</a:t>
                      </a:r>
                      <a:r>
                        <a:rPr lang="fr-FR" sz="700" b="0" i="0" kern="1200" dirty="0">
                          <a:solidFill>
                            <a:srgbClr val="000000"/>
                          </a:solidFill>
                          <a:latin typeface="Proxima Nova Rg" panose="02000506030000020004" pitchFamily="2" charset="0"/>
                          <a:ea typeface="+mn-ea"/>
                          <a:cs typeface="+mn-cs"/>
                        </a:rPr>
                        <a:t> de 1%. Toutefois, Morgan Stanley &amp; Co International Plc n’a pas d’obligation légale de le faire.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5000"/>
                        </a:lnSpc>
                        <a:spcBef>
                          <a:spcPct val="0"/>
                        </a:spcBef>
                        <a:spcAft>
                          <a:spcPct val="0"/>
                        </a:spcAft>
                        <a:buClrTx/>
                        <a:buSzTx/>
                        <a:buFontTx/>
                        <a:buNone/>
                        <a:tabLst/>
                        <a:defRPr/>
                      </a:pPr>
                      <a:r>
                        <a:rPr kumimoji="0" lang="fr-FR" sz="700" b="0" i="0" u="none" strike="noStrike" kern="1200" cap="none" spc="0" normalizeH="0" baseline="0" noProof="0" dirty="0">
                          <a:ln>
                            <a:noFill/>
                          </a:ln>
                          <a:solidFill>
                            <a:srgbClr val="000000"/>
                          </a:solidFill>
                          <a:effectLst/>
                          <a:uLnTx/>
                          <a:uFillTx/>
                          <a:latin typeface="Proxima Nova Rg" panose="02000506030000020004" pitchFamily="2" charset="0"/>
                          <a:ea typeface="+mn-ea"/>
                          <a:cs typeface="+mn-cs"/>
                        </a:rPr>
                        <a:t>Morgan Stanley &amp; Co International Plc</a:t>
                      </a:r>
                      <a:r>
                        <a:rPr kumimoji="0" lang="fr-FR" sz="700" b="0" i="0" u="none" strike="noStrike" kern="1200" cap="none" spc="0" normalizeH="0" baseline="30000" noProof="0" dirty="0">
                          <a:ln>
                            <a:noFill/>
                          </a:ln>
                          <a:solidFill>
                            <a:srgbClr val="000000"/>
                          </a:solidFill>
                          <a:effectLst/>
                          <a:uLnTx/>
                          <a:uFillTx/>
                          <a:latin typeface="Proxima Nova Rg" panose="02000506030000020004" pitchFamily="2" charset="0"/>
                          <a:ea typeface="+mn-ea"/>
                          <a:cs typeface="+mn-cs"/>
                        </a:rPr>
                        <a:t>(1)</a:t>
                      </a:r>
                      <a:r>
                        <a:rPr kumimoji="0" lang="fr-FR" sz="700" b="0" i="0" u="none" strike="noStrike" kern="1200" cap="none" spc="0" normalizeH="0" baseline="0" noProof="0" dirty="0">
                          <a:ln>
                            <a:noFill/>
                          </a:ln>
                          <a:solidFill>
                            <a:srgbClr val="000000"/>
                          </a:solidFill>
                          <a:effectLst/>
                          <a:uLnTx/>
                          <a:uFillTx/>
                          <a:latin typeface="Proxima Nova Rg" panose="02000506030000020004" pitchFamily="2" charset="0"/>
                          <a:ea typeface="+mn-ea"/>
                          <a:cs typeface="+mn-cs"/>
                        </a:rPr>
                        <a:t>, ce qui peut être source d’un conflit d’intérêt</a:t>
                      </a:r>
                      <a:r>
                        <a:rPr kumimoji="0" lang="fr-FR" sz="700" b="0" i="0" u="none" strike="noStrike" kern="1200" cap="none" spc="0" normalizeH="0" baseline="30000" noProof="0" dirty="0">
                          <a:ln>
                            <a:noFill/>
                          </a:ln>
                          <a:solidFill>
                            <a:srgbClr val="000000"/>
                          </a:solidFill>
                          <a:effectLst/>
                          <a:uLnTx/>
                          <a:uFillTx/>
                          <a:latin typeface="Proxima Nova Rg" panose="02000506030000020004" pitchFamily="2" charset="0"/>
                          <a:ea typeface="+mn-ea"/>
                          <a:cs typeface="+mn-cs"/>
                        </a:rPr>
                        <a:t>(2)</a:t>
                      </a:r>
                      <a:r>
                        <a:rPr kumimoji="0" lang="fr-FR" sz="700" b="0" i="0" u="none" strike="noStrike" kern="1200" cap="none" spc="0" normalizeH="0" baseline="0" noProof="0" dirty="0">
                          <a:ln>
                            <a:noFill/>
                          </a:ln>
                          <a:solidFill>
                            <a:srgbClr val="000000"/>
                          </a:solidFill>
                          <a:effectLst/>
                          <a:uLnTx/>
                          <a:uFillTx/>
                          <a:latin typeface="Proxima Nova Rg" panose="02000506030000020004" pitchFamily="2" charset="0"/>
                          <a:ea typeface="+mn-ea"/>
                          <a:cs typeface="+mn-cs"/>
                        </a:rPr>
                        <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13</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430887"/>
          </a:xfrm>
          <a:prstGeom prst="rect">
            <a:avLst/>
          </a:prstGeom>
          <a:noFill/>
          <a:ln w="9525">
            <a:noFill/>
            <a:miter lim="800000"/>
            <a:headEnd/>
            <a:tailEnd/>
          </a:ln>
        </p:spPr>
        <p:txBody>
          <a:bodyPr wrap="square" lIns="0" tIns="0" rIns="0" bIns="0">
            <a:spAutoFit/>
          </a:bodyPr>
          <a:lstStyle/>
          <a:p>
            <a:pPr lvl="0" algn="just" defTabSz="914400"/>
            <a:r>
              <a:rPr lang="fr-FR" sz="700" baseline="30000" dirty="0">
                <a:solidFill>
                  <a:srgbClr val="000000"/>
                </a:solidFill>
              </a:rPr>
              <a:t>(1) </a:t>
            </a:r>
            <a:r>
              <a:rPr lang="fr-FR" sz="700" dirty="0">
                <a:solidFill>
                  <a:srgbClr val="000000"/>
                </a:solidFill>
              </a:rPr>
              <a:t>Morgan Stanley &amp; Co International Plc : Moody’s Aa3 / S&amp;P A+. Notations en vigueur au moment de la rédaction de la présente brochure le </a:t>
            </a:r>
            <a:r>
              <a:rPr lang="fr-FR" sz="700" dirty="0"/>
              <a:t>&lt;DDR_MAJ</a:t>
            </a:r>
            <a:r>
              <a:rPr lang="fr-FR" sz="700" dirty="0">
                <a:solidFill>
                  <a:srgbClr val="000000"/>
                </a:solidFill>
              </a:rPr>
              <a:t>&gt;, qui ne sauraient ni être une garantie de solvabilité de l’Émetteur et du Garant de la formule, ni constituer un argument de souscription au produit. Les agences de notation peuvent les modifier à tout moment. </a:t>
            </a:r>
          </a:p>
          <a:p>
            <a:pPr lvl="0" algn="just" defTabSz="914400"/>
            <a:r>
              <a:rPr lang="fr-FR" sz="700" baseline="30000" dirty="0">
                <a:solidFill>
                  <a:srgbClr val="000000"/>
                </a:solidFill>
              </a:rPr>
              <a:t>(2) </a:t>
            </a:r>
            <a:r>
              <a:rPr lang="fr-FR" sz="700" dirty="0">
                <a:solidFill>
                  <a:srgbClr val="000000"/>
                </a:solidFill>
              </a:rPr>
              <a:t>Les conflits d’intérêts seront gérés suivant la réglementation en vigueur.</a:t>
            </a:r>
            <a:endParaRPr lang="fr-FR" sz="700" i="1" dirty="0"/>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9" name="Tableau 8">
            <a:extLst>
              <a:ext uri="{FF2B5EF4-FFF2-40B4-BE49-F238E27FC236}">
                <a16:creationId xmlns:a16="http://schemas.microsoft.com/office/drawing/2014/main" id="{CDF24725-4E16-F687-E839-9CDE396BAF0D}"/>
              </a:ext>
            </a:extLst>
          </p:cNvPr>
          <p:cNvGraphicFramePr>
            <a:graphicFrameLocks noGrp="1"/>
          </p:cNvGraphicFramePr>
          <p:nvPr>
            <p:extLst>
              <p:ext uri="{D42A27DB-BD31-4B8C-83A1-F6EECF244321}">
                <p14:modId xmlns:p14="http://schemas.microsoft.com/office/powerpoint/2010/main" val="3268415409"/>
              </p:ext>
            </p:extLst>
          </p:nvPr>
        </p:nvGraphicFramePr>
        <p:xfrm>
          <a:off x="360894" y="977900"/>
          <a:ext cx="6837886" cy="8498631"/>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5921866"/>
                  </a:ext>
                </a:extLst>
              </a:tr>
              <a:tr h="47232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700" b="1" i="0">
                          <a:solidFill>
                            <a:schemeClr val="tx1"/>
                          </a:solidFill>
                          <a:latin typeface="+mn-lt"/>
                        </a:rPr>
                        <a:t>EMTN (Euro Medium Term Note), titre de créance de droit &lt;droit&gt; présentant un risque de perte en capital en cours de vie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5000"/>
                        </a:lnSpc>
                      </a:pPr>
                      <a:r>
                        <a:rPr lang="fr-FR" sz="700" kern="1200" dirty="0">
                          <a:solidFill>
                            <a:srgbClr val="000000"/>
                          </a:solidFill>
                          <a:latin typeface="Proxima Nova Rg" panose="02000506030000020004" pitchFamily="2" charset="0"/>
                          <a:ea typeface="+mn-ea"/>
                          <a:cs typeface="+mn-cs"/>
                        </a:rPr>
                        <a:t>Morgan Stanley &amp; Co. International PLC</a:t>
                      </a:r>
                      <a:r>
                        <a:rPr lang="fr-FR" sz="700" kern="1200" baseline="30000" dirty="0">
                          <a:solidFill>
                            <a:srgbClr val="000000"/>
                          </a:solidFill>
                          <a:latin typeface="Proxima Nova Rg" panose="02000506030000020004" pitchFamily="2" charset="0"/>
                          <a:ea typeface="+mn-ea"/>
                          <a:cs typeface="+mn-cs"/>
                        </a:rPr>
                        <a:t>(1)</a:t>
                      </a:r>
                      <a:r>
                        <a:rPr lang="fr-FR" sz="700" b="0" i="0" dirty="0">
                          <a:solidFill>
                            <a:srgbClr val="000000"/>
                          </a:solidFill>
                          <a:latin typeface="Proxima Nova Rg" panose="02000506030000020004" pitchFamily="2" charset="0"/>
                        </a:rPr>
                        <a:t>.</a:t>
                      </a:r>
                      <a:endParaRPr lang="fr-FR" sz="700" b="0" kern="1200" dirty="0">
                        <a:solidFill>
                          <a:srgbClr val="000000"/>
                        </a:solidFill>
                        <a:latin typeface="Proxima Nova Rg" panose="02000506030000020004" pitchFamily="2" charset="0"/>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30956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700" b="1" i="0" u="none" strike="noStrike" kern="1200" cap="none" spc="0" normalizeH="0" baseline="0" noProof="0">
                          <a:ln>
                            <a:noFill/>
                          </a:ln>
                          <a:solidFill>
                            <a:schemeClr val="tx1"/>
                          </a:solidFill>
                          <a:effectLst/>
                          <a:uLnTx/>
                          <a:uFillTx/>
                          <a:latin typeface="+mn-lt"/>
                          <a:ea typeface="+mn-ea"/>
                          <a:cs typeface="+mn-cs"/>
                        </a:rPr>
                        <a:t>&lt;SJR1&gt; entre &lt;NOMSOUSJACENT&gt; </a:t>
                      </a:r>
                      <a:r>
                        <a:rPr kumimoji="0" lang="fr-FR" sz="700" b="0"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a:t>
                      </a:r>
                      <a:r>
                        <a:rPr kumimoji="0" lang="fr-FR" sz="700" b="1"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&lt;DIVIDENDE&gt; </a:t>
                      </a:r>
                      <a:r>
                        <a:rPr kumimoji="0" lang="fr-FR" sz="700" b="0"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 code Bloomberg : &lt;TICKER&gt; ; &lt;sponsor&gt; : &lt;SPONSOR&gt; ; </a:t>
                      </a:r>
                      <a:r>
                        <a:rPr kumimoji="0" lang="fr-FR" sz="700" b="0" i="0" u="sng" strike="noStrike" kern="1200" cap="none" spc="0" normalizeH="0" baseline="0" noProof="0">
                          <a:ln>
                            <a:noFill/>
                          </a:ln>
                          <a:solidFill>
                            <a:srgbClr val="B9A049"/>
                          </a:solidFill>
                          <a:effectLst/>
                          <a:uLnTx/>
                          <a:uFillTx/>
                          <a:latin typeface="Proxima Nova Rg" panose="02000506030000020004" pitchFamily="2" charset="0"/>
                          <a:ea typeface="+mn-ea"/>
                          <a:cs typeface="+mn-cs"/>
                        </a:rPr>
                        <a:t>&lt;SITE&gt;</a:t>
                      </a:r>
                      <a:r>
                        <a:rPr kumimoji="0" lang="fr-FR" sz="700" b="0"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a:t>
                      </a:r>
                      <a:r>
                        <a:rPr kumimoji="0" lang="fr-FR" sz="700" b="0" i="0" u="none" strike="noStrike" kern="1200" cap="none" spc="0" normalizeH="0" baseline="0" noProof="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DROIT APPLICABLE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Droit &lt;droit&gt;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83687796"/>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30 000 000 EUR (La taille de cette émission de Titres n’implique en aucune manière l’expression de l’émetteur quant au niveau probable de souscription (et aucune supposition ne doit en conséquence être faite pas des investisseurs potentiels à cet égard)</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 en assurance-vie et contrat de capitalisation ou 100 000 EUR en compte-titres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115120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&lt;</a:t>
                      </a:r>
                      <a:r>
                        <a:rPr lang="fr-FR" sz="700" b="0" i="0" kern="1200" dirty="0">
                          <a:solidFill>
                            <a:schemeClr val="tx1"/>
                          </a:solidFill>
                          <a:latin typeface="+mn-lt"/>
                          <a:ea typeface="+mn-ea"/>
                          <a:cs typeface="+mn-cs"/>
                        </a:rPr>
                        <a:t>é</a:t>
                      </a:r>
                      <a:r>
                        <a:rPr lang="fr-FR" sz="700" b="0" i="0" kern="1200">
                          <a:solidFill>
                            <a:schemeClr val="tx1"/>
                          </a:solidFill>
                          <a:latin typeface="+mn-lt"/>
                          <a:ea typeface="+mn-ea"/>
                          <a:cs typeface="+mn-cs"/>
                        </a:rPr>
                        <a:t>mission</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40903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&lt;NDR&gt;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8789372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&lt;Datesconstatations3&gt;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&lt;Datespaiement1&gt;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DATES DE REMBOURSEMENT ANTICIPÉ AUTOMATIQUE ÉVENTUEL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&lt;Datesremb1&gt;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&lt;BAC&gt;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a:solidFill>
                            <a:schemeClr val="tx1"/>
                          </a:solidFill>
                          <a:latin typeface="+mn-lt"/>
                          <a:ea typeface="+mn-ea"/>
                          <a:cs typeface="+mn-cs"/>
                        </a:rPr>
                        <a:t>&lt;BCPN&gt;%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185365">
                <a:tc>
                  <a:txBody>
                    <a:bodyPr/>
                    <a:lstStyle/>
                    <a:p>
                      <a:pPr marL="0" marR="0" lvl="0" indent="0" algn="l" defTabSz="1042988" rtl="0" eaLnBrk="0" fontAlgn="base" latinLnBrk="0" hangingPunct="0">
                        <a:lnSpc>
                          <a:spcPct val="88000"/>
                        </a:lnSpc>
                        <a:spcBef>
                          <a:spcPts val="0"/>
                        </a:spcBef>
                        <a:spcAft>
                          <a:spcPct val="0"/>
                        </a:spcAft>
                        <a:buClrTx/>
                        <a:buSzTx/>
                        <a:buFontTx/>
                        <a:buNone/>
                        <a:tabLst/>
                        <a:defRPr/>
                      </a:pPr>
                      <a:r>
                        <a:rPr lang="fr-FR" sz="700" b="1" kern="1200">
                          <a:solidFill>
                            <a:srgbClr val="B9A049"/>
                          </a:solidFill>
                          <a:latin typeface="+mn-lt"/>
                          <a:ea typeface="+mn-ea"/>
                          <a:cs typeface="+mn-cs"/>
                        </a:rPr>
                        <a:t>BARRIÈRE DE PERTE EN CAPITAL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51249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377385">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rgbClr val="000000"/>
                          </a:solidFill>
                          <a:latin typeface="Proxima Nova Rg" panose="02000506030000020004" pitchFamily="2" charset="0"/>
                          <a:ea typeface="+mn-ea"/>
                          <a:cs typeface="+mn-cs"/>
                        </a:rPr>
                        <a:t>Morgan Stanley &amp; Co International Plc(1) paiera aux distributeurs une rémunération annuelle maximum inférieur à 1,50% TTC du montant de l’émission. Veuillez contacter le distributeur pour plus de précisions. Ces commissions sont incluses dans le prix d’achat</a:t>
                      </a:r>
                      <a:r>
                        <a:rPr lang="fr-FR" sz="700" b="0" i="0" kern="1200" noProof="0" dirty="0">
                          <a:solidFill>
                            <a:srgbClr val="000000"/>
                          </a:solidFill>
                          <a:latin typeface="Proxima Nova Rg" panose="02000506030000020004" pitchFamily="2" charset="0"/>
                          <a:ea typeface="+mn-ea"/>
                          <a:cs typeface="+mn-cs"/>
                        </a:rPr>
                        <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rgbClr val="000000"/>
                          </a:solidFill>
                          <a:latin typeface="Proxima Nova Rg" panose="02000506030000020004" pitchFamily="2" charset="0"/>
                          <a:ea typeface="+mn-ea"/>
                          <a:cs typeface="+mn-cs"/>
                        </a:rPr>
                        <a:t>Valorisation quotidienne publiée sur les pages Bloomberg, </a:t>
                      </a:r>
                      <a:r>
                        <a:rPr lang="fr-FR" sz="700" b="0" i="0" kern="1200" dirty="0" err="1">
                          <a:solidFill>
                            <a:srgbClr val="000000"/>
                          </a:solidFill>
                          <a:latin typeface="Proxima Nova Rg" panose="02000506030000020004" pitchFamily="2" charset="0"/>
                          <a:ea typeface="+mn-ea"/>
                          <a:cs typeface="+mn-cs"/>
                        </a:rPr>
                        <a:t>Telekurs</a:t>
                      </a:r>
                      <a:r>
                        <a:rPr lang="fr-FR" sz="700" b="0" i="0" kern="1200" dirty="0">
                          <a:solidFill>
                            <a:srgbClr val="000000"/>
                          </a:solidFill>
                          <a:latin typeface="Proxima Nova Rg" panose="02000506030000020004" pitchFamily="2" charset="0"/>
                          <a:ea typeface="+mn-ea"/>
                          <a:cs typeface="+mn-cs"/>
                        </a:rPr>
                        <a:t> et Reuters. Elle est par ailleurs tenue à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rgbClr val="000000"/>
                          </a:solidFill>
                          <a:latin typeface="Proxima Nova Rg" panose="02000506030000020004" pitchFamily="2" charset="0"/>
                          <a:ea typeface="+mn-ea"/>
                          <a:cs typeface="+mn-cs"/>
                        </a:rPr>
                        <a:t>Une double valorisation est établie par </a:t>
                      </a:r>
                      <a:r>
                        <a:rPr lang="fr-FR" sz="700" b="0" i="0" kern="1200" dirty="0" err="1">
                          <a:solidFill>
                            <a:srgbClr val="000000"/>
                          </a:solidFill>
                          <a:latin typeface="Proxima Nova Rg" panose="02000506030000020004" pitchFamily="2" charset="0"/>
                          <a:ea typeface="+mn-ea"/>
                          <a:cs typeface="+mn-cs"/>
                        </a:rPr>
                        <a:t>Finalyse</a:t>
                      </a:r>
                      <a:r>
                        <a:rPr lang="fr-FR" sz="700" b="0" i="0" kern="1200" dirty="0">
                          <a:solidFill>
                            <a:srgbClr val="000000"/>
                          </a:solidFill>
                          <a:latin typeface="Proxima Nova Rg" panose="02000506030000020004" pitchFamily="2" charset="0"/>
                          <a:ea typeface="+mn-ea"/>
                          <a:cs typeface="+mn-cs"/>
                        </a:rPr>
                        <a:t> (tous les 15 jours). Cette société est un organisme indépendant distinct et non lié financièrement à l’entité </a:t>
                      </a:r>
                      <a:r>
                        <a:rPr lang="fr-FR" sz="700" b="0" i="0" kern="1200" dirty="0" err="1">
                          <a:solidFill>
                            <a:srgbClr val="000000"/>
                          </a:solidFill>
                          <a:latin typeface="Proxima Nova Rg" panose="02000506030000020004" pitchFamily="2" charset="0"/>
                          <a:ea typeface="+mn-ea"/>
                          <a:cs typeface="+mn-cs"/>
                        </a:rPr>
                        <a:t>Credit</a:t>
                      </a:r>
                      <a:r>
                        <a:rPr lang="fr-FR" sz="700" b="0" i="0" kern="1200" dirty="0">
                          <a:solidFill>
                            <a:srgbClr val="000000"/>
                          </a:solidFill>
                          <a:latin typeface="Proxima Nova Rg" panose="02000506030000020004" pitchFamily="2" charset="0"/>
                          <a:ea typeface="+mn-ea"/>
                          <a:cs typeface="+mn-cs"/>
                        </a:rPr>
                        <a:t> Suisse International ou à une autre entité du groupe </a:t>
                      </a:r>
                      <a:r>
                        <a:rPr lang="fr-FR" sz="700" b="0" i="0" kern="1200" dirty="0" err="1">
                          <a:solidFill>
                            <a:srgbClr val="000000"/>
                          </a:solidFill>
                          <a:latin typeface="Proxima Nova Rg" panose="02000506030000020004" pitchFamily="2" charset="0"/>
                          <a:ea typeface="+mn-ea"/>
                          <a:cs typeface="+mn-cs"/>
                        </a:rPr>
                        <a:t>Credit</a:t>
                      </a:r>
                      <a:r>
                        <a:rPr lang="fr-FR" sz="700" b="0" i="0" kern="1200" dirty="0">
                          <a:solidFill>
                            <a:srgbClr val="000000"/>
                          </a:solidFill>
                          <a:latin typeface="Proxima Nova Rg" panose="02000506030000020004" pitchFamily="2" charset="0"/>
                          <a:ea typeface="+mn-ea"/>
                          <a:cs typeface="+mn-cs"/>
                        </a:rPr>
                        <a:t> Suisse.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27817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a:pPr>
                      <a:r>
                        <a:rPr lang="fr-FR" sz="700" b="0" i="0" kern="1200" dirty="0">
                          <a:solidFill>
                            <a:srgbClr val="000000"/>
                          </a:solidFill>
                          <a:latin typeface="Proxima Nova Rg" panose="02000506030000020004" pitchFamily="2" charset="0"/>
                          <a:ea typeface="+mn-ea"/>
                          <a:cs typeface="+mn-cs"/>
                        </a:rPr>
                        <a:t>Dans des conditions normales de marché et sous réserve (i) des lois et réglementations applicables, (ii) des règles internes de Morgan Stanley, Morgan Stanley &amp; Co. International </a:t>
                      </a:r>
                      <a:r>
                        <a:rPr lang="fr-FR" sz="700" b="0" i="0" kern="1200" dirty="0" err="1">
                          <a:solidFill>
                            <a:srgbClr val="000000"/>
                          </a:solidFill>
                          <a:latin typeface="Proxima Nova Rg" panose="02000506030000020004" pitchFamily="2" charset="0"/>
                          <a:ea typeface="+mn-ea"/>
                          <a:cs typeface="+mn-cs"/>
                        </a:rPr>
                        <a:t>plc</a:t>
                      </a:r>
                      <a:r>
                        <a:rPr lang="fr-FR" sz="700" b="0" i="0" kern="1200" dirty="0">
                          <a:solidFill>
                            <a:srgbClr val="000000"/>
                          </a:solidFill>
                          <a:latin typeface="Proxima Nova Rg" panose="02000506030000020004" pitchFamily="2" charset="0"/>
                          <a:ea typeface="+mn-ea"/>
                          <a:cs typeface="+mn-cs"/>
                        </a:rPr>
                        <a:t> usera de ses efforts raisonnables pour fournir une liquidité journalière avec un écart </a:t>
                      </a:r>
                      <a:r>
                        <a:rPr lang="fr-FR" sz="700" b="0" i="0" kern="1200" dirty="0" err="1">
                          <a:solidFill>
                            <a:srgbClr val="000000"/>
                          </a:solidFill>
                          <a:latin typeface="Proxima Nova Rg" panose="02000506030000020004" pitchFamily="2" charset="0"/>
                          <a:ea typeface="+mn-ea"/>
                          <a:cs typeface="+mn-cs"/>
                        </a:rPr>
                        <a:t>bid</a:t>
                      </a:r>
                      <a:r>
                        <a:rPr lang="fr-FR" sz="700" b="0" i="0" kern="1200" dirty="0">
                          <a:solidFill>
                            <a:srgbClr val="000000"/>
                          </a:solidFill>
                          <a:latin typeface="Proxima Nova Rg" panose="02000506030000020004" pitchFamily="2" charset="0"/>
                          <a:ea typeface="+mn-ea"/>
                          <a:cs typeface="+mn-cs"/>
                        </a:rPr>
                        <a:t>/</a:t>
                      </a:r>
                      <a:r>
                        <a:rPr lang="fr-FR" sz="700" b="0" i="0" kern="1200" dirty="0" err="1">
                          <a:solidFill>
                            <a:srgbClr val="000000"/>
                          </a:solidFill>
                          <a:latin typeface="Proxima Nova Rg" panose="02000506030000020004" pitchFamily="2" charset="0"/>
                          <a:ea typeface="+mn-ea"/>
                          <a:cs typeface="+mn-cs"/>
                        </a:rPr>
                        <a:t>ask</a:t>
                      </a:r>
                      <a:r>
                        <a:rPr lang="fr-FR" sz="700" b="0" i="0" kern="1200" dirty="0">
                          <a:solidFill>
                            <a:srgbClr val="000000"/>
                          </a:solidFill>
                          <a:latin typeface="Proxima Nova Rg" panose="02000506030000020004" pitchFamily="2" charset="0"/>
                          <a:ea typeface="+mn-ea"/>
                          <a:cs typeface="+mn-cs"/>
                        </a:rPr>
                        <a:t> de 1%. Toutefois, Morgan Stanley &amp; Co International Plc n’a pas d’obligation légale de le faire.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198049">
                <a:tc>
                  <a:txBody>
                    <a:bodyPr/>
                    <a:lstStyle/>
                    <a:p>
                      <a:pPr algn="l">
                        <a:lnSpc>
                          <a:spcPct val="100000"/>
                        </a:lnSpc>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a:pPr>
                      <a:r>
                        <a:rPr lang="fr-FR" sz="700" b="0" i="0" kern="1200" noProof="0" dirty="0" err="1">
                          <a:solidFill>
                            <a:schemeClr val="tx1"/>
                          </a:solidFill>
                          <a:latin typeface="+mn-lt"/>
                          <a:ea typeface="+mn-ea"/>
                          <a:cs typeface="+mn-cs"/>
                        </a:rPr>
                        <a:t>Credit</a:t>
                      </a:r>
                      <a:r>
                        <a:rPr lang="fr-FR" sz="700" b="0" i="0" kern="1200" noProof="0" dirty="0">
                          <a:solidFill>
                            <a:schemeClr val="tx1"/>
                          </a:solidFill>
                          <a:latin typeface="+mn-lt"/>
                          <a:ea typeface="+mn-ea"/>
                          <a:cs typeface="+mn-cs"/>
                        </a:rPr>
                        <a:t> Suisse International, ce qui peut être source d’un conflit d’intérêts(2).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049">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Tree>
    <p:extLst>
      <p:ext uri="{BB962C8B-B14F-4D97-AF65-F5344CB8AC3E}">
        <p14:creationId xmlns:p14="http://schemas.microsoft.com/office/powerpoint/2010/main" val="335894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14</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121 rue d'Aguesseau - 92100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Tree>
    <p:extLst>
      <p:ext uri="{BB962C8B-B14F-4D97-AF65-F5344CB8AC3E}">
        <p14:creationId xmlns:p14="http://schemas.microsoft.com/office/powerpoint/2010/main" val="44107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&lt;2PDC_MAJ&gt;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algn="just"/>
            <a:r>
              <a:rPr lang="fr-FR" sz="650" baseline="30000">
                <a:solidFill>
                  <a:srgbClr val="000000"/>
                </a:solidFill>
                <a:highlight>
                  <a:srgbClr val="FF00FF"/>
                </a:highlight>
                <a:latin typeface="Proxima Nova Rg" panose="02000506030000020004" pitchFamily="2" charset="0"/>
              </a:rPr>
              <a:t>(</a:t>
            </a:r>
            <a:r>
              <a:rPr lang="fr-FR" sz="650" baseline="30000">
                <a:solidFill>
                  <a:srgbClr val="000000"/>
                </a:solidFill>
                <a:latin typeface="Proxima Nova Rg" panose="02000506030000020004" pitchFamily="2" charset="0"/>
              </a:rPr>
              <a:t>3) </a:t>
            </a:r>
            <a:r>
              <a:rPr lang="fr-FR" sz="650">
                <a:solidFill>
                  <a:srgbClr val="000000"/>
                </a:solidFill>
                <a:latin typeface="Proxima Nova Rg" panose="02000506030000020004" pitchFamily="2" charset="0"/>
              </a:rPr>
              <a:t> Veuillez vous référer à la section dédiée en page 3 pour une présentation de la détermination du &lt;NDR&gt;</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300391"/>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lnSpc>
                <a:spcPct val="90000"/>
              </a:lnSpc>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&lt;NOM&gt; » soit 1 000 EUR multiplié par le nombre de titres. Le montant remboursé est brut, hors frais et fiscalité applicable au cadre d’investissement. 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t prélèvements sociaux applicables au cadre d’investissement. Ils sont calculés pour un investissement entre la </a:t>
            </a:r>
            <a:r>
              <a:rPr kumimoji="0" lang="fr-FR" sz="800" b="0" i="0" u="none" strike="noStrike" kern="1200" cap="none" spc="0" normalizeH="0" baseline="0" noProof="0" dirty="0">
                <a:ln>
                  <a:noFill/>
                </a:ln>
                <a:solidFill>
                  <a:schemeClr val="tx1"/>
                </a:solidFill>
                <a:effectLst/>
                <a:highlight>
                  <a:srgbClr val="FF00FF"/>
                </a:highlight>
                <a:uLnTx/>
                <a:uFillTx/>
                <a:latin typeface="Proxima Nova Rg"/>
                <a:ea typeface="+mn-ea"/>
                <a:cs typeface="+mn-cs"/>
              </a:rPr>
              <a:t>&lt;dernière si strike moyen/best strike</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&gt;date de constatation initiale</a:t>
            </a:r>
            <a:r>
              <a:rPr lang="fr-FR" sz="800" baseline="30000" dirty="0">
                <a:solidFill>
                  <a:schemeClr val="tx2"/>
                </a:solidFill>
              </a:rPr>
              <a:t> (1)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(soit le &lt;2PDC&gt;) et la date d’échéance</a:t>
            </a:r>
            <a:r>
              <a:rPr lang="fr-FR" sz="800" b="1" baseline="30000" dirty="0">
                <a:solidFill>
                  <a:schemeClr val="tx2"/>
                </a:solidFill>
              </a:rPr>
              <a:t> </a:t>
            </a:r>
            <a:r>
              <a:rPr lang="fr-FR" sz="800" baseline="30000" dirty="0">
                <a:solidFill>
                  <a:schemeClr val="tx2"/>
                </a:solidFill>
              </a:rPr>
              <a:t>(1) </a:t>
            </a:r>
            <a:r>
              <a:rPr lang="fr-FR" sz="800" b="1" baseline="30000" dirty="0"/>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 (1)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en cas d’arbitrage ou de rachat pour les contrats d’assurance vie ou de capitalisation, ou de dénouement par décès pour les contrats d’assurance vie), les Taux de Rendement Annuel effectifs peuvent être supérieurs ou inférieurs aux Taux de Rendement Annuel indiqués dans la présente brochure.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plus l’investisseur peut subir une perte en capital partielle ou totale. Les avantages du titre de créance profitent aux seuls investisseurs qui conservent l’instrument financier jusqu’à son échéance effective. </a:t>
            </a:r>
            <a:endParaRPr kumimoji="0" lang="fr-FR" sz="800" b="0"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 pour une durée de &lt;1PR&gt; à &lt;DPRR&gt; &lt;F0&gt;&lt;F0s&gt; à la performance positive ou négative &lt;SJR6&gt;</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clôture,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activable automatiquement à partir de la fin &lt;DU&gt; &lt;F0&gt; &lt;1PR&gt; jusqu'à la fin &lt;DU&gt; &lt;F0&gt; &lt;ADPR&gt;</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&lt;CPN&gt; par &lt;F0&gt; &lt;F2&gt; depuis le &lt;DDCI&gt; (soit &lt;GCA&gt;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&lt;BCPN&gt; &lt;balisedeg1&gt;</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En acceptant de limiter leurs gains à &lt;CPN&gt; par &lt;F0&gt; écoulé (soit un Taux de Rendement Annuel net maximum de &lt;TRA.F.A&gt;%), les investisseurs recevront en contrepartie l’intégralité du capital initial si &lt;SJR1&gt; ne baisse pas de plus de &lt;</a:t>
            </a:r>
            <a:r>
              <a:rPr lang="fr-FR" sz="800" dirty="0">
                <a:solidFill>
                  <a:srgbClr val="000000"/>
                </a:solidFill>
              </a:rPr>
              <a:t>PDIPERF&gt;</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par rapport à son &lt;NDR&gt; </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lang="fr-FR" dirty="0">
                <a:solidFill>
                  <a:schemeClr val="tx1"/>
                </a:solidFill>
                <a:latin typeface="Proxima Nova Rg"/>
              </a:rPr>
              <a:t> « &lt;NOM&gt; » ne peut constituer l’intégralité d’un portefeuille d’investissement. L’investisseur est exposé pour une durée de &lt;1PR&gt; à &lt;DPRR&gt; &lt;F0&gt;&lt;F0s&gt; à &lt;SJR1&gt;, et ne bénéficie pas de la diversification offerte par les indices de marchés actions. Vous 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a:r>
              <a:rPr lang="fr-FR" dirty="0"/>
              <a:t>&lt;graph1&gt;</a:t>
            </a:r>
            <a:endParaRPr lang="en-US" dirty="0"/>
          </a:p>
        </p:txBody>
      </p:sp>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538162" y="9732474"/>
            <a:ext cx="6483350" cy="866904"/>
          </a:xfrm>
          <a:prstGeom prst="rect">
            <a:avLst/>
          </a:prstGeom>
          <a:noFill/>
          <a:ln w="9525">
            <a:noFill/>
            <a:miter lim="800000"/>
            <a:headEnd/>
            <a:tailEnd/>
          </a:ln>
        </p:spPr>
        <p:txBody>
          <a:bodyPr wrap="square" lIns="0" tIns="0" rIns="0" bIns="0">
            <a:spAutoFit/>
          </a:bodyPr>
          <a:lstStyle/>
          <a:p>
            <a:pPr algn="just"/>
            <a:endParaRPr lang="fr-FR" sz="650" baseline="30000" dirty="0">
              <a:solidFill>
                <a:srgbClr val="000000"/>
              </a:solidFill>
              <a:latin typeface="Proxima Nova Rg" panose="02000506030000020004" pitchFamily="2" charset="0"/>
            </a:endParaRPr>
          </a:p>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algn="just"/>
            <a:r>
              <a:rPr lang="fr-FR" sz="650" baseline="30000" dirty="0">
                <a:solidFill>
                  <a:srgbClr val="000000"/>
                </a:solidFill>
                <a:latin typeface="Proxima Nova Rg" panose="02000506030000020004" pitchFamily="2" charset="0"/>
              </a:rPr>
              <a:t>(3) </a:t>
            </a:r>
            <a:r>
              <a:rPr lang="fr-FR" sz="650" dirty="0">
                <a:solidFill>
                  <a:srgbClr val="000000"/>
                </a:solidFill>
                <a:latin typeface="Proxima Nova Rg" panose="02000506030000020004" pitchFamily="2" charset="0"/>
              </a:rPr>
              <a:t> Veuillez vous référer à la section dédiée en page 3 pour une présentation de la détermination du &lt;NDR&gt;</a:t>
            </a:r>
          </a:p>
          <a:p>
            <a:pPr algn="just"/>
            <a:endParaRPr lang="fr-FR" sz="650" dirty="0">
              <a:solidFill>
                <a:srgbClr val="000000"/>
              </a:solidFill>
              <a:latin typeface="Proxima Nova Rg" panose="02000506030000020004" pitchFamily="2" charset="0"/>
            </a:endParaRP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59339"/>
            <a:ext cx="6741374" cy="3513782"/>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lnSpc>
                <a:spcPct val="90000"/>
              </a:lnSpc>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&lt;NOM&gt; » soit 1 000 EUR multiplié par le nombre de titres. Le montant remboursé est brut, hors frais et fiscalité applicable au cadre d’investissement. 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t prélèvements sociaux applicables au cadre d’investissement. Ils sont calculés pour un investissement entre la </a:t>
            </a:r>
            <a:r>
              <a:rPr kumimoji="0" lang="fr-FR" sz="800" b="0" i="0" u="none" strike="noStrike" kern="1200" cap="none" spc="0" normalizeH="0" baseline="0" noProof="0" dirty="0">
                <a:ln>
                  <a:noFill/>
                </a:ln>
                <a:solidFill>
                  <a:schemeClr val="tx1"/>
                </a:solidFill>
                <a:effectLst/>
                <a:highlight>
                  <a:srgbClr val="FF00FF"/>
                </a:highlight>
                <a:uLnTx/>
                <a:uFillTx/>
                <a:latin typeface="Proxima Nova Rg"/>
                <a:ea typeface="+mn-ea"/>
                <a:cs typeface="+mn-cs"/>
              </a:rPr>
              <a:t>&lt;dernière si strike moyen/best strike</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&gt;date de constatation initiale</a:t>
            </a:r>
            <a:r>
              <a:rPr lang="fr-FR" sz="800" baseline="30000" dirty="0">
                <a:solidFill>
                  <a:schemeClr val="tx2"/>
                </a:solidFill>
              </a:rPr>
              <a:t> (1)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(soit le &lt;2PDC&gt;) et la date d’échéance</a:t>
            </a:r>
            <a:r>
              <a:rPr lang="fr-FR" sz="800" b="1" baseline="30000" dirty="0">
                <a:solidFill>
                  <a:schemeClr val="tx2"/>
                </a:solidFill>
              </a:rPr>
              <a:t> </a:t>
            </a:r>
            <a:r>
              <a:rPr lang="fr-FR" sz="800" baseline="30000" dirty="0">
                <a:solidFill>
                  <a:schemeClr val="tx2"/>
                </a:solidFill>
              </a:rPr>
              <a:t>(1) </a:t>
            </a:r>
            <a:r>
              <a:rPr lang="fr-FR" sz="800" b="1" baseline="30000" dirty="0"/>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 (1)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en cas d’arbitrage ou de rachat pour les contrats d’assurance vie ou de capitalisation, ou de dénouement par décès pour les contrats d’assurance vie), les Taux de Rendement Annuel effectifs peuvent être supérieurs ou inférieurs aux Taux de Rendement Annuel indiqués dans la présente brochure.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plus l’investisseur peut subir une perte en capital partielle ou totale. Les avantages du titre de créance profitent aux seuls investisseurs qui conservent l’instrument financier jusqu’à son échéance effective.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 pour une durée de &lt;1PR&gt; à &lt;DPRR&gt; &lt;F0&gt;&lt;F0s&gt; à l’évolution &lt;SJR6&gt;</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&lt;DU&gt; &lt;F0&gt; &lt;1PR&gt; jusqu'à la fin &lt;DU&gt; &lt;F0&gt; &lt;ADPR&gt;</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coupon fixe plafonné à &lt;CPN&gt; par &lt;F0&gt; (soit &lt;GCA&gt; par année écoulée)&lt;Mémoire6&gt;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&lt;ABAC2&gt;.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&lt;SJR1&gt;</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&lt;PDIPERF&gt; par rapport à son &lt;NDR&gt;, l’investisseur accepte de limiter ses gains en cas de forte hausse des marchés (Taux de Rendement Annuel net maximum de </a:t>
            </a:r>
            <a:r>
              <a:rPr kumimoji="0" lang="fr-FR" sz="800" b="0" i="0" u="none" strike="noStrike" kern="1200" cap="none" spc="0" normalizeH="0" baseline="0" noProof="0" dirty="0">
                <a:ln>
                  <a:noFill/>
                </a:ln>
                <a:solidFill>
                  <a:schemeClr val="tx1"/>
                </a:solidFill>
                <a:effectLst/>
                <a:highlight>
                  <a:srgbClr val="00FFFF"/>
                </a:highlight>
                <a:uLnTx/>
                <a:uFillTx/>
                <a:latin typeface="Proxima Nova Rg"/>
                <a:ea typeface="+mn-ea"/>
                <a:cs typeface="+mn-cs"/>
              </a:rPr>
              <a:t>&lt;TRA.MAX.P&gt;</a:t>
            </a:r>
            <a:r>
              <a:rPr kumimoji="0" lang="fr-FR" sz="800" b="0" i="0" u="none" strike="noStrike" kern="1200" cap="none" spc="0" normalizeH="0" baseline="30000" noProof="0" dirty="0">
                <a:ln>
                  <a:noFill/>
                </a:ln>
                <a:solidFill>
                  <a:schemeClr val="tx1"/>
                </a:solidFill>
                <a:effectLst/>
                <a:highlight>
                  <a:srgbClr val="00FFFF"/>
                </a:highlight>
                <a:uLnTx/>
                <a:uFillTx/>
                <a:latin typeface="Proxima Nova Rg"/>
                <a:ea typeface="+mn-ea"/>
                <a:cs typeface="+mn-cs"/>
              </a:rPr>
              <a: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lvl="1" algn="just">
              <a:lnSpc>
                <a:spcPct val="90000"/>
              </a:lnSpc>
              <a:spcBef>
                <a:spcPts val="600"/>
              </a:spcBef>
              <a:spcAft>
                <a:spcPts val="200"/>
              </a:spcAft>
              <a:defRPr/>
            </a:pPr>
            <a:r>
              <a:rPr lang="fr-FR" sz="800" i="1" dirty="0">
                <a:solidFill>
                  <a:schemeClr val="tx1"/>
                </a:solidFill>
                <a:latin typeface="Proxima Nova Rg"/>
              </a:rPr>
              <a:t> « &lt;NOM&gt; » ne peut constituer l’intégralité d’un portefeuille d’investissement. L’investisseur est exposé pour une durée de &lt;1PR&gt; à &lt;DPRR&gt; &lt;F0&gt;&lt;F0s&gt; à &lt;SJR1&gt;, et ne bénéficie pas de la diversification offerte par les indices de marchés actions. Vous êtes sur le point d’acheter un produit qui n’est pas simple et qui peut être difficile à comprendre.</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endParaRPr kumimoji="0" lang="fr-FR" sz="800" b="1" i="1" u="none" strike="noStrike" kern="1200" cap="none" spc="0" normalizeH="0" baseline="0" noProof="0" dirty="0">
              <a:ln>
                <a:noFill/>
              </a:ln>
              <a:solidFill>
                <a:schemeClr val="tx1"/>
              </a:solidFill>
              <a:effectLst/>
              <a:uLnTx/>
              <a:uFillTx/>
              <a:latin typeface="Proxima Nova Rg"/>
              <a:ea typeface="+mn-ea"/>
              <a:cs typeface="+mn-cs"/>
            </a:endParaRP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a:r>
              <a:rPr lang="fr-FR" dirty="0"/>
              <a:t>&lt;graph1&gt;</a:t>
            </a:r>
            <a:endParaRPr lang="en-US" dirty="0"/>
          </a:p>
        </p:txBody>
      </p:sp>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&lt;CPN&gt; par &lt;F0&gt; &lt;F2&gt; depuis le &lt;DDCI&gt;</a:t>
            </a:r>
          </a:p>
          <a:p>
            <a:pPr marL="0" indent="0" algn="ctr">
              <a:lnSpc>
                <a:spcPct val="100000"/>
              </a:lnSpc>
              <a:spcBef>
                <a:spcPts val="0"/>
              </a:spcBef>
              <a:buNone/>
            </a:pPr>
            <a:r>
              <a:rPr lang="fr-FR" sz="800" dirty="0"/>
              <a:t>(soit un &lt;GC&gt; de &lt;GCE&gt; et un Taux de Rendement Annuel net de </a:t>
            </a:r>
            <a:r>
              <a:rPr lang="fr-FR" sz="800" dirty="0">
                <a:highlight>
                  <a:srgbClr val="FFFF00"/>
                </a:highlight>
              </a:rPr>
              <a:t>&lt;TRA.MG.A&gt;</a:t>
            </a:r>
            <a:r>
              <a:rPr lang="fr-FR" sz="800" baseline="30000" dirty="0"/>
              <a:t>(2)</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&lt;CPN&gt; par &lt;F0&gt; &lt;F2&gt; depuis le &lt;DDCI&gt; </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&lt;TRA.MRA.MIN.A&gt;</a:t>
            </a:r>
            <a:r>
              <a:rPr lang="fr-FR" sz="800" baseline="30000" dirty="0"/>
              <a:t>(2) </a:t>
            </a:r>
            <a:r>
              <a:rPr lang="fr-FR" sz="800" dirty="0"/>
              <a:t>et </a:t>
            </a:r>
            <a:r>
              <a:rPr lang="fr-FR" sz="800" dirty="0">
                <a:highlight>
                  <a:srgbClr val="FFFF00"/>
                </a:highlight>
              </a:rPr>
              <a:t>&lt;TRA.F.A&gt;</a:t>
            </a:r>
            <a:r>
              <a:rPr lang="fr-FR" sz="800" baseline="30000" dirty="0"/>
              <a:t>(2)</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à partir de la fin &lt;DU&gt; &lt;F0&gt; &lt;1PR&gt; et jusqu’à la fin &lt;DU&gt; &lt;F0&gt; &lt;ADPR&gt;, on observe le &lt;SJR3&gt; de clôture &lt;SJR7&gt;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&lt;DBAC&gt; de son &lt;NDR&gt;, l’investisseur reçoit, le &lt;DEC_MAJ&gt;</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&lt;SJR3&gt; de Référence, l’investisseur reçoit, le &lt;DEC_MAJ&gt;</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le &lt;DDCI&gt; et le &lt;DCF&gt;</a:t>
            </a:r>
          </a:p>
          <a:p>
            <a:pPr marL="0" indent="0" algn="ctr">
              <a:lnSpc>
                <a:spcPct val="100000"/>
              </a:lnSpc>
              <a:spcBef>
                <a:spcPts val="0"/>
              </a:spcBef>
              <a:buNone/>
            </a:pPr>
            <a:r>
              <a:rPr lang="fr-FR" sz="800" dirty="0"/>
              <a:t>(Soit un Taux de Rendement Annuel net inférieur ou égal </a:t>
            </a:r>
            <a:r>
              <a:rPr lang="fr-FR" sz="800"/>
              <a:t>à &lt;TRA.ECHEANCE.PERTE.A&gt;</a:t>
            </a:r>
            <a:r>
              <a:rPr lang="fr-FR" sz="800" baseline="30000"/>
              <a: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925358"/>
            <a:ext cx="5029482" cy="274320"/>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&lt;DBAC&gt; mais supérieur ou égal à &lt;PDI&gt; de son &lt;NDR&gt;, l’investisseur reçoit, le &lt;DEC_MAJ&gt;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&lt;balisedeg2&gt; </a:t>
            </a:r>
            <a:r>
              <a:rPr lang="fr-FR" sz="800" dirty="0">
                <a:highlight>
                  <a:srgbClr val="FF00FF"/>
                </a:highlight>
              </a:rPr>
              <a:t>&lt;balisedeg3</a:t>
            </a:r>
            <a:r>
              <a:rPr lang="fr-FR" sz="800" dirty="0"/>
              <a:t>&gt;</a:t>
            </a:r>
            <a:endParaRPr lang="en-US" sz="800" dirty="0"/>
          </a:p>
        </p:txBody>
      </p:sp>
    </p:spTree>
    <p:extLst>
      <p:ext uri="{BB962C8B-B14F-4D97-AF65-F5344CB8AC3E}">
        <p14:creationId xmlns:p14="http://schemas.microsoft.com/office/powerpoint/2010/main" val="1251430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23248"/>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a:t>
            </a:r>
            <a:r>
              <a:rPr lang="fr-FR" sz="700" dirty="0">
                <a:solidFill>
                  <a:srgbClr val="000000"/>
                </a:solidFill>
                <a:latin typeface="Proxima Nova Rg" panose="02000506030000020004" pitchFamily="2" charset="0"/>
              </a:rPr>
              <a:t>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a:t>
            </a:r>
            <a:r>
              <a:rPr lang="fr-FR" sz="650" dirty="0">
                <a:solidFill>
                  <a:srgbClr val="000000"/>
                </a:solidFill>
                <a:latin typeface="Proxima Nova Rg" panose="02000506030000020004" pitchFamily="2" charset="0"/>
              </a:rPr>
              <a:t>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3596568"/>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a:t>
            </a:r>
            <a:r>
              <a:rPr lang="fr-FR" sz="800" dirty="0">
                <a:solidFill>
                  <a:schemeClr val="tx2"/>
                </a:solidFill>
              </a:rPr>
              <a:t>, on compare le &lt;SJR3&gt; de &lt;SJR1&gt; à son &lt;NDR&gt;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028700" y="1709454"/>
            <a:ext cx="5270604"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274713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904289" y="4535510"/>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a:t>
            </a:r>
            <a:r>
              <a:rPr lang="it-IT" sz="800" b="1" dirty="0">
                <a:solidFill>
                  <a:schemeClr val="tx2"/>
                </a:solidFill>
              </a:rPr>
              <a:t>&lt;SJR1&gt; </a:t>
            </a:r>
            <a:r>
              <a:rPr lang="fr-FR" sz="800" b="1" dirty="0">
                <a:solidFill>
                  <a:schemeClr val="tx2"/>
                </a:solidFill>
              </a:rPr>
              <a:t>clôture à un &lt;SJR3&gt; supérieur ou égal à &lt;ABAC2&gt;</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028701" y="5441554"/>
            <a:ext cx="5483168" cy="460502"/>
          </a:xfrm>
          <a:prstGeom prst="rect">
            <a:avLst/>
          </a:prstGeom>
          <a:solidFill>
            <a:schemeClr val="bg1"/>
          </a:solidFill>
          <a:ln>
            <a:solidFill>
              <a:srgbClr val="B9A049"/>
            </a:solidFill>
          </a:ln>
        </p:spPr>
        <p:txBody>
          <a:bodyPr wrap="square" lIns="108000" tIns="13716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&lt;CPN&gt;</a:t>
            </a:r>
          </a:p>
          <a:p>
            <a:pPr defTabSz="1042988" fontAlgn="base">
              <a:spcBef>
                <a:spcPct val="0"/>
              </a:spcBef>
              <a:spcAft>
                <a:spcPct val="0"/>
              </a:spcAft>
            </a:pPr>
            <a:r>
              <a:rPr lang="fr-FR" dirty="0">
                <a:solidFill>
                  <a:schemeClr val="tx1"/>
                </a:solidFill>
                <a:latin typeface="Proxima Nova Rg" panose="02000506030000020004" pitchFamily="2" charset="0"/>
              </a:rPr>
              <a:t>&lt;Mémoire&gt;</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906829" y="6561878"/>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a:t>
            </a:r>
            <a:r>
              <a:rPr lang="it-IT" sz="800" b="1" dirty="0">
                <a:solidFill>
                  <a:schemeClr val="tx2"/>
                </a:solidFill>
              </a:rPr>
              <a:t>&lt;SJR1&gt;</a:t>
            </a:r>
            <a:r>
              <a:rPr lang="fr-FR" sz="800" b="1" dirty="0">
                <a:solidFill>
                  <a:schemeClr val="tx2"/>
                </a:solidFill>
              </a:rPr>
              <a:t> clôture à un &lt;SJR3&gt; </a:t>
            </a:r>
            <a:r>
              <a:rPr lang="fr-FR" sz="800" b="1" dirty="0">
                <a:solidFill>
                  <a:schemeClr val="tx2"/>
                </a:solidFill>
                <a:latin typeface="Proxima Nova Rg" panose="02000506030000020004" pitchFamily="2" charset="0"/>
              </a:rPr>
              <a:t>strictement inférieur à &lt;ABAC2&gt;,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486485" y="7500820"/>
            <a:ext cx="5025375" cy="283906"/>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 &lt;Mémoire2&gt;</a:t>
            </a:r>
            <a:endParaRPr lang="fr-FR" dirty="0">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8477446"/>
            <a:ext cx="6180823" cy="123111"/>
          </a:xfrm>
          <a:prstGeom prst="rect">
            <a:avLst/>
          </a:prstGeom>
          <a:noFill/>
        </p:spPr>
        <p:txBody>
          <a:bodyPr wrap="square" lIns="0" tIns="0" rIns="0" bIns="0" rtlCol="0">
            <a:spAutoFit/>
          </a:bodyPr>
          <a:lstStyle/>
          <a:p>
            <a:pPr algn="just"/>
            <a:r>
              <a:rPr lang="fr-FR" sz="800" dirty="0">
                <a:solidFill>
                  <a:schemeClr val="tx2"/>
                </a:solidFill>
                <a:latin typeface="Proxima Nova Rg" panose="02000506030000020004" pitchFamily="2" charset="0"/>
              </a:rPr>
              <a:t>&lt;balisedeg4&gt;</a:t>
            </a:r>
          </a:p>
        </p:txBody>
      </p:sp>
    </p:spTree>
    <p:extLst>
      <p:ext uri="{BB962C8B-B14F-4D97-AF65-F5344CB8AC3E}">
        <p14:creationId xmlns:p14="http://schemas.microsoft.com/office/powerpoint/2010/main" val="321545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133350" y="9765983"/>
            <a:ext cx="6483350" cy="630942"/>
          </a:xfrm>
          <a:prstGeom prst="rect">
            <a:avLst/>
          </a:prstGeom>
          <a:noFill/>
          <a:ln w="9525">
            <a:noFill/>
            <a:miter lim="800000"/>
            <a:headEnd/>
            <a:tailEnd/>
          </a:ln>
        </p:spPr>
        <p:txBody>
          <a:bodyPr wrap="square" lIns="0" tIns="0" rIns="0" bIns="0">
            <a:spAutoFit/>
          </a:bodyPr>
          <a:lstStyle/>
          <a:p>
            <a:pPr lvl="1" algn="just"/>
            <a:r>
              <a:rPr lang="fr-FR" sz="700" baseline="30000" dirty="0">
                <a:solidFill>
                  <a:srgbClr val="000000"/>
                </a:solidFill>
                <a:latin typeface="Proxima Nova Rg" panose="02000506030000020004" pitchFamily="2" charset="0"/>
              </a:rPr>
              <a:t>(1)</a:t>
            </a:r>
            <a:r>
              <a:rPr lang="fr-FR" sz="700" dirty="0">
                <a:solidFill>
                  <a:srgbClr val="000000"/>
                </a:solidFill>
                <a:latin typeface="Proxima Nova Rg" panose="02000506030000020004" pitchFamily="2" charset="0"/>
              </a:rPr>
              <a:t> Veuillez vous référer au tableau récapitulant les principales caractéristiques financières en page 7 pour le détail des dates. </a:t>
            </a:r>
          </a:p>
          <a:p>
            <a:pPr lvl="1" algn="just"/>
            <a:r>
              <a:rPr lang="fr-FR" sz="700" baseline="30000" dirty="0">
                <a:solidFill>
                  <a:srgbClr val="000000"/>
                </a:solidFill>
                <a:latin typeface="Proxima Nova Rg" panose="02000506030000020004" pitchFamily="2" charset="0"/>
              </a:rPr>
              <a:t>(2)</a:t>
            </a:r>
            <a:r>
              <a:rPr lang="fr-FR" sz="700" dirty="0">
                <a:solidFill>
                  <a:srgbClr val="000000"/>
                </a:solidFill>
                <a:latin typeface="Proxima Nova Rg" panose="02000506030000020004" pitchFamily="2" charset="0"/>
              </a:rPr>
              <a:t> 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a:t>
            </a:r>
            <a:r>
              <a:rPr lang="fr-FR" sz="650" dirty="0">
                <a:solidFill>
                  <a:srgbClr val="000000"/>
                </a:solidFill>
                <a:latin typeface="Proxima Nova Rg" panose="02000506030000020004" pitchFamily="2" charset="0"/>
              </a:rPr>
              <a:t>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168370" y="6051110"/>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a:t>
            </a:r>
            <a:r>
              <a:rPr lang="fr-FR" sz="800" dirty="0">
                <a:highlight>
                  <a:srgbClr val="00FFFF"/>
                </a:highlight>
              </a:rPr>
              <a:t>&lt;TRA.MRE.MIN.PM&gt;</a:t>
            </a:r>
            <a:r>
              <a:rPr lang="fr-FR" sz="800" baseline="30000" dirty="0"/>
              <a:t>(2)</a:t>
            </a:r>
            <a:r>
              <a:rPr lang="fr-FR" sz="800" dirty="0"/>
              <a:t> et </a:t>
            </a:r>
            <a:r>
              <a:rPr lang="fr-FR" sz="800" dirty="0">
                <a:highlight>
                  <a:srgbClr val="00FFFF"/>
                </a:highlight>
              </a:rPr>
              <a:t>&lt;TRA.TOUT.P&gt;</a:t>
            </a:r>
            <a:r>
              <a:rPr lang="fr-FR" sz="800" baseline="30000" dirty="0"/>
              <a:t>(2)</a:t>
            </a:r>
            <a:r>
              <a:rPr lang="fr-FR" sz="800" dirty="0"/>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267311" y="4522682"/>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772396" y="5018190"/>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772396" y="5618507"/>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&lt;BFP&gt; de son &lt;NDR&gt;, l’investisseur reçoit, le &lt;DEC&gt;</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772396" y="8227183"/>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&lt;SJR3&gt; de Référence, l’investisseur reçoit, le &lt;DEC&gt;</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077650" y="8659784"/>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le </a:t>
            </a:r>
            <a:r>
              <a:rPr lang="fr-FR" sz="800" dirty="0">
                <a:solidFill>
                  <a:schemeClr val="tx2"/>
                </a:solidFill>
              </a:rPr>
              <a:t>&lt;N</a:t>
            </a:r>
            <a:r>
              <a:rPr lang="fr-FR" sz="800" dirty="0">
                <a:solidFill>
                  <a:schemeClr val="tx2"/>
                </a:solidFill>
                <a:highlight>
                  <a:srgbClr val="FF00FF"/>
                </a:highlight>
              </a:rPr>
              <a:t>DR</a:t>
            </a:r>
            <a:r>
              <a:rPr lang="fr-FR" sz="800" dirty="0">
                <a:solidFill>
                  <a:schemeClr val="tx2"/>
                </a:solidFill>
              </a:rPr>
              <a:t>&gt; </a:t>
            </a:r>
            <a:r>
              <a:rPr lang="fr-FR" sz="800" dirty="0"/>
              <a:t>et son niveau de clôture le &lt;DCF&gt;</a:t>
            </a:r>
          </a:p>
          <a:p>
            <a:pPr marL="0" indent="0" algn="ctr">
              <a:lnSpc>
                <a:spcPct val="100000"/>
              </a:lnSpc>
              <a:spcBef>
                <a:spcPts val="0"/>
              </a:spcBef>
              <a:buNone/>
            </a:pPr>
            <a:r>
              <a:rPr lang="fr-FR" sz="800" dirty="0"/>
              <a:t>(Soit un Taux de Rendement Annuel net inférieur ou égal à &lt;TRA.MED.P&gt;</a:t>
            </a:r>
          </a:p>
          <a:p>
            <a:pPr marL="0" indent="0" algn="ctr">
              <a:lnSpc>
                <a:spcPct val="100000"/>
              </a:lnSpc>
              <a:spcBef>
                <a:spcPts val="0"/>
              </a:spcBef>
              <a:buNone/>
            </a:pPr>
            <a:r>
              <a:rPr lang="fr-FR" sz="800" b="1" i="1" dirty="0"/>
              <a:t>L’investisseur subit alors une perte en capital partielle, voire totale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164560" y="7540113"/>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a:t>
            </a:r>
            <a:r>
              <a:rPr lang="fr-FR" sz="800" dirty="0">
                <a:highlight>
                  <a:srgbClr val="00FFFF"/>
                </a:highlight>
              </a:rPr>
              <a:t>&lt;TRA.TOUT.SAUF.P&gt;</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772396" y="6998450"/>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&lt;BFP&gt; mais supérieur ou égal à &lt;PDI&gt; de son &lt;NDR&gt;, l’investisseur reçoit, le &lt;DEC&gt; : </a:t>
            </a:r>
          </a:p>
        </p:txBody>
      </p:sp>
      <p:sp>
        <p:nvSpPr>
          <p:cNvPr id="27" name="Espace réservé du texte 36">
            <a:extLst>
              <a:ext uri="{FF2B5EF4-FFF2-40B4-BE49-F238E27FC236}">
                <a16:creationId xmlns:a16="http://schemas.microsoft.com/office/drawing/2014/main" id="{A4CCB2D9-55D1-45E7-AAEC-BF4CDAF99BB8}"/>
              </a:ext>
            </a:extLst>
          </p:cNvPr>
          <p:cNvSpPr txBox="1">
            <a:spLocks/>
          </p:cNvSpPr>
          <p:nvPr/>
        </p:nvSpPr>
        <p:spPr>
          <a:xfrm>
            <a:off x="1163900" y="2842746"/>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compris entre </a:t>
            </a:r>
            <a:r>
              <a:rPr lang="fr-FR" sz="800" dirty="0">
                <a:highlight>
                  <a:srgbClr val="00FFFF"/>
                </a:highlight>
              </a:rPr>
              <a:t>&lt;TRA.MRA.MIN.PM&gt;</a:t>
            </a:r>
            <a:r>
              <a:rPr lang="fr-FR" sz="800" baseline="30000" dirty="0"/>
              <a:t>2) </a:t>
            </a:r>
            <a:r>
              <a:rPr lang="fr-FR" sz="800" dirty="0"/>
              <a:t>et &lt;TRA.TOUT-1.P&gt;</a:t>
            </a:r>
            <a:r>
              <a:rPr lang="fr-FR" sz="800" baseline="30000" dirty="0">
                <a:highlight>
                  <a:srgbClr val="00FFFF"/>
                </a:highlight>
              </a:rPr>
              <a:t>(</a:t>
            </a:r>
            <a:r>
              <a:rPr lang="fr-FR" sz="800" baseline="30000" dirty="0"/>
              <a:t>2)</a:t>
            </a:r>
            <a:r>
              <a:rPr lang="fr-FR" sz="800" dirty="0"/>
              <a:t>)</a:t>
            </a:r>
          </a:p>
        </p:txBody>
      </p:sp>
      <p:sp>
        <p:nvSpPr>
          <p:cNvPr id="28" name="ZoneTexte 27">
            <a:extLst>
              <a:ext uri="{FF2B5EF4-FFF2-40B4-BE49-F238E27FC236}">
                <a16:creationId xmlns:a16="http://schemas.microsoft.com/office/drawing/2014/main" id="{9C5364A0-87B1-4E7B-8AC3-C65529C5A56E}"/>
              </a:ext>
            </a:extLst>
          </p:cNvPr>
          <p:cNvSpPr txBox="1"/>
          <p:nvPr/>
        </p:nvSpPr>
        <p:spPr>
          <a:xfrm>
            <a:off x="772396" y="1794590"/>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rgbClr val="000000"/>
                </a:solidFill>
                <a:latin typeface="Proxima Nova Rg" panose="02000506030000020004" pitchFamily="2" charset="0"/>
              </a:rPr>
              <a:t>(</a:t>
            </a:r>
            <a:r>
              <a:rPr lang="fr-FR" sz="800" dirty="0">
                <a:solidFill>
                  <a:schemeClr val="tx2"/>
                </a:solidFill>
              </a:rPr>
              <a:t>à partir de la fin &lt;DU&gt; &lt;F0&gt; &lt;1PR&gt; et jusqu’à la fin &lt;DU&gt; &lt;F0&gt; &lt;ADPR&gt;), on compare le &lt;SJR3&gt; de clôture &lt;SJR7&gt; à son &lt;NDR&gt;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29" name="Espace réservé du texte 11">
            <a:extLst>
              <a:ext uri="{FF2B5EF4-FFF2-40B4-BE49-F238E27FC236}">
                <a16:creationId xmlns:a16="http://schemas.microsoft.com/office/drawing/2014/main" id="{DDAE386E-86D1-4440-8654-C84E8C50A036}"/>
              </a:ext>
            </a:extLst>
          </p:cNvPr>
          <p:cNvSpPr txBox="1">
            <a:spLocks/>
          </p:cNvSpPr>
          <p:nvPr/>
        </p:nvSpPr>
        <p:spPr>
          <a:xfrm>
            <a:off x="648905" y="128378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0" name="ZoneTexte 29">
            <a:extLst>
              <a:ext uri="{FF2B5EF4-FFF2-40B4-BE49-F238E27FC236}">
                <a16:creationId xmlns:a16="http://schemas.microsoft.com/office/drawing/2014/main" id="{EABE10B4-E115-4070-B655-A4C76AE21F36}"/>
              </a:ext>
            </a:extLst>
          </p:cNvPr>
          <p:cNvSpPr txBox="1"/>
          <p:nvPr/>
        </p:nvSpPr>
        <p:spPr>
          <a:xfrm>
            <a:off x="910052" y="3790086"/>
            <a:ext cx="6035040" cy="215444"/>
          </a:xfrm>
          <a:prstGeom prst="rect">
            <a:avLst/>
          </a:prstGeom>
          <a:noFill/>
        </p:spPr>
        <p:txBody>
          <a:bodyPr wrap="square" rtlCol="0">
            <a:spAutoFit/>
          </a:bodyPr>
          <a:lstStyle/>
          <a:p>
            <a:r>
              <a:rPr lang="fr-FR" sz="800" dirty="0"/>
              <a:t>&lt;balisedeg2&gt;</a:t>
            </a:r>
            <a:endParaRPr lang="en-US" sz="800" dirty="0"/>
          </a:p>
        </p:txBody>
      </p:sp>
    </p:spTree>
    <p:extLst>
      <p:ext uri="{BB962C8B-B14F-4D97-AF65-F5344CB8AC3E}">
        <p14:creationId xmlns:p14="http://schemas.microsoft.com/office/powerpoint/2010/main" val="3692740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684277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&lt;DU&gt; &lt;F0&gt; &lt;1PR&gt; jusqu'à la fin &lt;DU&gt; &lt;F0&gt; &lt;ADPR&gt;, si à l’une des dates de constatation</a:t>
            </a:r>
            <a:r>
              <a:rPr lang="fr-FR" sz="800" baseline="30000" dirty="0">
                <a:solidFill>
                  <a:srgbClr val="000000"/>
                </a:solidFill>
              </a:rPr>
              <a:t>(1)</a:t>
            </a:r>
            <a:r>
              <a:rPr lang="fr-FR" sz="800" dirty="0">
                <a:solidFill>
                  <a:srgbClr val="000000"/>
                </a:solidFill>
              </a:rPr>
              <a:t> &lt;F1&gt;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&lt;</a:t>
            </a:r>
            <a:r>
              <a:rPr lang="fr-FR" sz="800" dirty="0">
                <a:solidFill>
                  <a:srgbClr val="000000"/>
                </a:solidFill>
                <a:highlight>
                  <a:srgbClr val="FF00FF"/>
                </a:highlight>
              </a:rPr>
              <a:t>GC</a:t>
            </a:r>
            <a:r>
              <a:rPr lang="fr-FR" sz="800" dirty="0">
                <a:solidFill>
                  <a:srgbClr val="000000"/>
                </a:solidFill>
              </a:rPr>
              <a:t>&gt; de &lt;CPN&gt; par &lt;F0&gt; &lt;F2&gt; depuis le &lt;DDCI&gt; (soit &lt;GCA&gt;</a:t>
            </a:r>
            <a:r>
              <a:rPr lang="fr-FR" sz="800" i="1" dirty="0">
                <a:solidFill>
                  <a:srgbClr val="000000"/>
                </a:solidFill>
              </a:rPr>
              <a:t> </a:t>
            </a:r>
            <a:r>
              <a:rPr lang="fr-FR" sz="800" dirty="0">
                <a:solidFill>
                  <a:srgbClr val="000000"/>
                </a:solidFill>
              </a:rPr>
              <a:t>par année écoulée et un Taux de Rendement Annuel net maximum de &lt;TRA.F.A&gt;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&lt;SJR1&gt; clôture à un &lt;SJR3&gt; supérieur ou égal à &lt;DBAC&gt; de son &lt;NDR&gt;, l’investisseur récupère alors l’intégralité de son capital initial, majorée d’un &lt;GC&gt; de &lt;CPN&gt; par &lt;F0&gt; &lt;F2&gt; depuis le &lt;DDCI&gt;  (soit un &lt;GC&gt; de &lt;GCE&gt; et un Taux de Rendement Annuel net de &lt;TRA.MG.A&gt;</a:t>
            </a:r>
            <a:r>
              <a:rPr lang="fr-FR" sz="800" baseline="30000" dirty="0">
                <a:solidFill>
                  <a:srgbClr val="000000"/>
                </a:solidFill>
              </a:rPr>
              <a:t>(2)</a:t>
            </a:r>
            <a:r>
              <a:rPr lang="fr-FR" sz="800" dirty="0">
                <a:solidFill>
                  <a:srgbClr val="000000"/>
                </a:solidFill>
              </a:rPr>
              <a:t>). &lt;baliseCM2&gt;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&lt;baliseCM22&gt;</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et/ou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a:t>
            </a:r>
            <a:r>
              <a:rPr lang="fr-FR" sz="800" dirty="0">
                <a:solidFill>
                  <a:srgbClr val="000000"/>
                </a:solidFill>
                <a:latin typeface="Proxima Nova Rg" panose="02000506030000020004" pitchFamily="2" charset="0"/>
              </a:rPr>
              <a:t>(qui induit un risque sur la valeur de marché du titre de créance) de l’Émetteur.</a:t>
            </a: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&lt;1PR&gt; à &lt;DPRR&gt; &lt;F0&gt;&lt;F0s&gt;.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par &lt;F0&gt; &lt;F2&gt; depuis le &lt;DDCI&gt; </a:t>
            </a:r>
            <a:r>
              <a:rPr lang="fr-FR" sz="800" dirty="0">
                <a:solidFill>
                  <a:srgbClr val="000000"/>
                </a:solidFill>
              </a:rPr>
              <a:t>(soit un Taux de Rendement Annuel net maximum de &lt;TRA.F.A&gt;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&lt;NOM&gt; » est très sensible à une faible variation du &lt;SJR3&gt; de clôture &lt;SJR7&gt; autour du seuil de </a:t>
            </a:r>
            <a:r>
              <a:rPr lang="fr-FR" sz="800" b="1" dirty="0">
                <a:solidFill>
                  <a:srgbClr val="000000"/>
                </a:solidFill>
                <a:effectLst/>
                <a:ea typeface="Calibri" panose="020F0502020204030204" pitchFamily="34" charset="0"/>
              </a:rPr>
              <a:t>&lt;ABAC&gt; &lt;EBAC&gt; &lt;DESONNDR&gt; </a:t>
            </a:r>
            <a:r>
              <a:rPr lang="fr-FR" sz="800" b="1" dirty="0">
                <a:effectLst/>
                <a:ea typeface="Calibri" panose="020F0502020204030204" pitchFamily="34" charset="0"/>
              </a:rPr>
              <a:t>en cours de vie, et des seuils de &lt;DBAC&gt; et &lt;PDI&gt; de son &lt;NDR&gt; à la date de constatation finale</a:t>
            </a:r>
            <a:r>
              <a:rPr lang="fr-FR" sz="800" b="1" baseline="30000" dirty="0">
                <a:effectLst/>
                <a:ea typeface="Calibri" panose="020F0502020204030204" pitchFamily="34" charset="0"/>
              </a:rPr>
              <a:t>(1)</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highlight>
                  <a:srgbClr val="FF00FF"/>
                </a:highlight>
              </a:rPr>
              <a:t>Risque lié au sous-jacent : </a:t>
            </a:r>
            <a:r>
              <a:rPr lang="fr-FR" sz="800" dirty="0">
                <a:solidFill>
                  <a:srgbClr val="000000"/>
                </a:solidFill>
                <a:highlight>
                  <a:srgbClr val="FF00FF"/>
                </a:highlight>
              </a:rPr>
              <a:t>Le mécanisme de remboursement est lié à l’évolution du &lt;SJR3&gt; &lt;SJR7&gt;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highlight>
                  <a:srgbClr val="FF00FF"/>
                </a:highlight>
              </a:rPr>
              <a:t>Risque découlant de la nature du support : </a:t>
            </a:r>
            <a:r>
              <a:rPr lang="fr-FR" sz="800" dirty="0">
                <a:solidFill>
                  <a:srgbClr val="000000"/>
                </a:solidFill>
                <a:highlight>
                  <a:srgbClr val="FF00FF"/>
                </a:highlight>
              </a:rPr>
              <a:t>En cas de revente du produit avant l’échéance ou, selon le cas, à la date de remboursement anticipé automatique</a:t>
            </a:r>
            <a:r>
              <a:rPr lang="fr-FR" sz="800" baseline="30000" dirty="0">
                <a:solidFill>
                  <a:srgbClr val="000000"/>
                </a:solidFill>
                <a:highlight>
                  <a:srgbClr val="FF00FF"/>
                </a:highlight>
              </a:rPr>
              <a:t>(1)</a:t>
            </a:r>
            <a:r>
              <a:rPr lang="fr-FR" sz="800" dirty="0">
                <a:solidFill>
                  <a:srgbClr val="000000"/>
                </a:solidFill>
                <a:highlight>
                  <a:srgbClr val="FF00FF"/>
                </a:highlight>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highlight>
                  <a:srgbClr val="FF00FF"/>
                </a:highlight>
              </a:rPr>
              <a:t>(1)</a:t>
            </a:r>
            <a:r>
              <a:rPr lang="fr-FR" sz="800" dirty="0">
                <a:solidFill>
                  <a:srgbClr val="000000"/>
                </a:solidFill>
                <a:highlight>
                  <a:srgbClr val="FF00FF"/>
                </a:highlight>
              </a:rPr>
              <a:t>. Ainsi, le montant remboursé pourra être très différent (inférieur ou supérieur) du montant résultant de l’application de la formule annoncée. </a:t>
            </a:r>
            <a:r>
              <a:rPr lang="fr-FR" sz="800" b="1" dirty="0">
                <a:solidFill>
                  <a:srgbClr val="000000"/>
                </a:solidFill>
                <a:highlight>
                  <a:srgbClr val="FF00FF"/>
                </a:highlight>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335663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60898"/>
            <a:ext cx="6839998" cy="707668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&lt;F1&gt;</a:t>
            </a:r>
            <a:r>
              <a:rPr lang="fr-FR" sz="800" baseline="30000" dirty="0">
                <a:solidFill>
                  <a:srgbClr val="000000"/>
                </a:solidFill>
              </a:rPr>
              <a:t>(1)</a:t>
            </a:r>
            <a:r>
              <a:rPr lang="fr-FR" sz="800" dirty="0">
                <a:solidFill>
                  <a:srgbClr val="000000"/>
                </a:solidFill>
              </a:rPr>
              <a:t>, </a:t>
            </a:r>
            <a:r>
              <a:rPr lang="fr-FR" sz="800" dirty="0">
                <a:latin typeface="Proxima Nova Rg" panose="02000506030000020004" pitchFamily="2" charset="0"/>
              </a:rPr>
              <a:t>l’investisseur peut recevoir un coupon de &lt;CPN&gt; dès lors que &lt;SJR1&gt; clôture à un &lt;SJR3&gt; supérieur ou égal à &lt;ABAC2&gt;</a:t>
            </a:r>
            <a:r>
              <a:rPr lang="fr-FR" sz="800" dirty="0">
                <a:solidFill>
                  <a:srgbClr val="000000"/>
                </a:solidFill>
                <a:ea typeface="SimSun" pitchFamily="2" charset="-122"/>
                <a:cs typeface="Times New Roman" pitchFamily="18" charset="0"/>
              </a:rPr>
              <a:t>.</a:t>
            </a:r>
            <a:r>
              <a:rPr lang="fr-FR" sz="800">
                <a:solidFill>
                  <a:srgbClr val="000000"/>
                </a:solidFill>
                <a:ea typeface="SimSun" pitchFamily="2" charset="-122"/>
                <a:cs typeface="Times New Roman" pitchFamily="18" charset="0"/>
              </a:rPr>
              <a:t> &lt;Mémoire3&gt;</a:t>
            </a:r>
            <a:endParaRPr lang="fr-FR" sz="800" dirty="0">
              <a:solidFill>
                <a:srgbClr val="000000"/>
              </a:solidFill>
              <a:ea typeface="SimSun" pitchFamily="2" charset="-122"/>
              <a:cs typeface="Times New Roman" pitchFamily="18" charset="0"/>
            </a:endParaRPr>
          </a:p>
          <a:p>
            <a:pPr marL="171450" indent="-171450" algn="just">
              <a:lnSpc>
                <a:spcPct val="95000"/>
              </a:lnSpc>
              <a:spcAft>
                <a:spcPts val="200"/>
              </a:spcAft>
              <a:buFont typeface="Arial" panose="020B0604020202020204" pitchFamily="34" charset="0"/>
              <a:buChar char="•"/>
            </a:pPr>
            <a:r>
              <a:rPr lang="fr-FR" sz="800">
                <a:solidFill>
                  <a:srgbClr val="000000"/>
                </a:solidFill>
              </a:rPr>
              <a:t>A l’issue </a:t>
            </a:r>
            <a:r>
              <a:rPr lang="fr-FR" sz="800" dirty="0">
                <a:solidFill>
                  <a:srgbClr val="000000"/>
                </a:solidFill>
              </a:rPr>
              <a:t>&lt;DU&gt; &lt;F0&gt; &lt;1PR&gt; </a:t>
            </a:r>
            <a:r>
              <a:rPr lang="fr-FR" sz="800">
                <a:solidFill>
                  <a:srgbClr val="000000"/>
                </a:solidFill>
              </a:rPr>
              <a:t>à</a:t>
            </a:r>
            <a:r>
              <a:rPr lang="fr-FR" sz="800" dirty="0">
                <a:solidFill>
                  <a:srgbClr val="000000"/>
                </a:solidFill>
              </a:rPr>
              <a:t> &lt;ADPR&gt;, si à l’une des dates de constatation &lt;F1&gt; correspondantes</a:t>
            </a:r>
            <a:r>
              <a:rPr lang="fr-FR" sz="800" baseline="30000" dirty="0">
                <a:solidFill>
                  <a:srgbClr val="000000"/>
                </a:solidFill>
              </a:rPr>
              <a:t>(1)</a:t>
            </a:r>
            <a:r>
              <a:rPr lang="fr-FR" sz="800" dirty="0">
                <a:solidFill>
                  <a:srgbClr val="000000"/>
                </a:solidFill>
              </a:rPr>
              <a:t> </a:t>
            </a:r>
            <a:r>
              <a:rPr lang="fr-FR" sz="800">
                <a:solidFill>
                  <a:srgbClr val="000000"/>
                </a:solidFill>
              </a:rPr>
              <a:t>,&lt;</a:t>
            </a:r>
            <a:r>
              <a:rPr lang="fr-FR" sz="800" dirty="0">
                <a:solidFill>
                  <a:srgbClr val="000000"/>
                </a:solidFill>
              </a:rPr>
              <a: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&lt;CPN&gt; &lt;Mémoire6&gt; (soit un Taux de Rendement Annuel net maximum de</a:t>
            </a:r>
            <a:r>
              <a:rPr lang="fr-FR" sz="800" dirty="0">
                <a:solidFill>
                  <a:srgbClr val="000000"/>
                </a:solidFill>
                <a:highlight>
                  <a:srgbClr val="00FFFF"/>
                </a:highlight>
              </a:rPr>
              <a:t>&lt;TRA</a:t>
            </a:r>
            <a:r>
              <a:rPr lang="fr-FR" sz="800">
                <a:solidFill>
                  <a:srgbClr val="000000"/>
                </a:solidFill>
                <a:highlight>
                  <a:srgbClr val="00FFFF"/>
                </a:highlight>
              </a:rPr>
              <a:t>.</a:t>
            </a:r>
            <a:r>
              <a:rPr lang="fr-FR" sz="800" dirty="0">
                <a:solidFill>
                  <a:srgbClr val="000000"/>
                </a:solidFill>
                <a:highlight>
                  <a:srgbClr val="00FFFF"/>
                </a:highlight>
              </a:rPr>
              <a:t>MAX.P&gt;</a:t>
            </a:r>
            <a:r>
              <a:rPr lang="fr-FR" sz="800" baseline="30000" dirty="0">
                <a:solidFill>
                  <a:srgbClr val="000000"/>
                </a:solidFill>
                <a:highlight>
                  <a:srgbClr val="00FFFF"/>
                </a:highlight>
                <a:ea typeface="SimSun" pitchFamily="2" charset="-122"/>
                <a:cs typeface="Times New Roman" pitchFamily="18" charset="0"/>
              </a:rPr>
              <a: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endParaRPr lang="fr-FR" sz="800">
              <a:solidFill>
                <a:srgbClr val="000000"/>
              </a:solidFill>
              <a:ea typeface="SimSun" pitchFamily="2" charset="-122"/>
              <a:cs typeface="Times New Roman" pitchFamily="18" charset="0"/>
            </a:endParaRPr>
          </a:p>
          <a:p>
            <a:pPr marL="171450" indent="-171450" algn="just">
              <a:lnSpc>
                <a:spcPct val="95000"/>
              </a:lnSpc>
              <a:spcAft>
                <a:spcPts val="200"/>
              </a:spcAft>
              <a:buFont typeface="Arial" panose="020B0604020202020204" pitchFamily="34" charset="0"/>
              <a:buChar char="•"/>
            </a:pPr>
            <a:r>
              <a:rPr lang="fr-FR" sz="800">
                <a:solidFill>
                  <a:srgbClr val="000000"/>
                </a:solidFill>
              </a:rPr>
              <a:t>Sinon, si</a:t>
            </a:r>
            <a:r>
              <a:rPr lang="fr-FR" sz="800" dirty="0">
                <a:solidFill>
                  <a:srgbClr val="000000"/>
                </a:solidFill>
              </a:rPr>
              <a:t> le mécanisme de remboursement anticipé n’a pas été activé au préalable, et si </a:t>
            </a:r>
            <a:r>
              <a:rPr lang="fr-FR" sz="800">
                <a:solidFill>
                  <a:srgbClr val="000000"/>
                </a:solidFill>
              </a:rPr>
              <a:t>à la date de constatation finale </a:t>
            </a:r>
            <a:r>
              <a:rPr lang="fr-FR" sz="800" dirty="0">
                <a:solidFill>
                  <a:srgbClr val="000000"/>
                </a:solidFill>
              </a:rPr>
              <a:t>&lt;SJR1&gt; clôture à un &lt;SJR3&gt; supérieur ou égal à &lt;PDI&gt; de son &lt;NDR&gt;, l’investisseur récupère alors l’intégralité de son capital </a:t>
            </a:r>
            <a:r>
              <a:rPr lang="fr-FR" sz="800">
                <a:solidFill>
                  <a:srgbClr val="000000"/>
                </a:solidFill>
              </a:rPr>
              <a:t>initialement investi</a:t>
            </a:r>
            <a:r>
              <a:rPr lang="fr-FR" sz="800" dirty="0">
                <a:solidFill>
                  <a:srgbClr val="000000"/>
                </a:solidFill>
              </a:rPr>
              <a:t> (soit un Taux de Rendement Annuel net maximum de </a:t>
            </a:r>
            <a:r>
              <a:rPr lang="fr-FR" sz="800" dirty="0">
                <a:solidFill>
                  <a:srgbClr val="000000"/>
                </a:solidFill>
                <a:highlight>
                  <a:srgbClr val="00FFFF"/>
                </a:highlight>
              </a:rPr>
              <a:t>&lt;TRA.TOUT.P&gt;</a:t>
            </a:r>
            <a:r>
              <a:rPr lang="fr-FR" sz="800" baseline="30000" dirty="0">
                <a:solidFill>
                  <a:srgbClr val="000000"/>
                </a:solidFill>
              </a:rPr>
              <a:t>(2)</a:t>
            </a:r>
            <a:r>
              <a:rPr lang="fr-FR" sz="800" dirty="0">
                <a:solidFill>
                  <a:srgbClr val="000000"/>
                </a:solidFill>
              </a:rPr>
              <a:t>). </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&lt;1PR&gt; à &lt;DPRR&gt; &lt;F0&gt;&lt;F0s&gt;.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par &lt;F0&gt; </a:t>
            </a:r>
            <a:r>
              <a:rPr lang="fr-FR" sz="800" dirty="0">
                <a:solidFill>
                  <a:srgbClr val="000000"/>
                </a:solidFill>
              </a:rPr>
              <a:t>(soit un Taux de Rendement Annuel net maximum de de de </a:t>
            </a:r>
            <a:r>
              <a:rPr lang="fr-FR" sz="800" dirty="0">
                <a:solidFill>
                  <a:srgbClr val="000000"/>
                </a:solidFill>
                <a:highlight>
                  <a:srgbClr val="00FFFF"/>
                </a:highlight>
              </a:rPr>
              <a:t>&lt;TRA.TOUT.P&gt;</a:t>
            </a:r>
            <a:r>
              <a:rPr lang="fr-FR" sz="800" baseline="30000" dirty="0">
                <a:solidFill>
                  <a:srgbClr val="000000"/>
                </a:solidFill>
              </a:rPr>
              <a:t>( </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Le rendement de « &lt;NOM&gt; » est très sensible à une faible variation du &lt;SJR3&gt; de clôture &lt;SJR7&gt; autour du seuil de </a:t>
            </a:r>
            <a:r>
              <a:rPr lang="fr-FR" sz="800" dirty="0">
                <a:solidFill>
                  <a:srgbClr val="000000"/>
                </a:solidFill>
                <a:effectLst/>
                <a:ea typeface="Calibri" panose="020F0502020204030204" pitchFamily="34" charset="0"/>
              </a:rPr>
              <a:t>&lt;ABAC2&gt; &lt;EBAC&gt; &lt;DESONNDR&gt; </a:t>
            </a:r>
            <a:r>
              <a:rPr lang="fr-FR" sz="800" dirty="0">
                <a:effectLst/>
                <a:ea typeface="Calibri" panose="020F0502020204030204" pitchFamily="34" charset="0"/>
              </a:rPr>
              <a:t>en cours de vie, et des seuils de &lt;BFP&gt; et &lt;PDI&gt; de son &lt;NDR&gt; à la date de constatation finale</a:t>
            </a:r>
            <a:r>
              <a:rPr lang="fr-FR" sz="800" baseline="30000" dirty="0">
                <a:effectLst/>
                <a:ea typeface="Calibri" panose="020F0502020204030204" pitchFamily="34" charset="0"/>
              </a:rPr>
              <a:t>(1</a:t>
            </a:r>
            <a:r>
              <a:rPr lang="fr-FR" sz="800" b="1" baseline="30000" dirty="0">
                <a:effectLst/>
                <a:ea typeface="Calibri" panose="020F0502020204030204" pitchFamily="34" charset="0"/>
              </a:rPr>
              <a:t>)</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a:solidFill>
                  <a:srgbClr val="000000"/>
                </a:solidFill>
              </a:rPr>
              <a:t>Conformément à l’articule 14 du Règlement délégué n°2019/979, les investisseurs sont invités à lire attentivement la section « Facteurs de Risques » du Prospectus de Base et des Conditions définitives, disponible sur le site </a:t>
            </a:r>
            <a:r>
              <a:rPr lang="fr-FR" sz="800" i="1">
                <a:solidFill>
                  <a:srgbClr val="000000"/>
                </a:solidFill>
                <a:hlinkClick r:id="rId2"/>
              </a:rPr>
              <a:t>https://derivative.credit-suisse.com/countryselect/fr</a:t>
            </a:r>
            <a:endParaRPr lang="fr-FR" sz="800" i="1" dirty="0">
              <a:solidFill>
                <a:srgbClr val="000000"/>
              </a:solidFill>
            </a:endParaRPr>
          </a:p>
          <a:p>
            <a:pPr algn="just">
              <a:lnSpc>
                <a:spcPct val="95000"/>
              </a:lnSpc>
            </a:pPr>
            <a:endParaRPr lang="fr-FR" sz="800" i="1">
              <a:solidFill>
                <a:srgbClr val="000000"/>
              </a:solidFill>
            </a:endParaRP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en cas </a:t>
            </a:r>
            <a:r>
              <a:rPr lang="fr-FR" sz="800">
                <a:solidFill>
                  <a:srgbClr val="000000"/>
                </a:solidFill>
              </a:rPr>
              <a:t>d’insolvabilité de l’Emetteur, les investisseurs pourraient perdre l’ensemble ou une partie du capital investi indépendamment de tout autre facteur favorable pouvant impacter la valeur du produit, tel que la performance des actifs sous-jacents. </a:t>
            </a:r>
          </a:p>
          <a:p>
            <a:pPr marL="171450" indent="-171450" algn="just">
              <a:lnSpc>
                <a:spcPct val="90000"/>
              </a:lnSpc>
              <a:spcAft>
                <a:spcPts val="200"/>
              </a:spcAft>
              <a:buFont typeface="Arial" panose="020B0604020202020204" pitchFamily="34" charset="0"/>
              <a:buChar char="•"/>
            </a:pPr>
            <a:r>
              <a:rPr lang="fr-FR" sz="800" b="1">
                <a:solidFill>
                  <a:srgbClr val="000000"/>
                </a:solidFill>
              </a:rPr>
              <a:t>Risque de taux </a:t>
            </a:r>
            <a:r>
              <a:rPr lang="fr-FR" sz="800">
                <a:solidFill>
                  <a:srgbClr val="000000"/>
                </a:solidFill>
              </a:rPr>
              <a:t>: toute modification des taux d’intérêt peut affecter négativement la valeur du produit. </a:t>
            </a:r>
          </a:p>
          <a:p>
            <a:pPr marL="171450" indent="-171450" algn="just">
              <a:lnSpc>
                <a:spcPct val="90000"/>
              </a:lnSpc>
              <a:spcAft>
                <a:spcPts val="200"/>
              </a:spcAft>
              <a:buFont typeface="Arial" panose="020B0604020202020204" pitchFamily="34" charset="0"/>
              <a:buChar char="•"/>
            </a:pPr>
            <a:r>
              <a:rPr lang="fr-FR" sz="800" b="1">
                <a:solidFill>
                  <a:srgbClr val="000000"/>
                </a:solidFill>
              </a:rPr>
              <a:t>Risque de liquidité </a:t>
            </a:r>
            <a:r>
              <a:rPr lang="fr-FR" sz="800">
                <a:solidFill>
                  <a:srgbClr val="000000"/>
                </a:solidFill>
              </a:rPr>
              <a:t>: Même si un marché secondaire existe, il peut ne pas fournir suffisamment de liquidités pour permettre aux investisseurs de vendre ou négocier le produit facilement. L’absence de liquidité peut avoir un effet négatif sur la valeur du produit dans la mesure où les investisseurs ne pourront pas nécessairement vendre le produit aisément ou à des prix permettant aux investisseurs de réaliser le rendement escompté. En conséquence, les investisseurs pourraient perdre une partie ou la totalité de leur investissement. </a:t>
            </a:r>
          </a:p>
          <a:p>
            <a:pPr marL="171450" indent="-171450" algn="just">
              <a:lnSpc>
                <a:spcPct val="90000"/>
              </a:lnSpc>
              <a:spcAft>
                <a:spcPts val="200"/>
              </a:spcAft>
              <a:buFont typeface="Arial" panose="020B0604020202020204" pitchFamily="34" charset="0"/>
              <a:buChar char="•"/>
            </a:pPr>
            <a:r>
              <a:rPr lang="fr-FR" sz="800" b="1">
                <a:solidFill>
                  <a:srgbClr val="000000"/>
                </a:solidFill>
              </a:rPr>
              <a:t>Risque de conflits d’intérêts potentiels </a:t>
            </a:r>
            <a:r>
              <a:rPr lang="fr-FR" sz="800">
                <a:solidFill>
                  <a:srgbClr val="000000"/>
                </a:solidFill>
              </a:rPr>
              <a:t>: L’émetteur et l’agent de calcul de ce produit appartiennent au Groupe </a:t>
            </a:r>
            <a:r>
              <a:rPr lang="fr-FR" sz="800" err="1">
                <a:solidFill>
                  <a:srgbClr val="000000"/>
                </a:solidFill>
              </a:rPr>
              <a:t>Credit</a:t>
            </a:r>
            <a:r>
              <a:rPr lang="fr-FR" sz="800">
                <a:solidFill>
                  <a:srgbClr val="000000"/>
                </a:solidFill>
              </a:rPr>
              <a:t> Suisse. Les conflits d’intérêts qui peuvent être engendrés seront gérés conformément à la réglementation applicable. </a:t>
            </a:r>
            <a:endParaRPr lang="fr-FR" sz="800" b="1">
              <a:solidFill>
                <a:srgbClr val="000000"/>
              </a:solidFill>
            </a:endParaRPr>
          </a:p>
          <a:p>
            <a:pPr marL="171450" indent="-171450" algn="just">
              <a:lnSpc>
                <a:spcPct val="90000"/>
              </a:lnSpc>
              <a:spcAft>
                <a:spcPts val="200"/>
              </a:spcAft>
              <a:buFont typeface="Arial" panose="020B0604020202020204" pitchFamily="34" charset="0"/>
              <a:buChar char="•"/>
            </a:pPr>
            <a:r>
              <a:rPr lang="fr-FR" sz="800" b="1">
                <a:solidFill>
                  <a:srgbClr val="000000"/>
                </a:solidFill>
                <a:highlight>
                  <a:srgbClr val="FF00FF"/>
                </a:highlight>
              </a:rPr>
              <a:t>Exposition à la performance de l’indice sous-jacent. </a:t>
            </a:r>
            <a:r>
              <a:rPr lang="fr-FR" sz="800">
                <a:solidFill>
                  <a:srgbClr val="000000"/>
                </a:solidFill>
                <a:highlight>
                  <a:srgbClr val="FF00FF"/>
                </a:highlight>
              </a:rPr>
              <a:t>La performance des actions composants l’indice dépend de facteurs macroéconomiques liés aux actions contenues dans l’indice, dont certains niveaux d’intérêt et de prix sur les marchés de capitaux, des variations de change, des facteurs politiques et des facteurs propres aux entreprises, tels que la situation financière, la situation commerciale, la situation en matière de risque, la structure de l’actionnariat et la politique en matière de distributions. En outre, le sponsor de l’indice peut modifier les composants dudit indice ou apporter d’autres changements d’ordre méthodologique susceptibles de changer le niveau d’un ou plusieurs composants. Ces modifications peuvent avoir un impact négatif sur le niveau dudit indice, et nuire ainsi à la valeur et au rendement du produit. &lt;SI INDICE&gt;</a:t>
            </a:r>
            <a:endParaRPr lang="fr-FR" sz="800" b="1">
              <a:solidFill>
                <a:srgbClr val="000000"/>
              </a:solidFill>
              <a:highlight>
                <a:srgbClr val="FF00FF"/>
              </a:highlight>
            </a:endParaRPr>
          </a:p>
          <a:p>
            <a:pPr marL="171450" indent="-171450" algn="just">
              <a:lnSpc>
                <a:spcPct val="90000"/>
              </a:lnSpc>
              <a:spcAft>
                <a:spcPts val="200"/>
              </a:spcAft>
              <a:buFont typeface="Arial" panose="020B0604020202020204" pitchFamily="34" charset="0"/>
              <a:buChar char="•"/>
            </a:pPr>
            <a:r>
              <a:rPr lang="fr-FR" sz="800" b="1">
                <a:solidFill>
                  <a:srgbClr val="000000"/>
                </a:solidFill>
                <a:highlight>
                  <a:srgbClr val="FF00FF"/>
                </a:highlight>
              </a:rPr>
              <a:t>Risques liés aux indices « </a:t>
            </a:r>
            <a:r>
              <a:rPr lang="fr-FR" sz="800" b="1" err="1">
                <a:solidFill>
                  <a:srgbClr val="000000"/>
                </a:solidFill>
                <a:highlight>
                  <a:srgbClr val="FF00FF"/>
                </a:highlight>
              </a:rPr>
              <a:t>Decrement</a:t>
            </a:r>
            <a:r>
              <a:rPr lang="fr-FR" sz="800" b="1">
                <a:solidFill>
                  <a:srgbClr val="000000"/>
                </a:solidFill>
                <a:highlight>
                  <a:srgbClr val="FF00FF"/>
                </a:highlight>
              </a:rPr>
              <a:t> » en points d’indice : </a:t>
            </a:r>
            <a:r>
              <a:rPr lang="fr-FR" sz="800">
                <a:solidFill>
                  <a:srgbClr val="000000"/>
                </a:solidFill>
                <a:highlight>
                  <a:srgbClr val="FF00FF"/>
                </a:highlight>
              </a:rPr>
              <a:t>Un montant prédéterminé (dividende synthétique) étant périodiquement déduit du niveau de l’indice sous-jacent, celui-ci sous-performa l’indice correspondant dividendes réinvestis sans retranchement. En outre, l’indice sous-jacent aura une performance différente de celle de l’indice correspondant dividendes non-réinvestis, de sorte que si le niveau de dividende synthétique est supérieur au niveau de dividende réalisé, l’indice sous-jacent sous performera l’indice correspondant dividendes non réinvestis. Enfin, le dividende synthétique prélevé étant exprimé en points d'indice, le rendement du dividende synthétique augmentera dans uns scénario de marché négatif. Ainsi, la sous-performance de l’indice sera accélérée en cas de baisse du niveau de l’indice. SI INDICE DECREMENT</a:t>
            </a:r>
            <a:endParaRPr lang="fr-FR" sz="800" b="1">
              <a:solidFill>
                <a:srgbClr val="000000"/>
              </a:solidFill>
              <a:highlight>
                <a:srgbClr val="FF00FF"/>
              </a:highlight>
            </a:endParaRPr>
          </a:p>
        </p:txBody>
      </p:sp>
    </p:spTree>
    <p:extLst>
      <p:ext uri="{BB962C8B-B14F-4D97-AF65-F5344CB8AC3E}">
        <p14:creationId xmlns:p14="http://schemas.microsoft.com/office/powerpoint/2010/main" val="2416999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59409" y="9771581"/>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 </a:t>
            </a:r>
            <a:r>
              <a:rPr lang="fr-FR" sz="650" dirty="0">
                <a:solidFill>
                  <a:schemeClr val="tx2"/>
                </a:solidFill>
                <a:latin typeface="+mn-lt"/>
              </a:rPr>
              <a:t>Hors prise en compte des dividendes éventuels détachés par </a:t>
            </a:r>
            <a:r>
              <a:rPr lang="it-IT" sz="650" dirty="0">
                <a:solidFill>
                  <a:schemeClr val="tx2"/>
                </a:solidFill>
                <a:latin typeface="+mn-lt"/>
              </a:rPr>
              <a:t>&lt;SJR1&gt;</a:t>
            </a:r>
            <a:endParaRPr lang="fr-FR" sz="650" dirty="0">
              <a:solidFill>
                <a:schemeClr val="tx2"/>
              </a:solidFill>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&lt;SJR7&gt;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(1)</a:t>
            </a:r>
            <a:r>
              <a:rPr lang="fr-FR" sz="8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&lt;baliseCM3&gt;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&lt;NOM&gt; » EST TRÈS SENSIBLE À UNE FAIBLE VARIATION DU &lt;SJR3&gt; DE CLÔTURE &lt;SJR7&gt; AUTOUR DES SEUILS DE &lt;DBAC&gt; ET DE &lt;PDI&gt; </a:t>
            </a:r>
            <a:r>
              <a:rPr lang="fr-FR" sz="800" cap="all" dirty="0">
                <a:solidFill>
                  <a:srgbClr val="B9A049"/>
                </a:solidFill>
                <a:latin typeface="+mn-lt"/>
              </a:rPr>
              <a:t>DE SON &lt;NDR&gt;</a:t>
            </a:r>
            <a:r>
              <a:rPr lang="fr-FR" sz="800" dirty="0">
                <a:solidFill>
                  <a:srgbClr val="B9A049"/>
                </a:solidFill>
                <a:latin typeface="+mn-lt"/>
              </a:rPr>
              <a: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&lt;F1&gt;</a:t>
            </a:r>
            <a:r>
              <a:rPr lang="fr-FR" sz="800" baseline="30000" dirty="0"/>
              <a:t>(1) </a:t>
            </a:r>
            <a:r>
              <a:rPr lang="fr-FR" sz="800" dirty="0">
                <a:latin typeface="+mn-lt"/>
              </a:rPr>
              <a:t>du &lt;F0&gt;&lt;F0s&gt; &lt;1PR&gt; à &lt;ADPR&gt;</a:t>
            </a:r>
            <a:r>
              <a:rPr lang="fr-FR" sz="800" dirty="0"/>
              <a:t>, &lt;SJR1&gt; clôture à un &lt;SJR3&gt; strictement inférieur à &lt;ABAC&gt;.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&lt;SJR1&gt;</a:t>
            </a:r>
            <a:r>
              <a:rPr lang="fr-FR" sz="800" baseline="30000" dirty="0"/>
              <a:t>(3)</a:t>
            </a:r>
            <a:r>
              <a:rPr lang="fr-FR" sz="800" dirty="0"/>
              <a:t>, soit &lt;TRA.D.A&gt;</a:t>
            </a:r>
            <a:r>
              <a:rPr lang="fr-FR" sz="800" baseline="30000" dirty="0"/>
              <a:t>(2)</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&lt;F1&gt;</a:t>
            </a:r>
            <a:r>
              <a:rPr lang="fr-FR" sz="800" baseline="30000" dirty="0">
                <a:solidFill>
                  <a:srgbClr val="04202E"/>
                </a:solidFill>
                <a:latin typeface="+mn-lt"/>
              </a:rPr>
              <a:t>(1)</a:t>
            </a:r>
            <a:r>
              <a:rPr lang="fr-FR" sz="800" dirty="0">
                <a:latin typeface="+mn-lt"/>
              </a:rPr>
              <a:t> des &lt;F0&gt;&lt;F0s&gt; &lt;1PR&gt; à &lt;ADPR&gt;, &lt;SJR1&gt; clôture à </a:t>
            </a:r>
            <a:r>
              <a:rPr lang="fr-FR" sz="800" dirty="0">
                <a:solidFill>
                  <a:schemeClr val="tx2"/>
                </a:solidFill>
                <a:latin typeface="+mn-lt"/>
              </a:rPr>
              <a:t>un &lt;SJR3&gt; strictement inférieur à &lt;ABAC&gt;</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&lt;baliseCM4&gt;</a:t>
            </a:r>
          </a:p>
          <a:p>
            <a:pPr lvl="0" defTabSz="1042988" fontAlgn="base">
              <a:spcBef>
                <a:spcPct val="0"/>
              </a:spcBef>
              <a:spcAft>
                <a:spcPts val="600"/>
              </a:spcAft>
            </a:pPr>
            <a:r>
              <a:rPr lang="fr-FR" sz="800" dirty="0">
                <a:solidFill>
                  <a:schemeClr val="tx1"/>
                </a:solidFill>
                <a:latin typeface="+mn-lt"/>
              </a:rPr>
              <a:t>Ce qui correspond à un Taux de Rendement Annuel net de                    &lt;BALISECMTRA&gt;</a:t>
            </a:r>
            <a:r>
              <a:rPr lang="fr-FR" sz="800" baseline="30000" dirty="0">
                <a:solidFill>
                  <a:schemeClr val="tx1"/>
                </a:solidFill>
                <a:latin typeface="+mn-lt"/>
              </a:rPr>
              <a:t>(2)</a:t>
            </a:r>
            <a:r>
              <a:rPr lang="fr-FR" sz="800" dirty="0">
                <a:solidFill>
                  <a:schemeClr val="tx1"/>
                </a:solidFill>
                <a:latin typeface="+mn-lt"/>
              </a:rPr>
              <a:t>, contre un Taux de Rendement Annuel net de &lt;TRA.M.SJ&gt;</a:t>
            </a:r>
            <a:r>
              <a:rPr lang="fr-FR" sz="800" baseline="30000" dirty="0">
                <a:solidFill>
                  <a:schemeClr val="tx1"/>
                </a:solidFill>
                <a:latin typeface="+mn-lt"/>
              </a:rPr>
              <a:t>(2)</a:t>
            </a:r>
            <a:r>
              <a:rPr lang="fr-FR" sz="800" dirty="0">
                <a:solidFill>
                  <a:schemeClr val="tx1"/>
                </a:solidFill>
                <a:latin typeface="+mn-lt"/>
              </a:rPr>
              <a:t>, pour un investissement direct dans &lt;SJR1&gt;</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(1)</a:t>
            </a:r>
            <a:r>
              <a:rPr lang="fr-FR" sz="800" b="1" dirty="0">
                <a:solidFill>
                  <a:schemeClr val="tx1"/>
                </a:solidFill>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&lt;F1&gt;</a:t>
            </a:r>
            <a:r>
              <a:rPr lang="fr-FR" sz="800" baseline="30000" dirty="0">
                <a:solidFill>
                  <a:srgbClr val="04202E"/>
                </a:solidFill>
              </a:rPr>
              <a:t>(1)</a:t>
            </a:r>
            <a:r>
              <a:rPr lang="fr-FR" sz="800" dirty="0">
                <a:solidFill>
                  <a:schemeClr val="tx2"/>
                </a:solidFill>
              </a:rPr>
              <a:t> du mécanisme de remboursement anticipé automatique, </a:t>
            </a:r>
            <a:r>
              <a:rPr lang="it-IT" sz="800" dirty="0">
                <a:solidFill>
                  <a:schemeClr val="tx2"/>
                </a:solidFill>
              </a:rPr>
              <a:t>&lt;SJR1&gt; </a:t>
            </a:r>
            <a:r>
              <a:rPr lang="fr-FR" sz="800" dirty="0">
                <a:solidFill>
                  <a:schemeClr val="tx2"/>
                </a:solidFill>
              </a:rPr>
              <a:t>clôture à </a:t>
            </a:r>
            <a:r>
              <a:rPr lang="fr-FR" sz="800" dirty="0">
                <a:solidFill>
                  <a:schemeClr val="tx2"/>
                </a:solidFill>
                <a:latin typeface="Proxima Nova Rg" panose="02000506030000020004" pitchFamily="2" charset="0"/>
              </a:rPr>
              <a:t>un &lt;SJR3&gt; supérieur à &lt;ABAC&gt; &lt;ABAC&gt; </a:t>
            </a:r>
            <a:r>
              <a:rPr lang="fr-FR" sz="800" dirty="0">
                <a:solidFill>
                  <a:schemeClr val="tx2"/>
                </a:solidFill>
              </a:rPr>
              <a:t>(&lt;NSF&gt; dans cet exemple). Le produit est automatiquement remboursé par anticipation. Il verse alors l’intégralité du capital initial majorée d’un &lt;GC&gt; de &lt;CPN&gt; par &lt;F0&gt; &lt;F2&gt; depuis le &lt;DDCI&gt;, soit un gain de &lt;GCA&gt; dans notre exemple.</a:t>
            </a:r>
          </a:p>
          <a:p>
            <a:pPr algn="just">
              <a:spcAft>
                <a:spcPts val="600"/>
              </a:spcAft>
            </a:pPr>
            <a:r>
              <a:rPr lang="fr-FR" sz="800" dirty="0"/>
              <a:t>Ce qui correspond à un Taux de Rendement Annuel net de &lt;TRA.F.A&gt;</a:t>
            </a:r>
            <a:r>
              <a:rPr lang="fr-FR" sz="800" baseline="30000" dirty="0"/>
              <a:t>(2)</a:t>
            </a:r>
            <a:r>
              <a:rPr lang="fr-FR" sz="800" dirty="0"/>
              <a:t>, contre un Taux de Rendement Annuel net de &lt;TRA.F.SJ&gt;</a:t>
            </a:r>
            <a:r>
              <a:rPr lang="fr-FR" sz="800" baseline="30000" dirty="0"/>
              <a:t>(2)</a:t>
            </a:r>
            <a:r>
              <a:rPr lang="fr-FR" sz="800" dirty="0"/>
              <a:t> pour un investissement direct dans </a:t>
            </a:r>
            <a:r>
              <a:rPr lang="it-IT" sz="800" dirty="0"/>
              <a:t>&lt;SJR1&gt;</a:t>
            </a:r>
            <a:r>
              <a:rPr lang="fr-FR" sz="800" baseline="30000" dirty="0"/>
              <a:t>(3)</a:t>
            </a:r>
            <a:r>
              <a:rPr lang="fr-FR" sz="800" dirty="0"/>
              <a:t>, du fait du </a:t>
            </a:r>
            <a:r>
              <a:rPr lang="fr-FR" sz="800" b="1" dirty="0">
                <a:solidFill>
                  <a:schemeClr val="tx2"/>
                </a:solidFill>
              </a:rPr>
              <a:t>mécanisme de plafonnement des gains à &lt;CPN&gt; par &lt;F0&gt; &lt;F2&gt; depuis le &lt;DDCI&gt;.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dirty="0"/>
              <a:t>&lt;graph2&gt;</a:t>
            </a:r>
            <a:endParaRPr lang="en-US" dirty="0"/>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a:r>
              <a:rPr lang="fr-FR" dirty="0"/>
              <a:t>&lt;graph3&gt;</a:t>
            </a:r>
            <a:endParaRPr lang="en-US" dirty="0"/>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a:r>
              <a:rPr lang="fr-FR" dirty="0"/>
              <a:t>&lt;graph4&gt;</a:t>
            </a:r>
            <a:endParaRPr lang="en-US" dirty="0"/>
          </a:p>
        </p:txBody>
      </p:sp>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TaxCatchAll xmlns="514a554b-82b0-4359-b247-fc84018a95f0" xsi:nil="true"/>
    <lcf76f155ced4ddcb4097134ff3c332f xmlns="ef624bc2-1644-4d69-8362-5c28ca496374">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6" ma:contentTypeDescription="Crée un document." ma:contentTypeScope="" ma:versionID="83520913e4fb50886b69c5d2b42e4a4a">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cc61d48d89f522401cef424d48066f4d"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5604eaa7-7f48-49f2-a7a3-87e28e00304d"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56d650d2-3c99-4a10-8e9e-56f47bffeb82}" ma:internalName="TaxCatchAll" ma:showField="CatchAllData" ma:web="514a554b-82b0-4359-b247-fc84018a95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5DE574B-2CD2-4078-9BEA-2A14717D9698}">
  <ds:schemaRefs>
    <ds:schemaRef ds:uri="514a554b-82b0-4359-b247-fc84018a95f0"/>
    <ds:schemaRef ds:uri="ef624bc2-1644-4d69-8362-5c28ca49637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B00FC41E-FBDE-42E2-B58A-20EBD240A376}">
  <ds:schemaRefs>
    <ds:schemaRef ds:uri="http://schemas.microsoft.com/sharepoint/v3/contenttype/forms"/>
  </ds:schemaRefs>
</ds:datastoreItem>
</file>

<file path=customXml/itemProps3.xml><?xml version="1.0" encoding="utf-8"?>
<ds:datastoreItem xmlns:ds="http://schemas.openxmlformats.org/officeDocument/2006/customXml" ds:itemID="{2E6CBD22-185E-404D-8887-B434F41BA0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20378</TotalTime>
  <Words>9779</Words>
  <Application>Microsoft Office PowerPoint</Application>
  <PresentationFormat>Personnalisé</PresentationFormat>
  <Paragraphs>379</Paragraphs>
  <Slides>14</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14</vt:i4>
      </vt:variant>
    </vt:vector>
  </HeadingPairs>
  <TitlesOfParts>
    <vt:vector size="21"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890</cp:revision>
  <cp:lastPrinted>2022-05-04T09:56:42Z</cp:lastPrinted>
  <dcterms:created xsi:type="dcterms:W3CDTF">2017-02-21T09:03:05Z</dcterms:created>
  <dcterms:modified xsi:type="dcterms:W3CDTF">2022-06-13T13:15:12Z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y fmtid="{D5CDD505-2E9C-101B-9397-08002B2CF9AE}" pid="6" name="MediaServiceImageTags">
    <vt:lpwstr/>
  </property>
</Properties>
</file>