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handoutMasterIdLst>
    <p:handoutMasterId r:id="rId14"/>
  </p:handoutMasterIdLst>
  <p:sldIdLst>
    <p:sldId id="283" r:id="rId5"/>
    <p:sldId id="290" r:id="rId6"/>
    <p:sldId id="291" r:id="rId7"/>
    <p:sldId id="292" r:id="rId8"/>
    <p:sldId id="289" r:id="rId9"/>
    <p:sldId id="296" r:id="rId10"/>
    <p:sldId id="294" r:id="rId11"/>
    <p:sldId id="295" r:id="rId12"/>
  </p:sldIdLst>
  <p:sldSz cx="7559675" cy="10691813"/>
  <p:notesSz cx="6797675" cy="9928225"/>
  <p:custDataLst>
    <p:tags r:id="rId1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8E67"/>
    <a:srgbClr val="000000"/>
    <a:srgbClr val="B9A049"/>
    <a:srgbClr val="0F4496"/>
    <a:srgbClr val="FF9900"/>
    <a:srgbClr val="EB75EE"/>
    <a:srgbClr val="699797"/>
    <a:srgbClr val="004F74"/>
    <a:srgbClr val="4F69B4"/>
    <a:srgbClr val="0420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6756" y="384"/>
      </p:cViewPr>
      <p:guideLst>
        <p:guide orient="horz" pos="3367"/>
        <p:guide pos="2381"/>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2" y="1"/>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6" y="1"/>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14/03/2022</a:t>
            </a:fld>
            <a:endParaRPr lang="fr-FR"/>
          </a:p>
        </p:txBody>
      </p:sp>
      <p:sp>
        <p:nvSpPr>
          <p:cNvPr id="4" name="Espace réservé du pied de page 3"/>
          <p:cNvSpPr>
            <a:spLocks noGrp="1"/>
          </p:cNvSpPr>
          <p:nvPr>
            <p:ph type="ftr" sz="quarter" idx="2"/>
          </p:nvPr>
        </p:nvSpPr>
        <p:spPr>
          <a:xfrm>
            <a:off x="2"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6"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2"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6"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14/03/2022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2" y="9430094"/>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6" y="9430094"/>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55FDD912-8261-4B73-8183-A5C086F01018}" type="slidenum">
              <a:rPr lang="fr-FR" smtClean="0"/>
              <a:t>2</a:t>
            </a:fld>
            <a:endParaRPr lang="fr-FR"/>
          </a:p>
        </p:txBody>
      </p:sp>
    </p:spTree>
    <p:extLst>
      <p:ext uri="{BB962C8B-B14F-4D97-AF65-F5344CB8AC3E}">
        <p14:creationId xmlns:p14="http://schemas.microsoft.com/office/powerpoint/2010/main" val="139877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5FDD912-8261-4B73-8183-A5C086F01018}" type="slidenum">
              <a:rPr lang="fr-FR" smtClean="0"/>
              <a:t>5</a:t>
            </a:fld>
            <a:endParaRPr lang="fr-FR"/>
          </a:p>
        </p:txBody>
      </p:sp>
    </p:spTree>
    <p:extLst>
      <p:ext uri="{BB962C8B-B14F-4D97-AF65-F5344CB8AC3E}">
        <p14:creationId xmlns:p14="http://schemas.microsoft.com/office/powerpoint/2010/main" val="265247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5FDD912-8261-4B73-8183-A5C086F01018}" type="slidenum">
              <a:rPr lang="fr-FR" smtClean="0"/>
              <a:t>6</a:t>
            </a:fld>
            <a:endParaRPr lang="fr-FR"/>
          </a:p>
        </p:txBody>
      </p:sp>
    </p:spTree>
    <p:extLst>
      <p:ext uri="{BB962C8B-B14F-4D97-AF65-F5344CB8AC3E}">
        <p14:creationId xmlns:p14="http://schemas.microsoft.com/office/powerpoint/2010/main" val="37843384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verture">
    <p:spTree>
      <p:nvGrpSpPr>
        <p:cNvPr id="1" name=""/>
        <p:cNvGrpSpPr/>
        <p:nvPr/>
      </p:nvGrpSpPr>
      <p:grpSpPr>
        <a:xfrm>
          <a:off x="0" y="0"/>
          <a:ext cx="0" cy="0"/>
          <a:chOff x="0" y="0"/>
          <a:chExt cx="0" cy="0"/>
        </a:xfrm>
      </p:grpSpPr>
      <p:sp>
        <p:nvSpPr>
          <p:cNvPr id="8" name="Espace réservé pour une image  7"/>
          <p:cNvSpPr>
            <a:spLocks noGrp="1"/>
          </p:cNvSpPr>
          <p:nvPr>
            <p:ph type="pic" sz="quarter" idx="13"/>
          </p:nvPr>
        </p:nvSpPr>
        <p:spPr>
          <a:xfrm>
            <a:off x="0" y="0"/>
            <a:ext cx="7559675" cy="5346000"/>
          </a:xfrm>
          <a:prstGeom prst="rect">
            <a:avLst/>
          </a:prstGeom>
          <a:solidFill>
            <a:schemeClr val="bg1">
              <a:lumMod val="95000"/>
            </a:schemeClr>
          </a:solidFill>
        </p:spPr>
        <p:txBody>
          <a:bodyPr lIns="0" tIns="0" rIns="0" bIns="0" anchor="ctr">
            <a:noAutofit/>
          </a:bodyPr>
          <a:lstStyle>
            <a:lvl1pPr marL="0" indent="0" algn="ctr">
              <a:buNone/>
              <a:defRPr sz="1400"/>
            </a:lvl1pPr>
          </a:lstStyle>
          <a:p>
            <a:endParaRPr lang="fr-FR"/>
          </a:p>
        </p:txBody>
      </p:sp>
      <p:sp>
        <p:nvSpPr>
          <p:cNvPr id="5" name="Footer Placeholder 4"/>
          <p:cNvSpPr>
            <a:spLocks noGrp="1"/>
          </p:cNvSpPr>
          <p:nvPr>
            <p:ph type="ftr" sz="quarter" idx="11"/>
          </p:nvPr>
        </p:nvSpPr>
        <p:spPr>
          <a:xfrm>
            <a:off x="1119600" y="5058000"/>
            <a:ext cx="2904350" cy="252462"/>
          </a:xfrm>
          <a:prstGeom prst="rect">
            <a:avLst/>
          </a:prstGeom>
        </p:spPr>
        <p:txBody>
          <a:bodyPr lIns="0" tIns="0" rIns="0" bIns="0" anchor="ctr">
            <a:noAutofit/>
          </a:bodyPr>
          <a:lstStyle>
            <a:lvl1pPr algn="ctr">
              <a:defRPr sz="1200" cap="small" spc="100" baseline="0">
                <a:solidFill>
                  <a:schemeClr val="bg1"/>
                </a:solidFill>
                <a:latin typeface="Ciutadella Light" panose="02000000000000000000" pitchFamily="50" charset="0"/>
              </a:defRPr>
            </a:lvl1pPr>
          </a:lstStyle>
          <a:p>
            <a:r>
              <a:rPr lang="fr-FR"/>
              <a:t>Brochure commerciale - Mars 2017</a:t>
            </a:r>
          </a:p>
        </p:txBody>
      </p:sp>
      <p:sp>
        <p:nvSpPr>
          <p:cNvPr id="9" name="Rectangle 8"/>
          <p:cNvSpPr/>
          <p:nvPr userDrawn="1"/>
        </p:nvSpPr>
        <p:spPr>
          <a:xfrm>
            <a:off x="0" y="5342469"/>
            <a:ext cx="7560000" cy="534934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le 1"/>
          <p:cNvSpPr>
            <a:spLocks noGrp="1"/>
          </p:cNvSpPr>
          <p:nvPr>
            <p:ph type="title"/>
          </p:nvPr>
        </p:nvSpPr>
        <p:spPr>
          <a:xfrm>
            <a:off x="1078551" y="5516475"/>
            <a:ext cx="6121447" cy="1080000"/>
          </a:xfrm>
          <a:prstGeom prst="rect">
            <a:avLst/>
          </a:prstGeom>
        </p:spPr>
        <p:txBody>
          <a:bodyPr lIns="0" tIns="0" rIns="0" bIns="0" anchor="b">
            <a:noAutofit/>
          </a:bodyPr>
          <a:lstStyle>
            <a:lvl1pPr>
              <a:lnSpc>
                <a:spcPct val="78000"/>
              </a:lnSpc>
              <a:defRPr sz="3630" cap="all" baseline="0">
                <a:solidFill>
                  <a:schemeClr val="bg1"/>
                </a:solidFill>
              </a:defRPr>
            </a:lvl1pPr>
          </a:lstStyle>
          <a:p>
            <a:r>
              <a:rPr lang="fr-FR"/>
              <a:t>Modifiez le style du titre</a:t>
            </a:r>
            <a:endParaRPr lang="en-US"/>
          </a:p>
        </p:txBody>
      </p:sp>
      <p:sp>
        <p:nvSpPr>
          <p:cNvPr id="3" name="Content Placeholder 2"/>
          <p:cNvSpPr>
            <a:spLocks noGrp="1"/>
          </p:cNvSpPr>
          <p:nvPr>
            <p:ph idx="1"/>
          </p:nvPr>
        </p:nvSpPr>
        <p:spPr>
          <a:xfrm>
            <a:off x="1080000" y="6962925"/>
            <a:ext cx="3060000" cy="2520000"/>
          </a:xfrm>
          <a:prstGeom prst="rect">
            <a:avLst/>
          </a:prstGeom>
        </p:spPr>
        <p:txBody>
          <a:bodyPr lIns="0" tIns="0" rIns="0" bIns="0">
            <a:noAutofit/>
          </a:bodyPr>
          <a:lstStyle>
            <a:lvl1pPr marL="0" indent="0">
              <a:lnSpc>
                <a:spcPct val="100000"/>
              </a:lnSpc>
              <a:spcBef>
                <a:spcPts val="600"/>
              </a:spcBef>
              <a:buSzPct val="130000"/>
              <a:buFontTx/>
              <a:buBlip>
                <a:blip r:embed="rId2"/>
              </a:buBlip>
              <a:defRPr sz="1100" cap="all" baseline="0">
                <a:solidFill>
                  <a:schemeClr val="tx1"/>
                </a:solidFill>
                <a:latin typeface="+mj-lt"/>
              </a:defRPr>
            </a:lvl1pPr>
            <a:lvl2pPr marL="0" indent="0">
              <a:lnSpc>
                <a:spcPct val="100000"/>
              </a:lnSpc>
              <a:spcBef>
                <a:spcPts val="300"/>
              </a:spcBef>
              <a:buNone/>
              <a:defRPr sz="1100">
                <a:solidFill>
                  <a:schemeClr val="bg1"/>
                </a:solidFill>
              </a:defRPr>
            </a:lvl2pPr>
            <a:lvl3pPr marL="0" indent="0">
              <a:lnSpc>
                <a:spcPct val="100000"/>
              </a:lnSpc>
              <a:spcBef>
                <a:spcPts val="0"/>
              </a:spcBef>
              <a:buNone/>
              <a:defRPr sz="1050">
                <a:solidFill>
                  <a:schemeClr val="bg1"/>
                </a:solidFill>
              </a:defRPr>
            </a:lvl3pPr>
            <a:lvl4pPr marL="0" indent="0">
              <a:lnSpc>
                <a:spcPct val="100000"/>
              </a:lnSpc>
              <a:spcBef>
                <a:spcPts val="0"/>
              </a:spcBef>
              <a:buNone/>
              <a:defRPr sz="1000">
                <a:solidFill>
                  <a:schemeClr val="bg1"/>
                </a:solidFill>
              </a:defRPr>
            </a:lvl4pPr>
            <a:lvl5pPr marL="0" indent="0">
              <a:lnSpc>
                <a:spcPct val="100000"/>
              </a:lnSpc>
              <a:spcBef>
                <a:spcPts val="0"/>
              </a:spcBef>
              <a:buNone/>
              <a:defRPr sz="900">
                <a:solidFill>
                  <a:schemeClr val="bg1"/>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5" name="Espace réservé du texte 14"/>
          <p:cNvSpPr>
            <a:spLocks noGrp="1"/>
          </p:cNvSpPr>
          <p:nvPr>
            <p:ph type="body" sz="quarter" idx="14"/>
          </p:nvPr>
        </p:nvSpPr>
        <p:spPr>
          <a:xfrm>
            <a:off x="1079999" y="9900445"/>
            <a:ext cx="6120000" cy="360000"/>
          </a:xfrm>
          <a:prstGeom prst="rect">
            <a:avLst/>
          </a:prstGeom>
        </p:spPr>
        <p:txBody>
          <a:bodyPr lIns="0" tIns="0" rIns="0" bIns="0">
            <a:noAutofit/>
          </a:bodyPr>
          <a:lstStyle>
            <a:lvl1pPr marL="0" indent="0">
              <a:lnSpc>
                <a:spcPct val="100000"/>
              </a:lnSpc>
              <a:spcBef>
                <a:spcPts val="0"/>
              </a:spcBef>
              <a:buNone/>
              <a:defRPr sz="600">
                <a:solidFill>
                  <a:schemeClr val="bg1"/>
                </a:solidFill>
                <a:latin typeface="Akkurat-Light" panose="02000303000000000000" pitchFamily="50" charset="0"/>
              </a:defRPr>
            </a:lvl1pPr>
            <a:lvl2pPr marL="377967" indent="0">
              <a:buNone/>
              <a:defRPr/>
            </a:lvl2pPr>
            <a:lvl3pPr marL="755934" indent="0">
              <a:buNone/>
              <a:defRPr/>
            </a:lvl3pPr>
            <a:lvl4pPr marL="1133901" indent="0">
              <a:buNone/>
              <a:defRPr/>
            </a:lvl4pPr>
            <a:lvl5pPr marL="1511869" indent="0">
              <a:buNone/>
              <a:defRPr/>
            </a:lvl5pPr>
          </a:lstStyle>
          <a:p>
            <a:pPr lvl="0"/>
            <a:r>
              <a:rPr lang="fr-FR"/>
              <a:t>Modifier les styles du texte du masque</a:t>
            </a:r>
          </a:p>
        </p:txBody>
      </p:sp>
      <p:pic>
        <p:nvPicPr>
          <p:cNvPr id="14" name="Imag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20481" y="6008885"/>
            <a:ext cx="2006600" cy="541845"/>
          </a:xfrm>
          <a:prstGeom prst="rect">
            <a:avLst/>
          </a:prstGeom>
        </p:spPr>
      </p:pic>
      <p:sp>
        <p:nvSpPr>
          <p:cNvPr id="12" name="Content Placeholder 2">
            <a:extLst>
              <a:ext uri="{FF2B5EF4-FFF2-40B4-BE49-F238E27FC236}">
                <a16:creationId xmlns:a16="http://schemas.microsoft.com/office/drawing/2014/main" id="{D6D74B8B-2F5E-4E19-9969-59E987BC2BF9}"/>
              </a:ext>
            </a:extLst>
          </p:cNvPr>
          <p:cNvSpPr>
            <a:spLocks noGrp="1"/>
          </p:cNvSpPr>
          <p:nvPr>
            <p:ph idx="15"/>
          </p:nvPr>
        </p:nvSpPr>
        <p:spPr>
          <a:xfrm>
            <a:off x="4320000" y="6962925"/>
            <a:ext cx="2879998" cy="2520000"/>
          </a:xfrm>
          <a:prstGeom prst="rect">
            <a:avLst/>
          </a:prstGeom>
        </p:spPr>
        <p:txBody>
          <a:bodyPr lIns="0" tIns="0" rIns="0" bIns="0">
            <a:noAutofit/>
          </a:bodyPr>
          <a:lstStyle>
            <a:lvl1pPr marL="0" indent="0">
              <a:lnSpc>
                <a:spcPct val="100000"/>
              </a:lnSpc>
              <a:spcBef>
                <a:spcPts val="600"/>
              </a:spcBef>
              <a:buSzPct val="130000"/>
              <a:buFontTx/>
              <a:buBlip>
                <a:blip r:embed="rId2"/>
              </a:buBlip>
              <a:defRPr sz="1100" cap="all" baseline="0">
                <a:solidFill>
                  <a:schemeClr val="tx1"/>
                </a:solidFill>
                <a:latin typeface="+mj-lt"/>
              </a:defRPr>
            </a:lvl1pPr>
            <a:lvl2pPr marL="0" indent="0">
              <a:lnSpc>
                <a:spcPct val="100000"/>
              </a:lnSpc>
              <a:spcBef>
                <a:spcPts val="300"/>
              </a:spcBef>
              <a:buNone/>
              <a:defRPr sz="1100">
                <a:solidFill>
                  <a:schemeClr val="bg1"/>
                </a:solidFill>
              </a:defRPr>
            </a:lvl2pPr>
            <a:lvl3pPr marL="0" indent="0">
              <a:lnSpc>
                <a:spcPct val="100000"/>
              </a:lnSpc>
              <a:spcBef>
                <a:spcPts val="0"/>
              </a:spcBef>
              <a:buNone/>
              <a:defRPr sz="1050">
                <a:solidFill>
                  <a:schemeClr val="bg1"/>
                </a:solidFill>
              </a:defRPr>
            </a:lvl3pPr>
            <a:lvl4pPr marL="0" indent="0">
              <a:lnSpc>
                <a:spcPct val="100000"/>
              </a:lnSpc>
              <a:spcBef>
                <a:spcPts val="0"/>
              </a:spcBef>
              <a:buNone/>
              <a:defRPr sz="1000">
                <a:solidFill>
                  <a:schemeClr val="bg1"/>
                </a:solidFill>
              </a:defRPr>
            </a:lvl4pPr>
            <a:lvl5pPr marL="0" indent="0">
              <a:lnSpc>
                <a:spcPct val="100000"/>
              </a:lnSpc>
              <a:spcBef>
                <a:spcPts val="0"/>
              </a:spcBef>
              <a:buNone/>
              <a:defRPr sz="900">
                <a:solidFill>
                  <a:schemeClr val="bg1"/>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467860356"/>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uverture + Fond blanc">
    <p:spTree>
      <p:nvGrpSpPr>
        <p:cNvPr id="1" name=""/>
        <p:cNvGrpSpPr/>
        <p:nvPr/>
      </p:nvGrpSpPr>
      <p:grpSpPr>
        <a:xfrm>
          <a:off x="0" y="0"/>
          <a:ext cx="0" cy="0"/>
          <a:chOff x="0" y="0"/>
          <a:chExt cx="0" cy="0"/>
        </a:xfrm>
      </p:grpSpPr>
      <p:sp>
        <p:nvSpPr>
          <p:cNvPr id="2" name="Title 1"/>
          <p:cNvSpPr>
            <a:spLocks noGrp="1"/>
          </p:cNvSpPr>
          <p:nvPr>
            <p:ph type="title"/>
          </p:nvPr>
        </p:nvSpPr>
        <p:spPr>
          <a:xfrm>
            <a:off x="1078551" y="5516475"/>
            <a:ext cx="6121447" cy="1080000"/>
          </a:xfrm>
          <a:prstGeom prst="rect">
            <a:avLst/>
          </a:prstGeom>
        </p:spPr>
        <p:txBody>
          <a:bodyPr lIns="0" tIns="0" rIns="0" bIns="0" anchor="b">
            <a:noAutofit/>
          </a:bodyPr>
          <a:lstStyle>
            <a:lvl1pPr>
              <a:lnSpc>
                <a:spcPct val="78000"/>
              </a:lnSpc>
              <a:defRPr sz="3630" cap="all" baseline="0">
                <a:solidFill>
                  <a:schemeClr val="tx1"/>
                </a:solidFill>
              </a:defRPr>
            </a:lvl1pPr>
          </a:lstStyle>
          <a:p>
            <a:r>
              <a:rPr lang="fr-FR"/>
              <a:t>Modifiez le style du titre</a:t>
            </a:r>
            <a:endParaRPr lang="en-US"/>
          </a:p>
        </p:txBody>
      </p:sp>
      <p:sp>
        <p:nvSpPr>
          <p:cNvPr id="8" name="Espace réservé pour une image  7"/>
          <p:cNvSpPr>
            <a:spLocks noGrp="1"/>
          </p:cNvSpPr>
          <p:nvPr>
            <p:ph type="pic" sz="quarter" idx="13"/>
          </p:nvPr>
        </p:nvSpPr>
        <p:spPr>
          <a:xfrm>
            <a:off x="0" y="0"/>
            <a:ext cx="7559675" cy="5346000"/>
          </a:xfrm>
          <a:prstGeom prst="rect">
            <a:avLst/>
          </a:prstGeom>
          <a:solidFill>
            <a:schemeClr val="bg1">
              <a:lumMod val="95000"/>
            </a:schemeClr>
          </a:solidFill>
        </p:spPr>
        <p:txBody>
          <a:bodyPr lIns="0" tIns="0" rIns="0" bIns="0" anchor="ctr">
            <a:noAutofit/>
          </a:bodyPr>
          <a:lstStyle>
            <a:lvl1pPr marL="0" indent="0" algn="ctr">
              <a:buNone/>
              <a:defRPr sz="1400"/>
            </a:lvl1pPr>
          </a:lstStyle>
          <a:p>
            <a:endParaRPr lang="fr-FR"/>
          </a:p>
        </p:txBody>
      </p:sp>
      <p:sp>
        <p:nvSpPr>
          <p:cNvPr id="3" name="Content Placeholder 2"/>
          <p:cNvSpPr>
            <a:spLocks noGrp="1"/>
          </p:cNvSpPr>
          <p:nvPr>
            <p:ph idx="1"/>
          </p:nvPr>
        </p:nvSpPr>
        <p:spPr>
          <a:xfrm>
            <a:off x="1080000" y="6962925"/>
            <a:ext cx="6120000" cy="2160000"/>
          </a:xfrm>
          <a:prstGeom prst="rect">
            <a:avLst/>
          </a:prstGeom>
        </p:spPr>
        <p:txBody>
          <a:bodyPr lIns="0" tIns="0" rIns="0" bIns="0">
            <a:noAutofit/>
          </a:bodyPr>
          <a:lstStyle>
            <a:lvl1pPr marL="0" indent="0">
              <a:lnSpc>
                <a:spcPct val="100000"/>
              </a:lnSpc>
              <a:spcBef>
                <a:spcPts val="600"/>
              </a:spcBef>
              <a:buSzPct val="130000"/>
              <a:buFontTx/>
              <a:buBlip>
                <a:blip r:embed="rId2"/>
              </a:buBlip>
              <a:defRPr sz="1100" cap="all" baseline="0">
                <a:solidFill>
                  <a:schemeClr val="tx1"/>
                </a:solidFill>
                <a:latin typeface="+mj-lt"/>
              </a:defRPr>
            </a:lvl1pPr>
            <a:lvl2pPr marL="0" indent="0">
              <a:lnSpc>
                <a:spcPct val="100000"/>
              </a:lnSpc>
              <a:spcBef>
                <a:spcPts val="300"/>
              </a:spcBef>
              <a:buNone/>
              <a:defRPr sz="1100">
                <a:solidFill>
                  <a:schemeClr val="tx2"/>
                </a:solidFill>
              </a:defRPr>
            </a:lvl2pPr>
            <a:lvl3pPr marL="0" indent="0">
              <a:lnSpc>
                <a:spcPct val="100000"/>
              </a:lnSpc>
              <a:spcBef>
                <a:spcPts val="0"/>
              </a:spcBef>
              <a:buNone/>
              <a:defRPr sz="1050">
                <a:solidFill>
                  <a:schemeClr val="tx2"/>
                </a:solidFill>
              </a:defRPr>
            </a:lvl3pPr>
            <a:lvl4pPr marL="0" indent="0">
              <a:lnSpc>
                <a:spcPct val="100000"/>
              </a:lnSpc>
              <a:spcBef>
                <a:spcPts val="0"/>
              </a:spcBef>
              <a:buNone/>
              <a:defRPr sz="1000">
                <a:solidFill>
                  <a:schemeClr val="tx2"/>
                </a:solidFill>
              </a:defRPr>
            </a:lvl4pPr>
            <a:lvl5pPr marL="0" indent="0">
              <a:lnSpc>
                <a:spcPct val="100000"/>
              </a:lnSpc>
              <a:spcBef>
                <a:spcPts val="0"/>
              </a:spcBef>
              <a:buNone/>
              <a:defRPr sz="900">
                <a:solidFill>
                  <a:schemeClr val="tx2"/>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Footer Placeholder 4"/>
          <p:cNvSpPr>
            <a:spLocks noGrp="1"/>
          </p:cNvSpPr>
          <p:nvPr>
            <p:ph type="ftr" sz="quarter" idx="11"/>
          </p:nvPr>
        </p:nvSpPr>
        <p:spPr>
          <a:xfrm>
            <a:off x="1119600" y="5058000"/>
            <a:ext cx="2904350" cy="252462"/>
          </a:xfrm>
          <a:prstGeom prst="rect">
            <a:avLst/>
          </a:prstGeom>
        </p:spPr>
        <p:txBody>
          <a:bodyPr lIns="0" tIns="0" rIns="0" bIns="0" anchor="ctr">
            <a:noAutofit/>
          </a:bodyPr>
          <a:lstStyle>
            <a:lvl1pPr algn="ctr">
              <a:defRPr sz="1200" cap="small" spc="100" baseline="0">
                <a:solidFill>
                  <a:schemeClr val="bg1"/>
                </a:solidFill>
                <a:latin typeface="Ciutadella Light" panose="02000000000000000000" pitchFamily="50" charset="0"/>
              </a:defRPr>
            </a:lvl1pPr>
          </a:lstStyle>
          <a:p>
            <a:r>
              <a:rPr lang="fr-FR"/>
              <a:t>Brochure commerciale - Mars 2017</a:t>
            </a:r>
          </a:p>
        </p:txBody>
      </p:sp>
      <p:sp>
        <p:nvSpPr>
          <p:cNvPr id="15" name="Espace réservé du texte 14"/>
          <p:cNvSpPr>
            <a:spLocks noGrp="1"/>
          </p:cNvSpPr>
          <p:nvPr>
            <p:ph type="body" sz="quarter" idx="14"/>
          </p:nvPr>
        </p:nvSpPr>
        <p:spPr>
          <a:xfrm>
            <a:off x="1079999" y="9900445"/>
            <a:ext cx="6120000" cy="360000"/>
          </a:xfrm>
          <a:prstGeom prst="rect">
            <a:avLst/>
          </a:prstGeom>
        </p:spPr>
        <p:txBody>
          <a:bodyPr lIns="0" tIns="0" rIns="0" bIns="0">
            <a:noAutofit/>
          </a:bodyPr>
          <a:lstStyle>
            <a:lvl1pPr marL="0" indent="0">
              <a:lnSpc>
                <a:spcPct val="100000"/>
              </a:lnSpc>
              <a:spcBef>
                <a:spcPts val="0"/>
              </a:spcBef>
              <a:buNone/>
              <a:defRPr sz="600">
                <a:solidFill>
                  <a:schemeClr val="tx2"/>
                </a:solidFill>
                <a:latin typeface="Akkurat-Light" panose="02000303000000000000" pitchFamily="50" charset="0"/>
              </a:defRPr>
            </a:lvl1pPr>
            <a:lvl2pPr marL="377967" indent="0">
              <a:buNone/>
              <a:defRPr/>
            </a:lvl2pPr>
            <a:lvl3pPr marL="755934" indent="0">
              <a:buNone/>
              <a:defRPr/>
            </a:lvl3pPr>
            <a:lvl4pPr marL="1133901" indent="0">
              <a:buNone/>
              <a:defRPr/>
            </a:lvl4pPr>
            <a:lvl5pPr marL="1511869" indent="0">
              <a:buNone/>
              <a:defRPr/>
            </a:lvl5pPr>
          </a:lstStyle>
          <a:p>
            <a:pPr lvl="0"/>
            <a:r>
              <a:rPr lang="fr-FR"/>
              <a:t>Modifier les styles du texte du masque</a:t>
            </a: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e + Graphiqu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40000" y="10169462"/>
            <a:ext cx="359448" cy="216326"/>
          </a:xfrm>
          <a:noFill/>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260000"/>
            <a:ext cx="6120000" cy="3960000"/>
          </a:xfrm>
          <a:prstGeom prst="rect">
            <a:avLst/>
          </a:prstGeom>
        </p:spPr>
        <p:txBody>
          <a:bodyPr lIns="0" tIns="0" rIns="0" bIns="0">
            <a:noAutofit/>
          </a:bodyPr>
          <a:lstStyle>
            <a:lvl1pPr marL="0" indent="0">
              <a:spcBef>
                <a:spcPts val="2400"/>
              </a:spcBef>
              <a:buNone/>
              <a:defRPr sz="1600" b="0" cap="all" baseline="0">
                <a:solidFill>
                  <a:schemeClr val="tx1"/>
                </a:solidFill>
                <a:latin typeface="Futura PT" panose="020B0902020204020203" pitchFamily="34" charset="0"/>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800"/>
              </a:spcBef>
              <a:buNone/>
              <a:defRPr sz="900">
                <a:solidFill>
                  <a:schemeClr val="tx1"/>
                </a:solidFill>
              </a:defRPr>
            </a:lvl3pPr>
            <a:lvl4pPr marL="0" indent="0">
              <a:lnSpc>
                <a:spcPct val="100000"/>
              </a:lnSpc>
              <a:spcBef>
                <a:spcPts val="600"/>
              </a:spcBef>
              <a:buNone/>
              <a:defRPr sz="800">
                <a:solidFill>
                  <a:schemeClr val="tx2"/>
                </a:solidFill>
                <a:latin typeface="Ciutadella Light Italic" panose="02000000000000000000" pitchFamily="50" charset="0"/>
              </a:defRPr>
            </a:lvl4pPr>
            <a:lvl5pPr marL="0" indent="0">
              <a:lnSpc>
                <a:spcPct val="100000"/>
              </a:lnSpc>
              <a:spcBef>
                <a:spcPts val="600"/>
              </a:spcBef>
              <a:buNone/>
              <a:defRPr sz="800">
                <a:solidFill>
                  <a:schemeClr val="tx2"/>
                </a:solidFill>
                <a:latin typeface="Ciutadella Regular Italic"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26" name="Espace réservé du graphique 25"/>
          <p:cNvSpPr>
            <a:spLocks noGrp="1"/>
          </p:cNvSpPr>
          <p:nvPr>
            <p:ph type="chart" sz="quarter" idx="18" hasCustomPrompt="1"/>
          </p:nvPr>
        </p:nvSpPr>
        <p:spPr>
          <a:xfrm>
            <a:off x="1080000" y="6118050"/>
            <a:ext cx="6120000" cy="288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
        <p:nvSpPr>
          <p:cNvPr id="19" name="Espace réservé du texte 22"/>
          <p:cNvSpPr>
            <a:spLocks noGrp="1"/>
          </p:cNvSpPr>
          <p:nvPr>
            <p:ph type="body" sz="quarter" idx="19"/>
          </p:nvPr>
        </p:nvSpPr>
        <p:spPr>
          <a:xfrm>
            <a:off x="1080000" y="5722050"/>
            <a:ext cx="6120000" cy="288000"/>
          </a:xfrm>
          <a:prstGeom prst="rect">
            <a:avLst/>
          </a:prstGeom>
        </p:spPr>
        <p:txBody>
          <a:bodyPr lIns="0" tIns="0" rIns="0" bIns="0">
            <a:noAutofit/>
          </a:bodyPr>
          <a:lstStyle>
            <a:lvl1pPr marL="0" indent="0">
              <a:spcBef>
                <a:spcPts val="2400"/>
              </a:spcBef>
              <a:buNone/>
              <a:defRPr sz="1600" b="0" cap="all" baseline="0">
                <a:solidFill>
                  <a:schemeClr val="tx1"/>
                </a:solidFill>
                <a:latin typeface="+mj-lt"/>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400"/>
              </a:spcBef>
              <a:buNone/>
              <a:defRPr sz="900">
                <a:solidFill>
                  <a:schemeClr val="tx2"/>
                </a:solidFill>
              </a:defRPr>
            </a:lvl3pPr>
            <a:lvl4pPr marL="0" indent="0">
              <a:lnSpc>
                <a:spcPct val="100000"/>
              </a:lnSpc>
              <a:spcBef>
                <a:spcPts val="600"/>
              </a:spcBef>
              <a:buNone/>
              <a:defRPr sz="900">
                <a:solidFill>
                  <a:schemeClr val="tx1"/>
                </a:solidFill>
              </a:defRPr>
            </a:lvl4pPr>
            <a:lvl5pPr marL="0" indent="0">
              <a:lnSpc>
                <a:spcPct val="100000"/>
              </a:lnSpc>
              <a:spcBef>
                <a:spcPts val="600"/>
              </a:spcBef>
              <a:buNone/>
              <a:defRPr sz="700">
                <a:solidFill>
                  <a:schemeClr val="tx2"/>
                </a:solidFill>
                <a:latin typeface="Ciutadella Regular Italic" panose="01000000000000000000" pitchFamily="50" charset="0"/>
              </a:defRPr>
            </a:lvl5pPr>
          </a:lstStyle>
          <a:p>
            <a:pPr lvl="0"/>
            <a:r>
              <a:rPr lang="fr-FR"/>
              <a:t>Modifier les styles du texte du masque</a:t>
            </a:r>
          </a:p>
        </p:txBody>
      </p:sp>
      <p:sp>
        <p:nvSpPr>
          <p:cNvPr id="14"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15"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16"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Tree>
    <p:extLst>
      <p:ext uri="{BB962C8B-B14F-4D97-AF65-F5344CB8AC3E}">
        <p14:creationId xmlns:p14="http://schemas.microsoft.com/office/powerpoint/2010/main" val="2699518968"/>
      </p:ext>
    </p:extLst>
  </p:cSld>
  <p:clrMapOvr>
    <a:masterClrMapping/>
  </p:clrMapOvr>
  <p:extLst>
    <p:ext uri="{DCECCB84-F9BA-43D5-87BE-67443E8EF086}">
      <p15:sldGuideLst xmlns:p15="http://schemas.microsoft.com/office/powerpoint/2012/main">
        <p15:guide id="2" pos="238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40000" y="10169462"/>
            <a:ext cx="359448" cy="216326"/>
          </a:xfrm>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260000"/>
            <a:ext cx="6120000" cy="1368000"/>
          </a:xfrm>
          <a:prstGeom prst="rect">
            <a:avLst/>
          </a:prstGeom>
        </p:spPr>
        <p:txBody>
          <a:bodyPr lIns="0" tIns="0" rIns="0" bIns="0">
            <a:noAutofit/>
          </a:bodyPr>
          <a:lstStyle>
            <a:lvl1pPr marL="0" indent="0">
              <a:spcBef>
                <a:spcPts val="2400"/>
              </a:spcBef>
              <a:buNone/>
              <a:defRPr sz="1600" b="0" cap="all" baseline="0">
                <a:solidFill>
                  <a:schemeClr val="tx1"/>
                </a:solidFill>
                <a:latin typeface="Gotham Bold" pitchFamily="50" charset="0"/>
                <a:cs typeface="Gotham Bold" pitchFamily="50" charset="0"/>
              </a:defRPr>
            </a:lvl1pPr>
            <a:lvl2pPr marL="179388" indent="0">
              <a:lnSpc>
                <a:spcPct val="100000"/>
              </a:lnSpc>
              <a:spcBef>
                <a:spcPts val="900"/>
              </a:spcBef>
              <a:buNone/>
              <a:defRPr sz="1200" cap="all" baseline="0">
                <a:solidFill>
                  <a:schemeClr val="tx1"/>
                </a:solidFill>
                <a:latin typeface="Gotham Medium" pitchFamily="50" charset="0"/>
                <a:cs typeface="Gotham Medium" pitchFamily="50" charset="0"/>
              </a:defRPr>
            </a:lvl2pPr>
            <a:lvl3pPr marL="179388" indent="0">
              <a:lnSpc>
                <a:spcPct val="100000"/>
              </a:lnSpc>
              <a:spcBef>
                <a:spcPts val="600"/>
              </a:spcBef>
              <a:buNone/>
              <a:defRPr sz="900">
                <a:solidFill>
                  <a:schemeClr val="tx2"/>
                </a:solidFill>
              </a:defRPr>
            </a:lvl3pPr>
            <a:lvl4pPr marL="0" indent="0" algn="ctr">
              <a:lnSpc>
                <a:spcPct val="100000"/>
              </a:lnSpc>
              <a:spcBef>
                <a:spcPts val="1000"/>
              </a:spcBef>
              <a:spcAft>
                <a:spcPts val="1000"/>
              </a:spcAft>
              <a:buNone/>
              <a:defRPr sz="900" u="none">
                <a:solidFill>
                  <a:schemeClr val="tx2"/>
                </a:solidFill>
                <a:latin typeface="Ciutadella Light" panose="02000000000000000000" pitchFamily="50" charset="0"/>
              </a:defRPr>
            </a:lvl4pPr>
            <a:lvl5pPr marL="179388" indent="0">
              <a:lnSpc>
                <a:spcPct val="100000"/>
              </a:lnSpc>
              <a:spcBef>
                <a:spcPts val="600"/>
              </a:spcBef>
              <a:buNone/>
              <a:defRPr sz="900">
                <a:solidFill>
                  <a:schemeClr val="tx2"/>
                </a:solidFill>
                <a:latin typeface="Ciutadella Medium"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5" name="Espace réservé du texte 22"/>
          <p:cNvSpPr>
            <a:spLocks noGrp="1"/>
          </p:cNvSpPr>
          <p:nvPr>
            <p:ph type="body" sz="quarter" idx="20"/>
          </p:nvPr>
        </p:nvSpPr>
        <p:spPr>
          <a:xfrm>
            <a:off x="2070000" y="3428972"/>
            <a:ext cx="4140000" cy="270056"/>
          </a:xfrm>
          <a:prstGeom prst="rect">
            <a:avLst/>
          </a:prstGeom>
          <a:solidFill>
            <a:schemeClr val="bg1">
              <a:lumMod val="85000"/>
            </a:schemeClr>
          </a:solidFill>
        </p:spPr>
        <p:txBody>
          <a:bodyPr lIns="108000" tIns="72000" rIns="108000" bIns="72000" anchor="ctr">
            <a:spAutoFit/>
          </a:bodyPr>
          <a:lstStyle>
            <a:lvl1pPr marL="0" indent="0" algn="ctr">
              <a:spcBef>
                <a:spcPts val="0"/>
              </a:spcBef>
              <a:buNone/>
              <a:defRPr sz="900" b="0" cap="none" baseline="0">
                <a:solidFill>
                  <a:schemeClr val="tx2"/>
                </a:solidFill>
                <a:latin typeface="Ciutadella Light" panose="02000000000000000000" pitchFamily="50" charset="0"/>
                <a:cs typeface="Gotham Bold" pitchFamily="50" charset="0"/>
              </a:defRPr>
            </a:lvl1pPr>
            <a:lvl2pPr marL="179388" indent="0">
              <a:lnSpc>
                <a:spcPct val="100000"/>
              </a:lnSpc>
              <a:spcBef>
                <a:spcPts val="900"/>
              </a:spcBef>
              <a:buNone/>
              <a:defRPr sz="1200" cap="all" baseline="0">
                <a:solidFill>
                  <a:schemeClr val="tx1"/>
                </a:solidFill>
                <a:latin typeface="Gotham Medium" pitchFamily="50" charset="0"/>
                <a:cs typeface="Gotham Medium" pitchFamily="50" charset="0"/>
              </a:defRPr>
            </a:lvl2pPr>
            <a:lvl3pPr marL="179388" indent="0">
              <a:lnSpc>
                <a:spcPct val="100000"/>
              </a:lnSpc>
              <a:spcBef>
                <a:spcPts val="600"/>
              </a:spcBef>
              <a:buNone/>
              <a:defRPr sz="900">
                <a:solidFill>
                  <a:schemeClr val="tx2"/>
                </a:solidFill>
              </a:defRPr>
            </a:lvl3pPr>
            <a:lvl4pPr marL="179388" indent="0">
              <a:lnSpc>
                <a:spcPct val="100000"/>
              </a:lnSpc>
              <a:spcBef>
                <a:spcPts val="600"/>
              </a:spcBef>
              <a:buNone/>
              <a:defRPr sz="900" u="sng">
                <a:solidFill>
                  <a:schemeClr val="tx2"/>
                </a:solidFill>
                <a:latin typeface="+mn-lt"/>
              </a:defRPr>
            </a:lvl4pPr>
            <a:lvl5pPr marL="179388" indent="0">
              <a:lnSpc>
                <a:spcPct val="100000"/>
              </a:lnSpc>
              <a:spcBef>
                <a:spcPts val="600"/>
              </a:spcBef>
              <a:buNone/>
              <a:defRPr sz="700">
                <a:solidFill>
                  <a:schemeClr val="tx2"/>
                </a:solidFill>
                <a:latin typeface="Ciutadella Regular Italic" panose="01000000000000000000" pitchFamily="50" charset="0"/>
              </a:defRPr>
            </a:lvl5pPr>
          </a:lstStyle>
          <a:p>
            <a:pPr lvl="0"/>
            <a:r>
              <a:rPr lang="fr-FR"/>
              <a:t>Modifier les styles du texte du masque</a:t>
            </a:r>
          </a:p>
        </p:txBody>
      </p:sp>
      <p:sp>
        <p:nvSpPr>
          <p:cNvPr id="16" name="Espace réservé du texte 22"/>
          <p:cNvSpPr>
            <a:spLocks noGrp="1"/>
          </p:cNvSpPr>
          <p:nvPr>
            <p:ph type="body" sz="quarter" idx="21"/>
          </p:nvPr>
        </p:nvSpPr>
        <p:spPr>
          <a:xfrm>
            <a:off x="1080000" y="4500000"/>
            <a:ext cx="6120000" cy="3600000"/>
          </a:xfrm>
          <a:prstGeom prst="rect">
            <a:avLst/>
          </a:prstGeom>
        </p:spPr>
        <p:txBody>
          <a:bodyPr lIns="0" tIns="0" rIns="0" bIns="0">
            <a:noAutofit/>
          </a:bodyPr>
          <a:lstStyle>
            <a:lvl1pPr marL="0" indent="0">
              <a:spcBef>
                <a:spcPts val="2400"/>
              </a:spcBef>
              <a:buNone/>
              <a:defRPr sz="1600" b="0" cap="all" baseline="0">
                <a:solidFill>
                  <a:schemeClr val="tx1"/>
                </a:solidFill>
                <a:latin typeface="Gotham Bold" pitchFamily="50" charset="0"/>
                <a:cs typeface="Gotham Bold" pitchFamily="50" charset="0"/>
              </a:defRPr>
            </a:lvl1pPr>
            <a:lvl2pPr marL="179388" indent="0">
              <a:lnSpc>
                <a:spcPct val="100000"/>
              </a:lnSpc>
              <a:spcBef>
                <a:spcPts val="900"/>
              </a:spcBef>
              <a:buNone/>
              <a:defRPr sz="1200" cap="all" baseline="0">
                <a:solidFill>
                  <a:schemeClr val="tx1"/>
                </a:solidFill>
                <a:latin typeface="Gotham Medium" pitchFamily="50" charset="0"/>
                <a:cs typeface="Gotham Medium" pitchFamily="50" charset="0"/>
              </a:defRPr>
            </a:lvl2pPr>
            <a:lvl3pPr marL="447675" indent="-268288">
              <a:lnSpc>
                <a:spcPct val="100000"/>
              </a:lnSpc>
              <a:spcBef>
                <a:spcPts val="300"/>
              </a:spcBef>
              <a:buFont typeface="Arial" panose="020B0604020202020204" pitchFamily="34" charset="0"/>
              <a:buChar char="•"/>
              <a:defRPr sz="900">
                <a:solidFill>
                  <a:schemeClr val="tx2"/>
                </a:solidFill>
                <a:latin typeface="+mn-lt"/>
              </a:defRPr>
            </a:lvl3pPr>
            <a:lvl4pPr marL="179388" indent="0">
              <a:lnSpc>
                <a:spcPct val="100000"/>
              </a:lnSpc>
              <a:spcBef>
                <a:spcPts val="600"/>
              </a:spcBef>
              <a:buNone/>
              <a:defRPr sz="900" u="none">
                <a:solidFill>
                  <a:schemeClr val="tx2"/>
                </a:solidFill>
                <a:latin typeface="+mn-lt"/>
              </a:defRPr>
            </a:lvl4pPr>
            <a:lvl5pPr marL="179388" indent="0">
              <a:lnSpc>
                <a:spcPct val="100000"/>
              </a:lnSpc>
              <a:spcBef>
                <a:spcPts val="600"/>
              </a:spcBef>
              <a:buNone/>
              <a:defRPr sz="800">
                <a:solidFill>
                  <a:schemeClr val="tx2"/>
                </a:solidFill>
                <a:latin typeface="Ciutadella Regular Italic"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7"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18"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19"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Tree>
    <p:extLst>
      <p:ext uri="{BB962C8B-B14F-4D97-AF65-F5344CB8AC3E}">
        <p14:creationId xmlns:p14="http://schemas.microsoft.com/office/powerpoint/2010/main" val="1703885488"/>
      </p:ext>
    </p:extLst>
  </p:cSld>
  <p:clrMapOvr>
    <a:masterClrMapping/>
  </p:clrMapOvr>
  <p:extLst>
    <p:ext uri="{DCECCB84-F9BA-43D5-87BE-67443E8EF086}">
      <p15:sldGuideLst xmlns:p15="http://schemas.microsoft.com/office/powerpoint/2012/main">
        <p15:guide id="1" orient="horz" pos="3367">
          <p15:clr>
            <a:srgbClr val="FBAE40"/>
          </p15:clr>
        </p15:guide>
        <p15:guide id="2" pos="238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e Scenario">
    <p:spTree>
      <p:nvGrpSpPr>
        <p:cNvPr id="1" name=""/>
        <p:cNvGrpSpPr/>
        <p:nvPr/>
      </p:nvGrpSpPr>
      <p:grpSpPr>
        <a:xfrm>
          <a:off x="0" y="0"/>
          <a:ext cx="0" cy="0"/>
          <a:chOff x="0" y="0"/>
          <a:chExt cx="0" cy="0"/>
        </a:xfrm>
      </p:grpSpPr>
      <p:sp>
        <p:nvSpPr>
          <p:cNvPr id="8"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2"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6" name="Slide Number Placeholder 5"/>
          <p:cNvSpPr>
            <a:spLocks noGrp="1"/>
          </p:cNvSpPr>
          <p:nvPr>
            <p:ph type="sldNum" sz="quarter" idx="12"/>
          </p:nvPr>
        </p:nvSpPr>
        <p:spPr>
          <a:xfrm>
            <a:off x="6840000" y="10169462"/>
            <a:ext cx="359448" cy="216326"/>
          </a:xfrm>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080000"/>
            <a:ext cx="6300000" cy="1440000"/>
          </a:xfrm>
          <a:prstGeom prst="rect">
            <a:avLst/>
          </a:prstGeom>
        </p:spPr>
        <p:txBody>
          <a:bodyPr lIns="0" tIns="0" rIns="0" bIns="0">
            <a:noAutofit/>
          </a:bodyPr>
          <a:lstStyle>
            <a:lvl1pPr marL="0" indent="0">
              <a:spcBef>
                <a:spcPts val="2400"/>
              </a:spcBef>
              <a:buNone/>
              <a:defRPr sz="1600" b="0" cap="all" baseline="0">
                <a:solidFill>
                  <a:schemeClr val="tx1"/>
                </a:solidFill>
                <a:latin typeface="Gotham Bold" pitchFamily="50" charset="0"/>
                <a:cs typeface="Gotham Bold" pitchFamily="50" charset="0"/>
              </a:defRPr>
            </a:lvl1pPr>
            <a:lvl2pPr marL="108000" indent="0">
              <a:lnSpc>
                <a:spcPct val="100000"/>
              </a:lnSpc>
              <a:spcBef>
                <a:spcPts val="600"/>
              </a:spcBef>
              <a:buNone/>
              <a:defRPr sz="700" b="0" i="0" cap="none" baseline="0">
                <a:solidFill>
                  <a:schemeClr val="tx2"/>
                </a:solidFill>
                <a:latin typeface="Ciutadella Regular Italic" panose="01000000000000000000" pitchFamily="50" charset="0"/>
                <a:cs typeface="Gotham Medium" pitchFamily="50" charset="0"/>
              </a:defRPr>
            </a:lvl2pPr>
            <a:lvl3pPr marL="108000" indent="0">
              <a:lnSpc>
                <a:spcPct val="100000"/>
              </a:lnSpc>
              <a:spcBef>
                <a:spcPts val="1000"/>
              </a:spcBef>
              <a:spcAft>
                <a:spcPts val="1000"/>
              </a:spcAft>
              <a:buNone/>
              <a:defRPr sz="1000" b="0" i="0" cap="all" baseline="0">
                <a:solidFill>
                  <a:schemeClr val="tx1"/>
                </a:solidFill>
                <a:latin typeface="Gotham Medium" pitchFamily="50" charset="0"/>
                <a:cs typeface="Gotham Medium" pitchFamily="50" charset="0"/>
              </a:defRPr>
            </a:lvl3pPr>
            <a:lvl4pPr marL="2340000" indent="0" algn="l">
              <a:lnSpc>
                <a:spcPct val="100000"/>
              </a:lnSpc>
              <a:spcBef>
                <a:spcPts val="300"/>
              </a:spcBef>
              <a:spcAft>
                <a:spcPts val="0"/>
              </a:spcAft>
              <a:buNone/>
              <a:defRPr sz="850" u="none">
                <a:solidFill>
                  <a:schemeClr val="tx2"/>
                </a:solidFill>
                <a:latin typeface="Ciutadella Light" panose="02000000000000000000" pitchFamily="50" charset="0"/>
              </a:defRPr>
            </a:lvl4pPr>
            <a:lvl5pPr marL="2340000" indent="0" algn="l">
              <a:lnSpc>
                <a:spcPct val="100000"/>
              </a:lnSpc>
              <a:spcBef>
                <a:spcPts val="300"/>
              </a:spcBef>
              <a:buNone/>
              <a:defRPr sz="850">
                <a:solidFill>
                  <a:schemeClr val="tx2"/>
                </a:solidFill>
                <a:latin typeface="Ciutadella Medium"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
        <p:nvSpPr>
          <p:cNvPr id="14" name="Espace réservé du texte 22"/>
          <p:cNvSpPr>
            <a:spLocks noGrp="1"/>
          </p:cNvSpPr>
          <p:nvPr>
            <p:ph type="body" sz="quarter" idx="17"/>
          </p:nvPr>
        </p:nvSpPr>
        <p:spPr>
          <a:xfrm>
            <a:off x="1080000" y="4122000"/>
            <a:ext cx="6300000" cy="1440000"/>
          </a:xfrm>
          <a:prstGeom prst="rect">
            <a:avLst/>
          </a:prstGeom>
        </p:spPr>
        <p:txBody>
          <a:bodyPr lIns="0" tIns="0" rIns="0" bIns="0">
            <a:noAutofit/>
          </a:bodyPr>
          <a:lstStyle>
            <a:lvl1pPr marL="0" indent="0">
              <a:spcBef>
                <a:spcPts val="2400"/>
              </a:spcBef>
              <a:buNone/>
              <a:defRPr sz="1600" b="0" cap="all" baseline="0">
                <a:solidFill>
                  <a:schemeClr val="tx1"/>
                </a:solidFill>
                <a:latin typeface="Gotham Bold" pitchFamily="50" charset="0"/>
                <a:cs typeface="Gotham Bold" pitchFamily="50" charset="0"/>
              </a:defRPr>
            </a:lvl1pPr>
            <a:lvl2pPr marL="108000" indent="0">
              <a:lnSpc>
                <a:spcPct val="100000"/>
              </a:lnSpc>
              <a:spcBef>
                <a:spcPts val="600"/>
              </a:spcBef>
              <a:buNone/>
              <a:defRPr sz="700" b="0" i="0" cap="none" baseline="0">
                <a:solidFill>
                  <a:schemeClr val="tx2"/>
                </a:solidFill>
                <a:latin typeface="Ciutadella Regular Italic" panose="01000000000000000000" pitchFamily="50" charset="0"/>
                <a:cs typeface="Gotham Medium" pitchFamily="50" charset="0"/>
              </a:defRPr>
            </a:lvl2pPr>
            <a:lvl3pPr marL="108000" indent="0">
              <a:lnSpc>
                <a:spcPct val="100000"/>
              </a:lnSpc>
              <a:spcBef>
                <a:spcPts val="1000"/>
              </a:spcBef>
              <a:spcAft>
                <a:spcPts val="1000"/>
              </a:spcAft>
              <a:buNone/>
              <a:defRPr sz="1000" b="0" i="0" cap="all" baseline="0">
                <a:solidFill>
                  <a:schemeClr val="tx1"/>
                </a:solidFill>
                <a:latin typeface="Gotham Medium" pitchFamily="50" charset="0"/>
                <a:cs typeface="Gotham Medium" pitchFamily="50" charset="0"/>
              </a:defRPr>
            </a:lvl3pPr>
            <a:lvl4pPr marL="2340000" indent="0" algn="l">
              <a:lnSpc>
                <a:spcPct val="100000"/>
              </a:lnSpc>
              <a:spcBef>
                <a:spcPts val="300"/>
              </a:spcBef>
              <a:spcAft>
                <a:spcPts val="0"/>
              </a:spcAft>
              <a:buNone/>
              <a:defRPr sz="850" u="none">
                <a:solidFill>
                  <a:schemeClr val="tx2"/>
                </a:solidFill>
                <a:latin typeface="Ciutadella Light" panose="02000000000000000000" pitchFamily="50" charset="0"/>
              </a:defRPr>
            </a:lvl4pPr>
            <a:lvl5pPr marL="2340000" indent="0" algn="l">
              <a:lnSpc>
                <a:spcPct val="100000"/>
              </a:lnSpc>
              <a:spcBef>
                <a:spcPts val="300"/>
              </a:spcBef>
              <a:buNone/>
              <a:defRPr sz="850">
                <a:solidFill>
                  <a:schemeClr val="tx2"/>
                </a:solidFill>
                <a:latin typeface="Ciutadella Medium"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7" name="Espace réservé du texte 22"/>
          <p:cNvSpPr>
            <a:spLocks noGrp="1"/>
          </p:cNvSpPr>
          <p:nvPr>
            <p:ph type="body" sz="quarter" idx="18"/>
          </p:nvPr>
        </p:nvSpPr>
        <p:spPr>
          <a:xfrm>
            <a:off x="1080000" y="7164000"/>
            <a:ext cx="6300000" cy="1440000"/>
          </a:xfrm>
          <a:prstGeom prst="rect">
            <a:avLst/>
          </a:prstGeom>
        </p:spPr>
        <p:txBody>
          <a:bodyPr lIns="0" tIns="0" rIns="0" bIns="0">
            <a:noAutofit/>
          </a:bodyPr>
          <a:lstStyle>
            <a:lvl1pPr marL="0" indent="0">
              <a:spcBef>
                <a:spcPts val="2400"/>
              </a:spcBef>
              <a:buNone/>
              <a:defRPr sz="1600" b="0" cap="all" baseline="0">
                <a:solidFill>
                  <a:schemeClr val="tx1"/>
                </a:solidFill>
                <a:latin typeface="Gotham Bold" pitchFamily="50" charset="0"/>
                <a:cs typeface="Gotham Bold" pitchFamily="50" charset="0"/>
              </a:defRPr>
            </a:lvl1pPr>
            <a:lvl2pPr marL="108000" indent="0">
              <a:lnSpc>
                <a:spcPct val="100000"/>
              </a:lnSpc>
              <a:spcBef>
                <a:spcPts val="600"/>
              </a:spcBef>
              <a:buNone/>
              <a:defRPr sz="700" b="0" i="0" cap="none" baseline="0">
                <a:solidFill>
                  <a:schemeClr val="tx2"/>
                </a:solidFill>
                <a:latin typeface="Ciutadella Regular Italic" panose="01000000000000000000" pitchFamily="50" charset="0"/>
                <a:cs typeface="Gotham Medium" pitchFamily="50" charset="0"/>
              </a:defRPr>
            </a:lvl2pPr>
            <a:lvl3pPr marL="108000" indent="0">
              <a:lnSpc>
                <a:spcPct val="100000"/>
              </a:lnSpc>
              <a:spcBef>
                <a:spcPts val="1000"/>
              </a:spcBef>
              <a:spcAft>
                <a:spcPts val="1000"/>
              </a:spcAft>
              <a:buNone/>
              <a:defRPr sz="1000" b="0" i="0" cap="all" baseline="0">
                <a:solidFill>
                  <a:schemeClr val="tx1"/>
                </a:solidFill>
                <a:latin typeface="Gotham Medium" pitchFamily="50" charset="0"/>
                <a:cs typeface="Gotham Medium" pitchFamily="50" charset="0"/>
              </a:defRPr>
            </a:lvl3pPr>
            <a:lvl4pPr marL="2340000" indent="0" algn="l">
              <a:lnSpc>
                <a:spcPct val="100000"/>
              </a:lnSpc>
              <a:spcBef>
                <a:spcPts val="300"/>
              </a:spcBef>
              <a:spcAft>
                <a:spcPts val="0"/>
              </a:spcAft>
              <a:buNone/>
              <a:defRPr sz="850" u="none">
                <a:solidFill>
                  <a:schemeClr val="tx2"/>
                </a:solidFill>
                <a:latin typeface="Ciutadella Light" panose="02000000000000000000" pitchFamily="50" charset="0"/>
              </a:defRPr>
            </a:lvl4pPr>
            <a:lvl5pPr marL="2340000" indent="0" algn="l">
              <a:lnSpc>
                <a:spcPct val="100000"/>
              </a:lnSpc>
              <a:spcBef>
                <a:spcPts val="300"/>
              </a:spcBef>
              <a:buNone/>
              <a:defRPr sz="850">
                <a:solidFill>
                  <a:schemeClr val="tx2"/>
                </a:solidFill>
                <a:latin typeface="Ciutadella Medium"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8" name="Espace réservé du graphique 25"/>
          <p:cNvSpPr>
            <a:spLocks noGrp="1"/>
          </p:cNvSpPr>
          <p:nvPr>
            <p:ph type="chart" sz="quarter" idx="19" hasCustomPrompt="1"/>
          </p:nvPr>
        </p:nvSpPr>
        <p:spPr>
          <a:xfrm>
            <a:off x="252000" y="1868775"/>
            <a:ext cx="3060000" cy="180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
        <p:nvSpPr>
          <p:cNvPr id="19" name="Espace réservé du graphique 25"/>
          <p:cNvSpPr>
            <a:spLocks noGrp="1"/>
          </p:cNvSpPr>
          <p:nvPr>
            <p:ph type="chart" sz="quarter" idx="20" hasCustomPrompt="1"/>
          </p:nvPr>
        </p:nvSpPr>
        <p:spPr>
          <a:xfrm>
            <a:off x="252000" y="4909631"/>
            <a:ext cx="3060000" cy="180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
        <p:nvSpPr>
          <p:cNvPr id="20" name="Espace réservé du graphique 25"/>
          <p:cNvSpPr>
            <a:spLocks noGrp="1"/>
          </p:cNvSpPr>
          <p:nvPr>
            <p:ph type="chart" sz="quarter" idx="21" hasCustomPrompt="1"/>
          </p:nvPr>
        </p:nvSpPr>
        <p:spPr>
          <a:xfrm>
            <a:off x="252000" y="7955249"/>
            <a:ext cx="3060000" cy="180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Tree>
    <p:extLst>
      <p:ext uri="{BB962C8B-B14F-4D97-AF65-F5344CB8AC3E}">
        <p14:creationId xmlns:p14="http://schemas.microsoft.com/office/powerpoint/2010/main" val="234544809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e + Tableau">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40000" y="10169462"/>
            <a:ext cx="359448" cy="216326"/>
          </a:xfrm>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260000"/>
            <a:ext cx="6120000" cy="288000"/>
          </a:xfrm>
          <a:prstGeom prst="rect">
            <a:avLst/>
          </a:prstGeom>
        </p:spPr>
        <p:txBody>
          <a:bodyPr lIns="0" tIns="0" rIns="0" bIns="0">
            <a:noAutofit/>
          </a:bodyPr>
          <a:lstStyle>
            <a:lvl1pPr marL="0" indent="0">
              <a:spcBef>
                <a:spcPts val="2400"/>
              </a:spcBef>
              <a:buNone/>
              <a:defRPr sz="1600" b="0" cap="all" baseline="0">
                <a:solidFill>
                  <a:schemeClr val="tx1"/>
                </a:solidFill>
                <a:latin typeface="Gotham Bold" pitchFamily="50" charset="0"/>
                <a:cs typeface="Gotham Bold" pitchFamily="50" charset="0"/>
              </a:defRPr>
            </a:lvl1pPr>
            <a:lvl2pPr marL="179388" indent="0">
              <a:lnSpc>
                <a:spcPct val="100000"/>
              </a:lnSpc>
              <a:spcBef>
                <a:spcPts val="900"/>
              </a:spcBef>
              <a:buNone/>
              <a:defRPr sz="1200" cap="all" baseline="0">
                <a:solidFill>
                  <a:schemeClr val="tx1"/>
                </a:solidFill>
                <a:latin typeface="Gotham Medium" pitchFamily="50" charset="0"/>
                <a:cs typeface="Gotham Medium" pitchFamily="50" charset="0"/>
              </a:defRPr>
            </a:lvl2pPr>
            <a:lvl3pPr marL="179388" indent="0">
              <a:lnSpc>
                <a:spcPct val="100000"/>
              </a:lnSpc>
              <a:spcBef>
                <a:spcPts val="600"/>
              </a:spcBef>
              <a:buNone/>
              <a:defRPr sz="900">
                <a:solidFill>
                  <a:schemeClr val="tx2"/>
                </a:solidFill>
              </a:defRPr>
            </a:lvl3pPr>
            <a:lvl4pPr marL="179388" indent="0">
              <a:lnSpc>
                <a:spcPct val="100000"/>
              </a:lnSpc>
              <a:spcBef>
                <a:spcPts val="600"/>
              </a:spcBef>
              <a:buNone/>
              <a:defRPr sz="900" u="sng">
                <a:solidFill>
                  <a:schemeClr val="tx2"/>
                </a:solidFill>
                <a:latin typeface="+mn-lt"/>
              </a:defRPr>
            </a:lvl4pPr>
            <a:lvl5pPr marL="179388" indent="0">
              <a:lnSpc>
                <a:spcPct val="100000"/>
              </a:lnSpc>
              <a:spcBef>
                <a:spcPts val="600"/>
              </a:spcBef>
              <a:buNone/>
              <a:defRPr sz="700">
                <a:solidFill>
                  <a:schemeClr val="tx2"/>
                </a:solidFill>
                <a:latin typeface="Ciutadella Regular Italic" panose="01000000000000000000" pitchFamily="50" charset="0"/>
              </a:defRPr>
            </a:lvl5pPr>
          </a:lstStyle>
          <a:p>
            <a:pPr lvl="0"/>
            <a:r>
              <a:rPr lang="fr-FR"/>
              <a:t>Modifier les styles du texte du masque</a:t>
            </a:r>
          </a:p>
        </p:txBody>
      </p:sp>
      <p:sp>
        <p:nvSpPr>
          <p:cNvPr id="4" name="Espace réservé du tableau 3"/>
          <p:cNvSpPr>
            <a:spLocks noGrp="1"/>
          </p:cNvSpPr>
          <p:nvPr>
            <p:ph type="tbl" sz="quarter" idx="17" hasCustomPrompt="1"/>
          </p:nvPr>
        </p:nvSpPr>
        <p:spPr>
          <a:xfrm>
            <a:off x="1080000" y="1657350"/>
            <a:ext cx="6120000" cy="7204682"/>
          </a:xfrm>
          <a:prstGeom prst="rect">
            <a:avLst/>
          </a:prstGeom>
          <a:solidFill>
            <a:schemeClr val="bg1">
              <a:lumMod val="95000"/>
            </a:schemeClr>
          </a:solidFill>
        </p:spPr>
        <p:txBody>
          <a:bodyPr anchor="ctr">
            <a:noAutofit/>
          </a:bodyPr>
          <a:lstStyle>
            <a:lvl1pPr marL="0" indent="0">
              <a:buNone/>
              <a:defRPr lang="fr-FR" sz="800">
                <a:solidFill>
                  <a:srgbClr val="000000"/>
                </a:solidFill>
              </a:defRPr>
            </a:lvl1pPr>
          </a:lstStyle>
          <a:p>
            <a:pPr marL="188984" lvl="0" indent="-188984" algn="ctr"/>
            <a:r>
              <a:rPr lang="fr-FR" dirty="0"/>
              <a:t>Tableau</a:t>
            </a:r>
          </a:p>
        </p:txBody>
      </p:sp>
      <p:sp>
        <p:nvSpPr>
          <p:cNvPr id="14"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15"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16"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Tree>
    <p:extLst>
      <p:ext uri="{BB962C8B-B14F-4D97-AF65-F5344CB8AC3E}">
        <p14:creationId xmlns:p14="http://schemas.microsoft.com/office/powerpoint/2010/main" val="3787086697"/>
      </p:ext>
    </p:extLst>
  </p:cSld>
  <p:clrMapOvr>
    <a:masterClrMapping/>
  </p:clrMapOvr>
  <p:extLst>
    <p:ext uri="{DCECCB84-F9BA-43D5-87BE-67443E8EF086}">
      <p15:sldGuideLst xmlns:p15="http://schemas.microsoft.com/office/powerpoint/2012/main">
        <p15:guide id="1" orient="horz" pos="3367">
          <p15:clr>
            <a:srgbClr val="FBAE40"/>
          </p15:clr>
        </p15:guide>
        <p15:guide id="2" pos="238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b="1">
                <a:solidFill>
                  <a:srgbClr val="B9A049"/>
                </a:solidFill>
              </a:defRPr>
            </a:lvl1pPr>
          </a:lstStyle>
          <a:p>
            <a:fld id="{21A58941-C02C-41B5-9643-2C1F36B7BEEB}" type="slidenum">
              <a:rPr lang="fr-FR" smtClean="0"/>
              <a:pPr/>
              <a:t>‹N°›</a:t>
            </a:fld>
            <a:endParaRPr lang="fr-FR"/>
          </a:p>
        </p:txBody>
      </p:sp>
    </p:spTree>
    <p:extLst>
      <p:ext uri="{BB962C8B-B14F-4D97-AF65-F5344CB8AC3E}">
        <p14:creationId xmlns:p14="http://schemas.microsoft.com/office/powerpoint/2010/main" val="1366258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6839888" y="10170000"/>
            <a:ext cx="360000" cy="216000"/>
          </a:xfrm>
          <a:prstGeom prst="rect">
            <a:avLst/>
          </a:prstGeom>
        </p:spPr>
        <p:txBody>
          <a:bodyPr vert="horz" lIns="0" tIns="0" rIns="0" bIns="0" rtlCol="0" anchor="ctr">
            <a:noAutofit/>
          </a:bodyPr>
          <a:lstStyle>
            <a:lvl1pPr algn="ctr">
              <a:defRPr sz="900">
                <a:solidFill>
                  <a:schemeClr val="tx2"/>
                </a:solidFill>
                <a:latin typeface="+mn-lt"/>
              </a:defRPr>
            </a:lvl1pPr>
          </a:lstStyle>
          <a:p>
            <a:fld id="{21A58941-C02C-41B5-9643-2C1F36B7BEEB}" type="slidenum">
              <a:rPr lang="fr-FR" smtClean="0"/>
              <a:pPr/>
              <a:t>‹N°›</a:t>
            </a:fld>
            <a:endParaRPr lang="fr-FR"/>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8" r:id="rId1"/>
    <p:sldLayoutId id="2147483677" r:id="rId2"/>
    <p:sldLayoutId id="2147483681" r:id="rId3"/>
    <p:sldLayoutId id="2147483682" r:id="rId4"/>
    <p:sldLayoutId id="2147483679" r:id="rId5"/>
    <p:sldLayoutId id="2147483683" r:id="rId6"/>
    <p:sldLayoutId id="2147483667" r:id="rId7"/>
  </p:sldLayoutIdLst>
  <p:hf hdr="0" dt="0"/>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hyperlink" Target="http://kid.bnpparibas.com/FR00140083W1-FR.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ow angle photo of curtain wall building">
            <a:extLst>
              <a:ext uri="{FF2B5EF4-FFF2-40B4-BE49-F238E27FC236}">
                <a16:creationId xmlns:a16="http://schemas.microsoft.com/office/drawing/2014/main" id="{178155CD-E5E4-4C11-AA6B-98CD942BD5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824" y="710616"/>
            <a:ext cx="6474149" cy="4343744"/>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2">
            <a:extLst>
              <a:ext uri="{FF2B5EF4-FFF2-40B4-BE49-F238E27FC236}">
                <a16:creationId xmlns:a16="http://schemas.microsoft.com/office/drawing/2014/main" id="{73290CB2-9528-4943-8AD5-6AB50C5D02E9}"/>
              </a:ext>
            </a:extLst>
          </p:cNvPr>
          <p:cNvSpPr txBox="1">
            <a:spLocks noChangeArrowheads="1"/>
          </p:cNvSpPr>
          <p:nvPr/>
        </p:nvSpPr>
        <p:spPr bwMode="auto">
          <a:xfrm>
            <a:off x="469449" y="9688989"/>
            <a:ext cx="6712912" cy="1002824"/>
          </a:xfrm>
          <a:prstGeom prst="rect">
            <a:avLst/>
          </a:prstGeom>
          <a:noFill/>
          <a:ln w="9525">
            <a:noFill/>
            <a:miter lim="800000"/>
            <a:headEnd/>
            <a:tailEnd/>
          </a:ln>
        </p:spPr>
        <p:txBody>
          <a:bodyPr lIns="104306" tIns="52153" rIns="104306" bIns="52153" anchor="ctr" anchorCtr="0"/>
          <a:lstStyle/>
          <a:p>
            <a:pPr algn="just" defTabSz="914400"/>
            <a:r>
              <a:rPr lang="fr-FR" sz="700" baseline="30000" dirty="0">
                <a:solidFill>
                  <a:srgbClr val="000000"/>
                </a:solidFill>
              </a:rPr>
              <a:t>(1) </a:t>
            </a:r>
            <a:r>
              <a:rPr lang="fr-FR" sz="700" dirty="0">
                <a:solidFill>
                  <a:srgbClr val="000000"/>
                </a:solidFill>
              </a:rPr>
              <a:t>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hors mise en résolution du Garant de la formule. Pour les autres risques de perte en capital, voir pages suivantes. </a:t>
            </a:r>
          </a:p>
          <a:p>
            <a:pPr algn="just" defTabSz="914400"/>
            <a:r>
              <a:rPr lang="fr-FR" sz="700" baseline="30000" dirty="0">
                <a:solidFill>
                  <a:srgbClr val="000000"/>
                </a:solidFill>
              </a:rPr>
              <a:t>(2) </a:t>
            </a:r>
            <a:r>
              <a:rPr lang="fr-FR" sz="700" dirty="0">
                <a:solidFill>
                  <a:srgbClr val="000000"/>
                </a:solidFill>
              </a:rPr>
              <a:t>L’Assureur s’engage exclusivement sur le nombre d’unités de compte mais non sur leur valeur, qu’il ne garantit pas. Il est précisé que l’Assureur d’une part, l’Émetteur et le Garant de la formule d’autre part, sont des entités juridiques indépendantes. Ce document n’a pas été rédigé par l’Assureur. </a:t>
            </a:r>
          </a:p>
          <a:p>
            <a:pPr algn="just" defTabSz="914400"/>
            <a:r>
              <a:rPr lang="fr-FR" sz="700" baseline="30000" dirty="0">
                <a:solidFill>
                  <a:srgbClr val="000000"/>
                </a:solidFill>
              </a:rPr>
              <a:t>(3)</a:t>
            </a:r>
            <a:r>
              <a:rPr lang="fr-FR" sz="700" dirty="0">
                <a:solidFill>
                  <a:srgbClr val="000000"/>
                </a:solidFill>
              </a:rPr>
              <a:t> BNP Paribas </a:t>
            </a:r>
            <a:r>
              <a:rPr lang="fr-FR" sz="700" dirty="0" err="1">
                <a:solidFill>
                  <a:srgbClr val="000000"/>
                </a:solidFill>
              </a:rPr>
              <a:t>Issuance</a:t>
            </a:r>
            <a:r>
              <a:rPr lang="fr-FR" sz="700" dirty="0">
                <a:solidFill>
                  <a:srgbClr val="000000"/>
                </a:solidFill>
              </a:rPr>
              <a:t> B.V. : Standard &amp; </a:t>
            </a:r>
            <a:r>
              <a:rPr lang="fr-FR" sz="700" dirty="0" err="1">
                <a:solidFill>
                  <a:srgbClr val="000000"/>
                </a:solidFill>
              </a:rPr>
              <a:t>Poor’s</a:t>
            </a:r>
            <a:r>
              <a:rPr lang="fr-FR" sz="700" dirty="0">
                <a:solidFill>
                  <a:srgbClr val="000000"/>
                </a:solidFill>
              </a:rPr>
              <a:t> : A+. BNP Paribas S.A. : Standard &amp; </a:t>
            </a:r>
            <a:r>
              <a:rPr lang="fr-FR" sz="700" dirty="0" err="1">
                <a:solidFill>
                  <a:srgbClr val="000000"/>
                </a:solidFill>
              </a:rPr>
              <a:t>Poor’s</a:t>
            </a:r>
            <a:r>
              <a:rPr lang="fr-FR" sz="700" dirty="0">
                <a:solidFill>
                  <a:srgbClr val="000000"/>
                </a:solidFill>
              </a:rPr>
              <a:t> : A+ / Moody’s : Aa3 / Fitch : AA-. Notations en vigueur au moment de la rédaction de la présente brochure, le &lt;DDR&gt;. Ces notations peuvent être révisées à tout moment et ne sont pas une garantie de solvabilité de l’Émetteur ni du Garant de la formule. Elles ne sauraient constituer un argument de souscription au produit.</a:t>
            </a:r>
          </a:p>
        </p:txBody>
      </p:sp>
      <p:sp>
        <p:nvSpPr>
          <p:cNvPr id="12" name="Rectangle">
            <a:extLst>
              <a:ext uri="{FF2B5EF4-FFF2-40B4-BE49-F238E27FC236}">
                <a16:creationId xmlns:a16="http://schemas.microsoft.com/office/drawing/2014/main" id="{08443EF9-2D46-47E5-AF76-F6C9915D712D}"/>
              </a:ext>
            </a:extLst>
          </p:cNvPr>
          <p:cNvSpPr/>
          <p:nvPr/>
        </p:nvSpPr>
        <p:spPr>
          <a:xfrm>
            <a:off x="538824" y="4833582"/>
            <a:ext cx="3843573" cy="220777"/>
          </a:xfrm>
          <a:prstGeom prst="rect">
            <a:avLst/>
          </a:prstGeom>
          <a:solidFill>
            <a:srgbClr val="B9A049"/>
          </a:solidFill>
          <a:ln w="3175">
            <a:miter lim="400000"/>
          </a:ln>
        </p:spPr>
        <p:txBody>
          <a:bodyPr lIns="20981" tIns="72000" rIns="20981" bIns="180000"/>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 </a:t>
            </a:r>
          </a:p>
        </p:txBody>
      </p:sp>
      <p:grpSp>
        <p:nvGrpSpPr>
          <p:cNvPr id="13" name="Groupe 12">
            <a:extLst>
              <a:ext uri="{FF2B5EF4-FFF2-40B4-BE49-F238E27FC236}">
                <a16:creationId xmlns:a16="http://schemas.microsoft.com/office/drawing/2014/main" id="{43ABB94C-0A5B-420B-BA89-50898DEFF09F}"/>
              </a:ext>
            </a:extLst>
          </p:cNvPr>
          <p:cNvGrpSpPr/>
          <p:nvPr/>
        </p:nvGrpSpPr>
        <p:grpSpPr>
          <a:xfrm>
            <a:off x="469449" y="-365594"/>
            <a:ext cx="7262224" cy="1553700"/>
            <a:chOff x="469449" y="-365594"/>
            <a:chExt cx="7262224" cy="1553700"/>
          </a:xfrm>
        </p:grpSpPr>
        <p:pic>
          <p:nvPicPr>
            <p:cNvPr id="14" name="Image" descr="Image">
              <a:extLst>
                <a:ext uri="{FF2B5EF4-FFF2-40B4-BE49-F238E27FC236}">
                  <a16:creationId xmlns:a16="http://schemas.microsoft.com/office/drawing/2014/main" id="{C7773038-4A39-4BB1-8393-A9FFFF12C38F}"/>
                </a:ext>
              </a:extLst>
            </p:cNvPr>
            <p:cNvPicPr>
              <a:picLocks noChangeAspect="1"/>
            </p:cNvPicPr>
            <p:nvPr/>
          </p:nvPicPr>
          <p:blipFill>
            <a:blip r:embed="rId3"/>
            <a:stretch>
              <a:fillRect/>
            </a:stretch>
          </p:blipFill>
          <p:spPr>
            <a:xfrm>
              <a:off x="6405711" y="-365594"/>
              <a:ext cx="1325962" cy="1553700"/>
            </a:xfrm>
            <a:prstGeom prst="rect">
              <a:avLst/>
            </a:prstGeom>
            <a:ln w="3175">
              <a:miter lim="400000"/>
            </a:ln>
          </p:spPr>
        </p:pic>
        <p:sp>
          <p:nvSpPr>
            <p:cNvPr id="15" name="Rectangle">
              <a:extLst>
                <a:ext uri="{FF2B5EF4-FFF2-40B4-BE49-F238E27FC236}">
                  <a16:creationId xmlns:a16="http://schemas.microsoft.com/office/drawing/2014/main" id="{335B4362-3DAA-477A-ABED-9544FBA9E9D0}"/>
                </a:ext>
              </a:extLst>
            </p:cNvPr>
            <p:cNvSpPr/>
            <p:nvPr/>
          </p:nvSpPr>
          <p:spPr>
            <a:xfrm>
              <a:off x="538966" y="60149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16" name="logo_equitim_final-01.png" descr="logo_equitim_final-01.png">
              <a:extLst>
                <a:ext uri="{FF2B5EF4-FFF2-40B4-BE49-F238E27FC236}">
                  <a16:creationId xmlns:a16="http://schemas.microsoft.com/office/drawing/2014/main" id="{B5B9D83C-C16C-4E6A-A644-EB7EC5F4077D}"/>
                </a:ext>
              </a:extLst>
            </p:cNvPr>
            <p:cNvPicPr>
              <a:picLocks noChangeAspect="1"/>
            </p:cNvPicPr>
            <p:nvPr/>
          </p:nvPicPr>
          <p:blipFill rotWithShape="1">
            <a:blip r:embed="rId4"/>
            <a:srcRect t="30991" b="26494"/>
            <a:stretch/>
          </p:blipFill>
          <p:spPr>
            <a:xfrm>
              <a:off x="469449" y="22704"/>
              <a:ext cx="1765100" cy="567402"/>
            </a:xfrm>
            <a:prstGeom prst="rect">
              <a:avLst/>
            </a:prstGeom>
            <a:ln w="3175">
              <a:miter lim="400000"/>
            </a:ln>
          </p:spPr>
        </p:pic>
      </p:grpSp>
      <p:sp>
        <p:nvSpPr>
          <p:cNvPr id="18" name="Rectangle">
            <a:extLst>
              <a:ext uri="{FF2B5EF4-FFF2-40B4-BE49-F238E27FC236}">
                <a16:creationId xmlns:a16="http://schemas.microsoft.com/office/drawing/2014/main" id="{C07004DB-BAE2-47AD-A494-D6CF97BC7130}"/>
              </a:ext>
            </a:extLst>
          </p:cNvPr>
          <p:cNvSpPr/>
          <p:nvPr/>
        </p:nvSpPr>
        <p:spPr>
          <a:xfrm>
            <a:off x="564800" y="5185509"/>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dirty="0"/>
          </a:p>
        </p:txBody>
      </p:sp>
      <p:sp>
        <p:nvSpPr>
          <p:cNvPr id="19" name="Espace réservé du contenu 4">
            <a:extLst>
              <a:ext uri="{FF2B5EF4-FFF2-40B4-BE49-F238E27FC236}">
                <a16:creationId xmlns:a16="http://schemas.microsoft.com/office/drawing/2014/main" id="{D7B3579C-2A56-445A-8E57-088A4D50B1C1}"/>
              </a:ext>
            </a:extLst>
          </p:cNvPr>
          <p:cNvSpPr txBox="1">
            <a:spLocks/>
          </p:cNvSpPr>
          <p:nvPr/>
        </p:nvSpPr>
        <p:spPr>
          <a:xfrm>
            <a:off x="716089" y="5698816"/>
            <a:ext cx="3339499" cy="4131900"/>
          </a:xfrm>
          <a:prstGeom prst="rect">
            <a:avLst/>
          </a:prstGeom>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5"/>
              </a:buBlip>
              <a:defRPr sz="1100" kern="1200" cap="all" baseline="0">
                <a:solidFill>
                  <a:schemeClr val="tx1"/>
                </a:solidFill>
                <a:latin typeface="+mj-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1200"/>
              </a:spcBef>
              <a:buClr>
                <a:srgbClr val="1C1C1C"/>
              </a:buClr>
              <a:buSzPct val="100000"/>
              <a:buFont typeface="Wingdings" panose="05000000000000000000" pitchFamily="2" charset="2"/>
              <a:buChar char="§"/>
            </a:pPr>
            <a:r>
              <a:rPr lang="fr-FR" sz="900" b="1" dirty="0">
                <a:solidFill>
                  <a:srgbClr val="B9A049"/>
                </a:solidFill>
                <a:latin typeface="Futura PT" panose="020B0902020204020203" pitchFamily="34" charset="0"/>
              </a:rPr>
              <a:t>Titres de créance </a:t>
            </a:r>
            <a:r>
              <a:rPr lang="fr-FR" sz="900" b="1" cap="none" dirty="0">
                <a:solidFill>
                  <a:schemeClr val="tx2"/>
                </a:solidFill>
                <a:latin typeface="Proxima Nova Rg" panose="02000506030000020004" pitchFamily="2" charset="0"/>
              </a:rPr>
              <a:t>de droit &lt;droit&gt; présentant un risque de perte en capital partielle ou totale en cours de vie et à l’échéance</a:t>
            </a:r>
            <a:r>
              <a:rPr lang="fr-FR" sz="900" b="1" cap="none" baseline="30000" dirty="0">
                <a:solidFill>
                  <a:schemeClr val="tx2"/>
                </a:solidFill>
                <a:latin typeface="Proxima Nova Rg" panose="02000506030000020004" pitchFamily="2" charset="0"/>
              </a:rPr>
              <a:t>(1)</a:t>
            </a:r>
            <a:r>
              <a:rPr lang="fr-FR" sz="900" b="1" cap="none" dirty="0">
                <a:solidFill>
                  <a:schemeClr val="tx2"/>
                </a:solidFill>
                <a:latin typeface="Proxima Nova Rg" panose="02000506030000020004" pitchFamily="2" charset="0"/>
              </a:rPr>
              <a:t>.</a:t>
            </a:r>
          </a:p>
          <a:p>
            <a:pPr marL="171450" indent="-171450" algn="just">
              <a:spcBef>
                <a:spcPts val="1200"/>
              </a:spcBef>
              <a:buClr>
                <a:srgbClr val="1C1C1C"/>
              </a:buClr>
              <a:buSzPct val="100000"/>
              <a:buFont typeface="Wingdings" panose="05000000000000000000" pitchFamily="2" charset="2"/>
              <a:buChar char="§"/>
            </a:pPr>
            <a:r>
              <a:rPr lang="fr-FR" sz="900" b="1" dirty="0">
                <a:solidFill>
                  <a:srgbClr val="B9A049"/>
                </a:solidFill>
                <a:latin typeface="Futura PT" panose="020B0902020204020203" pitchFamily="34" charset="0"/>
              </a:rPr>
              <a:t>Titre de créance risqué </a:t>
            </a:r>
            <a:r>
              <a:rPr lang="fr-FR" sz="900" b="1" cap="none" dirty="0">
                <a:solidFill>
                  <a:schemeClr val="tx2"/>
                </a:solidFill>
                <a:latin typeface="Proxima Nova Rg" panose="02000506030000020004" pitchFamily="2" charset="0"/>
              </a:rPr>
              <a:t>alternatif à un investissement dynamique risqué de type &lt;TDP&gt;.</a:t>
            </a:r>
          </a:p>
          <a:p>
            <a:pPr marL="171450" indent="-171450" algn="just">
              <a:spcBef>
                <a:spcPts val="1200"/>
              </a:spcBef>
              <a:buClr>
                <a:srgbClr val="1C1C1C"/>
              </a:buClr>
              <a:buSzPct val="100000"/>
              <a:buFont typeface="Wingdings" panose="05000000000000000000" pitchFamily="2" charset="2"/>
              <a:buChar char="§"/>
            </a:pPr>
            <a:r>
              <a:rPr lang="fr-FR" sz="900" b="1" dirty="0">
                <a:solidFill>
                  <a:srgbClr val="B9A049"/>
                </a:solidFill>
                <a:latin typeface="Futura PT" panose="020B0902020204020203" pitchFamily="34" charset="0"/>
              </a:rPr>
              <a:t>Période de commercialisation : </a:t>
            </a:r>
            <a:r>
              <a:rPr lang="fr-FR" sz="900" b="1" cap="none" dirty="0">
                <a:solidFill>
                  <a:schemeClr val="tx2"/>
                </a:solidFill>
                <a:latin typeface="Proxima Nova Rg" panose="02000506030000020004" pitchFamily="2" charset="0"/>
              </a:rPr>
              <a:t>du &lt;1PDC&gt; au &lt;2PDC&gt; </a:t>
            </a:r>
            <a:r>
              <a:rPr lang="fr-FR" sz="900" b="1" cap="none" dirty="0">
                <a:solidFill>
                  <a:schemeClr val="tx2"/>
                </a:solidFill>
                <a:latin typeface="+mn-lt"/>
              </a:rPr>
              <a:t>(inclus). </a:t>
            </a:r>
            <a:r>
              <a:rPr lang="fr-FR" sz="900" cap="none" dirty="0">
                <a:solidFill>
                  <a:schemeClr val="tx2"/>
                </a:solidFill>
                <a:latin typeface="+mn-lt"/>
              </a:rPr>
              <a:t>Une fois le montant de l’enveloppe initiale atteint (30 000 000 EUR), la commercialisation de « </a:t>
            </a:r>
            <a:r>
              <a:rPr lang="fr-FR" sz="900" b="1" cap="none" dirty="0">
                <a:solidFill>
                  <a:schemeClr val="tx2"/>
                </a:solidFill>
                <a:latin typeface="Proxima Nova Rg" panose="02000506030000020004" pitchFamily="2" charset="0"/>
              </a:rPr>
              <a:t>&lt;Nom&gt;</a:t>
            </a:r>
            <a:r>
              <a:rPr lang="fr-FR" sz="900" cap="none" dirty="0">
                <a:solidFill>
                  <a:schemeClr val="tx2"/>
                </a:solidFill>
                <a:latin typeface="+mn-lt"/>
              </a:rPr>
              <a:t> » peut cesser à tout moment sans préavis avant le &lt;2PDC&gt;,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900" b="1" dirty="0">
                <a:solidFill>
                  <a:srgbClr val="B9A049"/>
                </a:solidFill>
                <a:latin typeface="Futura PT" panose="020B0902020204020203" pitchFamily="34" charset="0"/>
              </a:rPr>
              <a:t>Durée d’investissement conseillée : </a:t>
            </a:r>
            <a:r>
              <a:rPr lang="fr-FR" sz="900" b="1" cap="none" dirty="0">
                <a:solidFill>
                  <a:schemeClr val="tx2"/>
                </a:solidFill>
                <a:latin typeface="+mn-lt"/>
              </a:rPr>
              <a:t>&lt;DIC&gt; ans </a:t>
            </a:r>
            <a:r>
              <a:rPr lang="fr-FR" sz="900" cap="none" dirty="0">
                <a:solidFill>
                  <a:schemeClr val="tx2"/>
                </a:solidFill>
                <a:latin typeface="+mn-lt"/>
              </a:rPr>
              <a:t>(hors remboursement anticipé automatique). </a:t>
            </a:r>
          </a:p>
          <a:p>
            <a:pPr marL="182563" lvl="1" algn="just"/>
            <a:r>
              <a:rPr lang="fr-FR" sz="900" i="1" dirty="0"/>
              <a:t>E</a:t>
            </a:r>
            <a:r>
              <a:rPr lang="fr-FR" sz="900" i="1" cap="none" dirty="0">
                <a:solidFill>
                  <a:schemeClr val="tx2"/>
                </a:solidFill>
                <a:latin typeface="+mn-lt"/>
              </a:rPr>
              <a:t>n cas de revente avant la date de remboursement final ou anticipé, </a:t>
            </a:r>
            <a:r>
              <a:rPr lang="fr-FR" sz="900" b="1" i="1" cap="none" dirty="0">
                <a:solidFill>
                  <a:schemeClr val="tx2"/>
                </a:solidFill>
                <a:latin typeface="+mn-lt"/>
              </a:rPr>
              <a:t>l’investisseur prend un risque de perte en capital non mesurable à priori</a:t>
            </a:r>
            <a:r>
              <a:rPr lang="fr-FR" sz="900" i="1" cap="none" dirty="0">
                <a:solidFill>
                  <a:schemeClr val="tx2"/>
                </a:solidFill>
                <a:latin typeface="+mn-lt"/>
              </a:rPr>
              <a:t>. </a:t>
            </a:r>
          </a:p>
          <a:p>
            <a:pPr marL="171450" indent="-171450" algn="just">
              <a:spcBef>
                <a:spcPts val="1200"/>
              </a:spcBef>
              <a:buClr>
                <a:srgbClr val="1C1C1C"/>
              </a:buClr>
              <a:buSzPct val="100000"/>
              <a:buFont typeface="Wingdings" panose="05000000000000000000" pitchFamily="2" charset="2"/>
              <a:buChar char="§"/>
            </a:pPr>
            <a:r>
              <a:rPr lang="fr-FR" sz="900" b="1" dirty="0">
                <a:solidFill>
                  <a:srgbClr val="B9A049"/>
                </a:solidFill>
                <a:latin typeface="Futura PT" panose="020B0902020204020203" pitchFamily="34" charset="0"/>
              </a:rPr>
              <a:t>Cadre d’investissement : </a:t>
            </a:r>
            <a:r>
              <a:rPr lang="fr-FR" sz="900" cap="none" dirty="0">
                <a:solidFill>
                  <a:schemeClr val="tx2"/>
                </a:solidFill>
                <a:latin typeface="Proxima Nova Rg" panose="02000506030000020004" pitchFamily="2" charset="0"/>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900" b="1" cap="none" dirty="0">
                <a:solidFill>
                  <a:schemeClr val="tx2"/>
                </a:solidFill>
                <a:latin typeface="Proxima Nova Rg" panose="02000506030000020004" pitchFamily="2" charset="0"/>
              </a:rPr>
              <a:t>Ce document n’a pas été rédigé par l’Assureur.</a:t>
            </a:r>
          </a:p>
          <a:p>
            <a:pPr marL="171450" indent="-171450" algn="just">
              <a:spcBef>
                <a:spcPts val="1200"/>
              </a:spcBef>
              <a:buClr>
                <a:srgbClr val="1C1C1C"/>
              </a:buClr>
              <a:buSzPct val="100000"/>
              <a:buFont typeface="Wingdings" panose="05000000000000000000" pitchFamily="2" charset="2"/>
              <a:buChar char="§"/>
            </a:pPr>
            <a:endParaRPr lang="fr-FR" sz="900" cap="none" dirty="0">
              <a:solidFill>
                <a:schemeClr val="tx2"/>
              </a:solidFill>
              <a:latin typeface="Proxima Nova Rg" panose="02000506030000020004" pitchFamily="2" charset="0"/>
            </a:endParaRPr>
          </a:p>
        </p:txBody>
      </p:sp>
      <p:sp>
        <p:nvSpPr>
          <p:cNvPr id="20" name="ZoneTexte 19">
            <a:extLst>
              <a:ext uri="{FF2B5EF4-FFF2-40B4-BE49-F238E27FC236}">
                <a16:creationId xmlns:a16="http://schemas.microsoft.com/office/drawing/2014/main" id="{823BFCCD-614A-4FA6-BEA8-FB06C7313582}"/>
              </a:ext>
            </a:extLst>
          </p:cNvPr>
          <p:cNvSpPr txBox="1"/>
          <p:nvPr/>
        </p:nvSpPr>
        <p:spPr>
          <a:xfrm>
            <a:off x="4225371" y="5698816"/>
            <a:ext cx="2843321" cy="2908489"/>
          </a:xfrm>
          <a:prstGeom prst="rect">
            <a:avLst/>
          </a:prstGeom>
          <a:noFill/>
        </p:spPr>
        <p:txBody>
          <a:bodyPr wrap="square">
            <a:spAutoFit/>
          </a:bodyPr>
          <a:lstStyle/>
          <a:p>
            <a:pPr marL="171450" indent="-171450" algn="just">
              <a:spcBef>
                <a:spcPts val="1200"/>
              </a:spcBef>
              <a:buClr>
                <a:srgbClr val="1C1C1C"/>
              </a:buClr>
              <a:buFont typeface="Wingdings" panose="05000000000000000000" pitchFamily="2" charset="2"/>
              <a:buChar char="§"/>
            </a:pPr>
            <a:r>
              <a:rPr lang="fr-FR" sz="900" b="1" dirty="0">
                <a:solidFill>
                  <a:srgbClr val="B9A049"/>
                </a:solidFill>
                <a:latin typeface="Futura PT" panose="020B0902020204020203" pitchFamily="34" charset="0"/>
              </a:rPr>
              <a:t>ISIN : </a:t>
            </a:r>
            <a:r>
              <a:rPr lang="fr-FR" sz="900" dirty="0">
                <a:solidFill>
                  <a:schemeClr val="tx2"/>
                </a:solidFill>
                <a:latin typeface="Proxima Nova Rg" panose="02000506030000020004" pitchFamily="2" charset="0"/>
              </a:rPr>
              <a:t>&lt;ISIN&gt; </a:t>
            </a:r>
          </a:p>
          <a:p>
            <a:pPr marL="171450" indent="-171450" algn="just">
              <a:spcBef>
                <a:spcPts val="1200"/>
              </a:spcBef>
              <a:buClr>
                <a:srgbClr val="1C1C1C"/>
              </a:buClr>
              <a:buFont typeface="Wingdings" panose="05000000000000000000" pitchFamily="2" charset="2"/>
              <a:buChar char="§"/>
            </a:pPr>
            <a:r>
              <a:rPr lang="fr-FR" sz="900" b="1" dirty="0">
                <a:solidFill>
                  <a:srgbClr val="B9A049"/>
                </a:solidFill>
                <a:latin typeface="Futura PT" panose="020B0902020204020203" pitchFamily="34" charset="0"/>
              </a:rPr>
              <a:t>COTATION : </a:t>
            </a:r>
            <a:r>
              <a:rPr lang="fr-FR" sz="900" cap="none" dirty="0">
                <a:solidFill>
                  <a:schemeClr val="tx2"/>
                </a:solidFill>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900" b="1" cap="all" dirty="0">
                <a:solidFill>
                  <a:srgbClr val="B9A049"/>
                </a:solidFill>
                <a:latin typeface="Futura PT" panose="020B0902020204020203" pitchFamily="34" charset="0"/>
              </a:rPr>
              <a:t>Produit émis par BNP Paribas </a:t>
            </a:r>
            <a:r>
              <a:rPr lang="fr-FR" sz="900" b="1" cap="all" dirty="0" err="1">
                <a:solidFill>
                  <a:srgbClr val="B9A049"/>
                </a:solidFill>
                <a:latin typeface="Futura PT" panose="020B0902020204020203" pitchFamily="34" charset="0"/>
              </a:rPr>
              <a:t>Issuance</a:t>
            </a:r>
            <a:r>
              <a:rPr lang="fr-FR" sz="900" b="1" cap="all" dirty="0">
                <a:solidFill>
                  <a:srgbClr val="B9A049"/>
                </a:solidFill>
                <a:latin typeface="Futura PT" panose="020B0902020204020203" pitchFamily="34" charset="0"/>
              </a:rPr>
              <a:t> B.V.</a:t>
            </a:r>
            <a:r>
              <a:rPr lang="fr-FR" sz="900" b="1" cap="all" baseline="30000" dirty="0">
                <a:solidFill>
                  <a:srgbClr val="B9A049"/>
                </a:solidFill>
                <a:latin typeface="Futura PT" panose="020B0902020204020203" pitchFamily="34" charset="0"/>
              </a:rPr>
              <a:t>(3)</a:t>
            </a:r>
            <a:r>
              <a:rPr lang="fr-FR" sz="900" b="1" cap="all" dirty="0">
                <a:solidFill>
                  <a:srgbClr val="B9A049"/>
                </a:solidFill>
                <a:latin typeface="Futura PT" panose="020B0902020204020203" pitchFamily="34" charset="0"/>
              </a:rPr>
              <a:t>, </a:t>
            </a:r>
            <a:r>
              <a:rPr lang="fr-FR" sz="900" cap="none" dirty="0">
                <a:solidFill>
                  <a:schemeClr val="tx2"/>
                </a:solidFill>
              </a:rPr>
              <a:t>véhicule d’émission dédié de droit néerlandais, bénéficiant d’une garantie donnée par BNP Paribas S.A.</a:t>
            </a:r>
            <a:r>
              <a:rPr lang="fr-FR" sz="900" cap="none" baseline="30000" dirty="0">
                <a:solidFill>
                  <a:schemeClr val="tx2"/>
                </a:solidFill>
              </a:rPr>
              <a:t>(3) </a:t>
            </a:r>
            <a:r>
              <a:rPr lang="fr-FR" sz="9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900" cap="none" dirty="0" err="1">
                <a:solidFill>
                  <a:schemeClr val="tx2"/>
                </a:solidFill>
              </a:rPr>
              <a:t>Issuance</a:t>
            </a:r>
            <a:r>
              <a:rPr lang="fr-FR" sz="9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900" dirty="0">
                <a:solidFill>
                  <a:schemeClr val="tx2"/>
                </a:solidFill>
                <a:latin typeface="Proxima Nova Rg" panose="02000506030000020004" pitchFamily="2" charset="0"/>
              </a:rPr>
              <a:t>Ce document à caractère promotionnel s’adresse à des investisseurs situés en France.</a:t>
            </a:r>
          </a:p>
        </p:txBody>
      </p:sp>
      <p:sp>
        <p:nvSpPr>
          <p:cNvPr id="22" name="Rectangle">
            <a:extLst>
              <a:ext uri="{FF2B5EF4-FFF2-40B4-BE49-F238E27FC236}">
                <a16:creationId xmlns:a16="http://schemas.microsoft.com/office/drawing/2014/main" id="{2E872C5F-F09D-4D86-BE0C-E12661256623}"/>
              </a:ext>
            </a:extLst>
          </p:cNvPr>
          <p:cNvSpPr/>
          <p:nvPr/>
        </p:nvSpPr>
        <p:spPr>
          <a:xfrm>
            <a:off x="546701" y="9696708"/>
            <a:ext cx="6480000" cy="9005"/>
          </a:xfrm>
          <a:prstGeom prst="rect">
            <a:avLst/>
          </a:prstGeom>
          <a:solidFill>
            <a:srgbClr val="B9A23D">
              <a:alpha val="50000"/>
            </a:srgbClr>
          </a:solidFill>
          <a:ln w="3175">
            <a:miter lim="400000"/>
          </a:ln>
        </p:spPr>
        <p:txBody>
          <a:bodyPr lIns="20981" tIns="20981" rIns="0" bIns="36000"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 name="ZoneTexte 1">
            <a:extLst>
              <a:ext uri="{FF2B5EF4-FFF2-40B4-BE49-F238E27FC236}">
                <a16:creationId xmlns:a16="http://schemas.microsoft.com/office/drawing/2014/main" id="{0B5C9B4C-3088-427C-9140-D1F387A0F190}"/>
              </a:ext>
            </a:extLst>
          </p:cNvPr>
          <p:cNvSpPr txBox="1"/>
          <p:nvPr/>
        </p:nvSpPr>
        <p:spPr>
          <a:xfrm>
            <a:off x="716089" y="5155225"/>
            <a:ext cx="6300000" cy="288000"/>
          </a:xfrm>
          <a:prstGeom prst="rect">
            <a:avLst/>
          </a:prstGeom>
          <a:noFill/>
        </p:spPr>
        <p:txBody>
          <a:bodyPr wrap="square" rtlCol="0">
            <a:spAutoFit/>
          </a:bodyPr>
          <a:lstStyle/>
          <a:p>
            <a:pPr defTabSz="755934">
              <a:lnSpc>
                <a:spcPct val="90000"/>
              </a:lnSpc>
              <a:spcBef>
                <a:spcPct val="0"/>
              </a:spcBef>
            </a:pPr>
            <a:r>
              <a:rPr lang="fr-FR" sz="1600" cap="all" dirty="0">
                <a:solidFill>
                  <a:srgbClr val="000000"/>
                </a:solidFill>
                <a:latin typeface="Futura PT" panose="020B0902020204020203" pitchFamily="34" charset="0"/>
                <a:ea typeface="+mj-ea"/>
                <a:cs typeface="+mj-cs"/>
              </a:rPr>
              <a:t>&lt;Nom&gt;</a:t>
            </a:r>
          </a:p>
          <a:p>
            <a:endParaRPr lang="en-US" dirty="0"/>
          </a:p>
        </p:txBody>
      </p:sp>
    </p:spTree>
    <p:extLst>
      <p:ext uri="{BB962C8B-B14F-4D97-AF65-F5344CB8AC3E}">
        <p14:creationId xmlns:p14="http://schemas.microsoft.com/office/powerpoint/2010/main" val="279835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ce réservé du texte 11"/>
          <p:cNvSpPr>
            <a:spLocks noGrp="1"/>
          </p:cNvSpPr>
          <p:nvPr>
            <p:ph type="body" sz="quarter" idx="16"/>
          </p:nvPr>
        </p:nvSpPr>
        <p:spPr>
          <a:xfrm>
            <a:off x="831244" y="694662"/>
            <a:ext cx="6303600" cy="4327723"/>
          </a:xfrm>
        </p:spPr>
        <p:txBody>
          <a:bodyPr wrap="square">
            <a:spAutoFit/>
          </a:bodyPr>
          <a:lstStyle/>
          <a:p>
            <a:pPr algn="just"/>
            <a:r>
              <a:rPr lang="fr-FR" sz="1200" dirty="0">
                <a:solidFill>
                  <a:srgbClr val="000000"/>
                </a:solidFill>
              </a:rPr>
              <a:t>LES OBJECTIFS D’INVESTISSEMENT</a:t>
            </a:r>
          </a:p>
          <a:p>
            <a:pPr lvl="1" algn="just">
              <a:lnSpc>
                <a:spcPct val="90000"/>
              </a:lnSpc>
              <a:spcAft>
                <a:spcPts val="200"/>
              </a:spcAft>
            </a:pPr>
            <a:r>
              <a:rPr lang="fr-FR" sz="760" dirty="0"/>
              <a:t>Les termes « capital » et « capital initial » utilisés dans cette brochure désignent la Valeur Nominale des titres de créance « &lt;Nom&gt; » soit 1 000 EUR. Le montant remboursé est brut, hors frais et fiscalité applicable au cadre d’investissement. Le Taux de Rendement Annuel est net de frais de gestion pour les contrats d’assurance vie/capitalisation (en prenant comme hypothèse un taux de frais de gestion de 1,00% annuel), sans prise en compte des autres frais et de la fiscalité. Il est calculé entre le &lt;2PDC&gt; et la date de remboursement anticipé automatique concernée</a:t>
            </a:r>
            <a:r>
              <a:rPr lang="fr-FR" sz="760" baseline="30000" dirty="0"/>
              <a:t>(1)</a:t>
            </a:r>
            <a:r>
              <a:rPr lang="fr-FR" sz="760" dirty="0"/>
              <a:t>, ou d’échéance</a:t>
            </a:r>
            <a:r>
              <a:rPr lang="fr-FR" sz="760" baseline="30000" dirty="0"/>
              <a:t>(1)</a:t>
            </a:r>
            <a:r>
              <a:rPr lang="fr-FR" sz="760" dirty="0"/>
              <a:t> selon les cas. En cas de vente du titre de créance avant la date d’échéance</a:t>
            </a:r>
            <a:r>
              <a:rPr lang="fr-FR" sz="760" baseline="30000" dirty="0"/>
              <a:t>(1)</a:t>
            </a:r>
            <a:r>
              <a:rPr lang="fr-FR" sz="760" dirty="0"/>
              <a:t> ou la date de remboursement anticipé automatique</a:t>
            </a:r>
            <a:r>
              <a:rPr lang="fr-FR" sz="760" baseline="30000" dirty="0"/>
              <a:t>(1)</a:t>
            </a:r>
            <a:r>
              <a:rPr lang="fr-FR" sz="760" dirty="0"/>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lvl="1" algn="just">
              <a:lnSpc>
                <a:spcPct val="90000"/>
              </a:lnSpc>
            </a:pPr>
            <a:r>
              <a:rPr lang="fr-FR" sz="760" b="1" dirty="0"/>
              <a:t>Pour un investissement dans « &lt;Nom&gt; », vous êtes exposé pour une durée de &lt;1PR&gt; à &lt;DPRR&gt; &lt;F0&gt;&lt;F0s&gt; </a:t>
            </a:r>
            <a:r>
              <a:rPr lang="fr-FR" sz="760" dirty="0"/>
              <a:t>à l’évolution de &lt;SJR1&gt; </a:t>
            </a:r>
            <a:r>
              <a:rPr lang="en-US" sz="760" b="1" dirty="0"/>
              <a:t>&lt;NOMSOUSJACENT&gt;,</a:t>
            </a:r>
            <a:r>
              <a:rPr lang="fr-FR" sz="760" dirty="0"/>
              <a:t> &lt;SJR1&gt; </a:t>
            </a:r>
            <a:r>
              <a:rPr lang="en-US" sz="760" b="1" dirty="0"/>
              <a:t>&lt;NOMSOUSJACENT&gt; (&lt;DIVIDENDE&gt; ; </a:t>
            </a:r>
            <a:r>
              <a:rPr lang="fr-FR" sz="760" dirty="0"/>
              <a:t>code Bloomberg : &lt;TICKER&gt; ;</a:t>
            </a:r>
            <a:r>
              <a:rPr lang="fr-FR" sz="760" dirty="0">
                <a:solidFill>
                  <a:srgbClr val="000000"/>
                </a:solidFill>
                <a:latin typeface="Proxima Nova Rg" panose="02000506030000020004" pitchFamily="2" charset="0"/>
              </a:rPr>
              <a:t> &lt;sponsor&gt; : &lt;SPONSOR&gt; </a:t>
            </a:r>
            <a:r>
              <a:rPr lang="fr-FR" sz="760" dirty="0"/>
              <a:t>;  &lt;SITE&gt;</a:t>
            </a:r>
            <a:r>
              <a:rPr kumimoji="0" lang="fr-FR" sz="760" b="0" i="0" u="none" strike="noStrike" kern="1200" cap="none" spc="0" normalizeH="0" baseline="0" dirty="0">
                <a:ln>
                  <a:noFill/>
                </a:ln>
                <a:effectLst/>
                <a:uLnTx/>
                <a:uFillTx/>
                <a:ea typeface="+mn-ea"/>
                <a:cs typeface="+mn-cs"/>
              </a:rPr>
              <a:t> </a:t>
            </a:r>
            <a:r>
              <a:rPr lang="fr-FR" sz="760" dirty="0"/>
              <a:t>).</a:t>
            </a:r>
          </a:p>
          <a:p>
            <a:pPr lvl="1" algn="just">
              <a:lnSpc>
                <a:spcPct val="90000"/>
              </a:lnSpc>
            </a:pPr>
            <a:endParaRPr lang="fr-FR" sz="760" dirty="0"/>
          </a:p>
          <a:p>
            <a:pPr lvl="2" algn="just">
              <a:lnSpc>
                <a:spcPct val="90000"/>
              </a:lnSpc>
              <a:spcBef>
                <a:spcPts val="400"/>
              </a:spcBef>
            </a:pPr>
            <a:r>
              <a:rPr lang="fr-FR" sz="760" b="1" dirty="0">
                <a:solidFill>
                  <a:srgbClr val="B9A049"/>
                </a:solidFill>
              </a:rPr>
              <a:t>… avec un risque de perte en capital à l’échéance</a:t>
            </a:r>
            <a:r>
              <a:rPr lang="fr-FR" sz="760" b="1" baseline="30000" dirty="0">
                <a:solidFill>
                  <a:srgbClr val="B9A049"/>
                </a:solidFill>
              </a:rPr>
              <a:t>(1)</a:t>
            </a:r>
            <a:r>
              <a:rPr lang="fr-FR" sz="760" b="1" dirty="0">
                <a:solidFill>
                  <a:srgbClr val="B9A049"/>
                </a:solidFill>
              </a:rPr>
              <a:t> à hauteur de l’intégralité de la baisse enregistrée par &lt;SJR1&gt; </a:t>
            </a:r>
            <a:r>
              <a:rPr lang="fr-FR" sz="760" dirty="0">
                <a:solidFill>
                  <a:schemeClr val="tx2"/>
                </a:solidFill>
              </a:rPr>
              <a:t>si &lt;SJR2&gt;, à la date de constatation finale</a:t>
            </a:r>
            <a:r>
              <a:rPr lang="fr-FR" sz="760" baseline="30000" dirty="0">
                <a:solidFill>
                  <a:schemeClr val="tx2"/>
                </a:solidFill>
              </a:rPr>
              <a:t>(1)</a:t>
            </a:r>
            <a:r>
              <a:rPr lang="fr-FR" sz="760" dirty="0">
                <a:solidFill>
                  <a:schemeClr val="tx2"/>
                </a:solidFill>
              </a:rPr>
              <a:t>, clôture à un &lt;SJR3&gt; strictement inférieur à &lt;PDI&gt; de son &lt;NDR&gt;.</a:t>
            </a:r>
          </a:p>
          <a:p>
            <a:pPr lvl="2" algn="just">
              <a:lnSpc>
                <a:spcPct val="90000"/>
              </a:lnSpc>
              <a:spcBef>
                <a:spcPts val="400"/>
              </a:spcBef>
              <a:spcAft>
                <a:spcPts val="200"/>
              </a:spcAft>
            </a:pPr>
            <a:r>
              <a:rPr lang="fr-FR" sz="760" b="1" dirty="0">
                <a:solidFill>
                  <a:srgbClr val="B9A049"/>
                </a:solidFill>
              </a:rPr>
              <a:t>… avec un mécanisme de remboursement anticipé à hauteur de l’intégralité du capital initial, activable automatiquement à partir de la fin du &lt;F0&gt; &lt;1PR&gt; jusqu’à la fin du &lt;F0&gt; &lt;ADPR&gt; </a:t>
            </a:r>
            <a:r>
              <a:rPr lang="fr-FR" sz="760" dirty="0">
                <a:solidFill>
                  <a:schemeClr val="tx2"/>
                </a:solidFill>
              </a:rPr>
              <a:t>si à une date de constatation &lt;F1&gt;</a:t>
            </a:r>
            <a:r>
              <a:rPr lang="fr-FR" sz="760" baseline="30000" dirty="0">
                <a:solidFill>
                  <a:schemeClr val="tx2"/>
                </a:solidFill>
              </a:rPr>
              <a:t>(1)</a:t>
            </a:r>
            <a:r>
              <a:rPr lang="fr-FR" sz="760" dirty="0">
                <a:solidFill>
                  <a:schemeClr val="tx2"/>
                </a:solidFill>
              </a:rPr>
              <a:t>, </a:t>
            </a:r>
            <a:r>
              <a:rPr lang="it-IT" sz="760" dirty="0">
                <a:solidFill>
                  <a:schemeClr val="tx2"/>
                </a:solidFill>
              </a:rPr>
              <a:t>&lt;SJR1&gt; clôture à un &lt;SJR3&gt; supérieur ou égal </a:t>
            </a:r>
            <a:r>
              <a:rPr lang="fr-FR" sz="760" dirty="0">
                <a:solidFill>
                  <a:schemeClr val="tx2"/>
                </a:solidFill>
              </a:rPr>
              <a:t>à &lt;ABAC&gt; &lt;NDRTES&gt;</a:t>
            </a:r>
          </a:p>
          <a:p>
            <a:pPr lvl="2" algn="just">
              <a:lnSpc>
                <a:spcPct val="90000"/>
              </a:lnSpc>
              <a:spcBef>
                <a:spcPts val="400"/>
              </a:spcBef>
              <a:spcAft>
                <a:spcPts val="200"/>
              </a:spcAft>
            </a:pPr>
            <a:r>
              <a:rPr lang="fr-FR" sz="760" b="1" dirty="0">
                <a:solidFill>
                  <a:srgbClr val="B9A049"/>
                </a:solidFill>
              </a:rPr>
              <a:t>…</a:t>
            </a:r>
            <a:r>
              <a:rPr lang="fr-FR" sz="760" dirty="0">
                <a:solidFill>
                  <a:srgbClr val="B9A049"/>
                </a:solidFill>
              </a:rPr>
              <a:t> </a:t>
            </a:r>
            <a:r>
              <a:rPr lang="fr-FR" sz="760" b="1" dirty="0">
                <a:solidFill>
                  <a:srgbClr val="B9A049"/>
                </a:solidFill>
              </a:rPr>
              <a:t>avec un objectif de &lt;GC&gt; fixe plafonné à &lt;CPN&gt; par &lt;F0&gt; écoulé depuis le &lt;DDCI&gt; (soit &lt;GCA&gt; par année écoulée) </a:t>
            </a:r>
            <a:r>
              <a:rPr lang="fr-FR" sz="760" dirty="0">
                <a:solidFill>
                  <a:schemeClr val="tx2"/>
                </a:solidFill>
              </a:rPr>
              <a:t>si, à une date de constatation &lt;F1&gt;</a:t>
            </a:r>
            <a:r>
              <a:rPr lang="fr-FR" sz="760" baseline="30000" dirty="0">
                <a:solidFill>
                  <a:schemeClr val="tx2"/>
                </a:solidFill>
              </a:rPr>
              <a:t>(1) </a:t>
            </a:r>
            <a:r>
              <a:rPr lang="fr-FR" sz="760" dirty="0">
                <a:solidFill>
                  <a:schemeClr val="tx2"/>
                </a:solidFill>
              </a:rPr>
              <a:t>ou si à la date de constatation finale</a:t>
            </a:r>
            <a:r>
              <a:rPr lang="fr-FR" sz="760" baseline="30000" dirty="0">
                <a:solidFill>
                  <a:schemeClr val="tx2"/>
                </a:solidFill>
              </a:rPr>
              <a:t>(1)</a:t>
            </a:r>
            <a:r>
              <a:rPr lang="fr-FR" sz="760" dirty="0">
                <a:solidFill>
                  <a:schemeClr val="tx2"/>
                </a:solidFill>
              </a:rPr>
              <a:t> </a:t>
            </a:r>
            <a:r>
              <a:rPr lang="it-IT" sz="760" dirty="0">
                <a:solidFill>
                  <a:schemeClr val="tx2"/>
                </a:solidFill>
              </a:rPr>
              <a:t>&lt;SJR1&gt; clôture à un &lt;SJR3&gt; supérieur ou égal </a:t>
            </a:r>
            <a:r>
              <a:rPr lang="fr-FR" sz="760" dirty="0">
                <a:solidFill>
                  <a:schemeClr val="tx2"/>
                </a:solidFill>
              </a:rPr>
              <a:t>à &lt;ABAC&gt; de son &lt;NDR&gt;.</a:t>
            </a:r>
          </a:p>
          <a:p>
            <a:pPr lvl="1" algn="just">
              <a:lnSpc>
                <a:spcPct val="90000"/>
              </a:lnSpc>
              <a:spcBef>
                <a:spcPts val="600"/>
              </a:spcBef>
              <a:spcAft>
                <a:spcPts val="200"/>
              </a:spcAft>
            </a:pPr>
            <a:r>
              <a:rPr lang="fr-FR" sz="760" b="1" dirty="0"/>
              <a:t>La perte en capital peut être totale si &lt;SJR1&gt; a une valeur nulle à la date de constatation finale</a:t>
            </a:r>
            <a:r>
              <a:rPr lang="fr-FR" sz="760" b="1" baseline="30000" dirty="0"/>
              <a:t>(1)</a:t>
            </a:r>
            <a:r>
              <a:rPr lang="fr-FR" sz="760" b="1" dirty="0"/>
              <a:t>. </a:t>
            </a:r>
          </a:p>
          <a:p>
            <a:pPr lvl="1" algn="just">
              <a:lnSpc>
                <a:spcPct val="90000"/>
              </a:lnSpc>
              <a:spcBef>
                <a:spcPts val="600"/>
              </a:spcBef>
              <a:spcAft>
                <a:spcPts val="200"/>
              </a:spcAft>
            </a:pPr>
            <a:r>
              <a:rPr lang="fr-FR" sz="760" b="1" dirty="0"/>
              <a:t>Le </a:t>
            </a:r>
            <a:r>
              <a:rPr lang="fr-FR" sz="760" b="1" dirty="0">
                <a:solidFill>
                  <a:srgbClr val="000000"/>
                </a:solidFill>
              </a:rPr>
              <a:t>gain</a:t>
            </a:r>
            <a:r>
              <a:rPr lang="fr-FR" sz="760" b="1" dirty="0">
                <a:solidFill>
                  <a:schemeClr val="tx1"/>
                </a:solidFill>
              </a:rPr>
              <a:t> </a:t>
            </a:r>
            <a:r>
              <a:rPr lang="fr-FR" sz="760" b="1" dirty="0"/>
              <a:t>est plafonné </a:t>
            </a:r>
            <a:r>
              <a:rPr lang="fr-FR" sz="760" dirty="0"/>
              <a:t>: afin de bénéficier d’un remboursement du capital à l’échéance</a:t>
            </a:r>
            <a:r>
              <a:rPr lang="fr-FR" sz="760" baseline="30000" dirty="0"/>
              <a:t>(1)</a:t>
            </a:r>
            <a:r>
              <a:rPr lang="fr-FR" sz="760" dirty="0"/>
              <a:t> si &lt;SJR1&gt; n’enregistre pas de baisse de plus de &lt;PDIPERF&gt; par rapport à son &lt;NDR&gt;, l’investisseur accepte de limiter ses gains en cas de forte hausse de &lt;SJR1&gt; (Taux de Rendement Annuel net maximum de 4,67%</a:t>
            </a:r>
            <a:r>
              <a:rPr lang="fr-FR" sz="760" baseline="30000" dirty="0"/>
              <a:t>(2)</a:t>
            </a:r>
            <a:r>
              <a:rPr lang="fr-FR" sz="760" dirty="0"/>
              <a:t>).</a:t>
            </a:r>
          </a:p>
          <a:p>
            <a:pPr lvl="4" algn="just">
              <a:lnSpc>
                <a:spcPct val="90000"/>
              </a:lnSpc>
            </a:pPr>
            <a:r>
              <a:rPr lang="fr-FR" sz="760" i="1" dirty="0">
                <a:latin typeface="+mn-lt"/>
              </a:rPr>
              <a:t>Les titres de créance « &lt;Nom&gt; » sont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lang="fr-FR" sz="760" b="1" i="1" dirty="0">
                <a:latin typeface="+mn-lt"/>
              </a:rPr>
              <a:t>Il est précisé que l’Assureur d’une part, l’Émetteur et le Garant de la formule d’autre part, sont des entités juridiques distinctes. Ce document n’a pas été rédigé par l’Assureur.</a:t>
            </a:r>
          </a:p>
          <a:p>
            <a:pPr lvl="4" algn="just">
              <a:lnSpc>
                <a:spcPct val="90000"/>
              </a:lnSpc>
            </a:pPr>
            <a:r>
              <a:rPr lang="fr-FR" sz="760" b="1" i="1" dirty="0">
                <a:latin typeface="+mn-lt"/>
              </a:rPr>
              <a:t> « &lt;Nom&gt; » ne peut constituer l’intégralité d’un portefeuille d’investissement. L’investisseur est exposé pour une durée de &lt;1PR&gt; à &lt;DPRR&gt; &lt;F0&gt; à &lt;SJR1&gt;, et ne bénéficie pas de la diversification offerte par les indices de marchés actions. Vous êtes sur le point d’acheter un produit qui n’est pas simple et qui peut être difficile à comprendre.</a:t>
            </a:r>
          </a:p>
        </p:txBody>
      </p:sp>
      <p:grpSp>
        <p:nvGrpSpPr>
          <p:cNvPr id="43" name="Groupe 42">
            <a:extLst>
              <a:ext uri="{FF2B5EF4-FFF2-40B4-BE49-F238E27FC236}">
                <a16:creationId xmlns:a16="http://schemas.microsoft.com/office/drawing/2014/main" id="{1600F512-0ECE-4ED4-BB74-2A8EAF5988AB}"/>
              </a:ext>
            </a:extLst>
          </p:cNvPr>
          <p:cNvGrpSpPr/>
          <p:nvPr/>
        </p:nvGrpSpPr>
        <p:grpSpPr>
          <a:xfrm>
            <a:off x="498496" y="-498099"/>
            <a:ext cx="7459144" cy="1878083"/>
            <a:chOff x="498496" y="-498099"/>
            <a:chExt cx="7459144" cy="1878083"/>
          </a:xfrm>
        </p:grpSpPr>
        <p:pic>
          <p:nvPicPr>
            <p:cNvPr id="46" name="logo_equitim_final-01.png" descr="logo_equitim_final-01.png">
              <a:extLst>
                <a:ext uri="{FF2B5EF4-FFF2-40B4-BE49-F238E27FC236}">
                  <a16:creationId xmlns:a16="http://schemas.microsoft.com/office/drawing/2014/main" id="{7040A948-726C-4386-ADCC-EC98BAFE4C01}"/>
                </a:ext>
              </a:extLst>
            </p:cNvPr>
            <p:cNvPicPr>
              <a:picLocks noChangeAspect="1"/>
            </p:cNvPicPr>
            <p:nvPr/>
          </p:nvPicPr>
          <p:blipFill rotWithShape="1">
            <a:blip r:embed="rId3"/>
            <a:srcRect t="30991" b="26494"/>
            <a:stretch/>
          </p:blipFill>
          <p:spPr>
            <a:xfrm>
              <a:off x="498496" y="54977"/>
              <a:ext cx="1765100" cy="567402"/>
            </a:xfrm>
            <a:prstGeom prst="rect">
              <a:avLst/>
            </a:prstGeom>
            <a:ln w="3175">
              <a:miter lim="400000"/>
            </a:ln>
          </p:spPr>
        </p:pic>
        <p:sp>
          <p:nvSpPr>
            <p:cNvPr id="47" name="Rectangle">
              <a:extLst>
                <a:ext uri="{FF2B5EF4-FFF2-40B4-BE49-F238E27FC236}">
                  <a16:creationId xmlns:a16="http://schemas.microsoft.com/office/drawing/2014/main" id="{C4214C46-27F2-46C7-AF17-95EBD0309D7E}"/>
                </a:ext>
              </a:extLst>
            </p:cNvPr>
            <p:cNvSpPr/>
            <p:nvPr/>
          </p:nvSpPr>
          <p:spPr>
            <a:xfrm>
              <a:off x="653266" y="634382"/>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8" name="Image" descr="Image">
              <a:extLst>
                <a:ext uri="{FF2B5EF4-FFF2-40B4-BE49-F238E27FC236}">
                  <a16:creationId xmlns:a16="http://schemas.microsoft.com/office/drawing/2014/main" id="{E528591B-E9CD-4E9F-BA18-DF2E3BDA79FA}"/>
                </a:ext>
              </a:extLst>
            </p:cNvPr>
            <p:cNvPicPr>
              <a:picLocks noChangeAspect="1"/>
            </p:cNvPicPr>
            <p:nvPr/>
          </p:nvPicPr>
          <p:blipFill>
            <a:blip r:embed="rId4"/>
            <a:stretch>
              <a:fillRect/>
            </a:stretch>
          </p:blipFill>
          <p:spPr>
            <a:xfrm>
              <a:off x="6354842" y="-498099"/>
              <a:ext cx="1602798" cy="1878083"/>
            </a:xfrm>
            <a:prstGeom prst="rect">
              <a:avLst/>
            </a:prstGeom>
            <a:ln w="3175">
              <a:miter lim="400000"/>
            </a:ln>
          </p:spPr>
        </p:pic>
      </p:grpSp>
      <p:sp>
        <p:nvSpPr>
          <p:cNvPr id="49" name="Rectangle">
            <a:extLst>
              <a:ext uri="{FF2B5EF4-FFF2-40B4-BE49-F238E27FC236}">
                <a16:creationId xmlns:a16="http://schemas.microsoft.com/office/drawing/2014/main" id="{E8FDE2BF-E364-4966-ADB6-E604BD978440}"/>
              </a:ext>
            </a:extLst>
          </p:cNvPr>
          <p:cNvSpPr/>
          <p:nvPr/>
        </p:nvSpPr>
        <p:spPr>
          <a:xfrm>
            <a:off x="688341" y="694662"/>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50" name="Espace réservé du texte 13">
            <a:extLst>
              <a:ext uri="{FF2B5EF4-FFF2-40B4-BE49-F238E27FC236}">
                <a16:creationId xmlns:a16="http://schemas.microsoft.com/office/drawing/2014/main" id="{56FD1347-9D98-483C-9B89-008FA715AC4D}"/>
              </a:ext>
            </a:extLst>
          </p:cNvPr>
          <p:cNvSpPr txBox="1">
            <a:spLocks/>
          </p:cNvSpPr>
          <p:nvPr/>
        </p:nvSpPr>
        <p:spPr>
          <a:xfrm>
            <a:off x="831244" y="5609586"/>
            <a:ext cx="3987300" cy="192529"/>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400"/>
              </a:spcBef>
              <a:buFont typeface="Arial" panose="020B0604020202020204" pitchFamily="34" charset="0"/>
              <a:buNone/>
              <a:defRPr sz="900" kern="1200">
                <a:solidFill>
                  <a:schemeClr val="tx2"/>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900" kern="1200">
                <a:solidFill>
                  <a:schemeClr val="tx1"/>
                </a:solidFill>
                <a:latin typeface="+mn-lt"/>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100" dirty="0">
                <a:solidFill>
                  <a:srgbClr val="000000"/>
                </a:solidFill>
                <a:latin typeface="Futura PT" panose="020B0902020204020203" pitchFamily="34" charset="0"/>
              </a:rPr>
              <a:t>SCHÉMA DU MÉCANISME DE REMBOURSEMENT </a:t>
            </a:r>
          </a:p>
        </p:txBody>
      </p:sp>
      <p:sp>
        <p:nvSpPr>
          <p:cNvPr id="52" name="Rectangle">
            <a:extLst>
              <a:ext uri="{FF2B5EF4-FFF2-40B4-BE49-F238E27FC236}">
                <a16:creationId xmlns:a16="http://schemas.microsoft.com/office/drawing/2014/main" id="{9D392866-E9C5-4A14-BEE7-E23A42974DB1}"/>
              </a:ext>
            </a:extLst>
          </p:cNvPr>
          <p:cNvSpPr/>
          <p:nvPr/>
        </p:nvSpPr>
        <p:spPr>
          <a:xfrm>
            <a:off x="688341" y="560482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38" name="Espace réservé du numéro de diapositive 3">
            <a:extLst>
              <a:ext uri="{FF2B5EF4-FFF2-40B4-BE49-F238E27FC236}">
                <a16:creationId xmlns:a16="http://schemas.microsoft.com/office/drawing/2014/main" id="{1FEF50E5-D499-4833-B1D7-8F35BB7F7CF5}"/>
              </a:ext>
            </a:extLst>
          </p:cNvPr>
          <p:cNvSpPr>
            <a:spLocks noGrp="1"/>
          </p:cNvSpPr>
          <p:nvPr>
            <p:ph type="sldNum" sz="quarter" idx="12"/>
          </p:nvPr>
        </p:nvSpPr>
        <p:spPr>
          <a:xfrm>
            <a:off x="6840000" y="10169462"/>
            <a:ext cx="359448" cy="216326"/>
          </a:xfrm>
        </p:spPr>
        <p:txBody>
          <a:bodyPr/>
          <a:lstStyle/>
          <a:p>
            <a:fld id="{21A58941-C02C-41B5-9643-2C1F36B7BEEB}" type="slidenum">
              <a:rPr lang="fr-FR" smtClean="0"/>
              <a:pPr/>
              <a:t>2</a:t>
            </a:fld>
            <a:endParaRPr lang="fr-FR" dirty="0"/>
          </a:p>
        </p:txBody>
      </p:sp>
      <p:sp>
        <p:nvSpPr>
          <p:cNvPr id="42" name="Espace réservé du texte 10">
            <a:extLst>
              <a:ext uri="{FF2B5EF4-FFF2-40B4-BE49-F238E27FC236}">
                <a16:creationId xmlns:a16="http://schemas.microsoft.com/office/drawing/2014/main" id="{C34AD26E-3543-45E9-9DEC-64007A00364A}"/>
              </a:ext>
            </a:extLst>
          </p:cNvPr>
          <p:cNvSpPr>
            <a:spLocks noGrp="1"/>
          </p:cNvSpPr>
          <p:nvPr>
            <p:ph type="body" sz="quarter" idx="15"/>
          </p:nvPr>
        </p:nvSpPr>
        <p:spPr>
          <a:xfrm>
            <a:off x="498496" y="10009360"/>
            <a:ext cx="6480000" cy="652524"/>
          </a:xfrm>
        </p:spPr>
        <p:txBody>
          <a:bodyPr lIns="72000" tIns="0" rIns="72000" bIns="0"/>
          <a:lstStyle/>
          <a:p>
            <a:pPr lvl="1" algn="just"/>
            <a:r>
              <a:rPr lang="fr-FR" sz="700" spc="-40" baseline="30000" dirty="0">
                <a:solidFill>
                  <a:srgbClr val="000000"/>
                </a:solidFill>
                <a:latin typeface="Proxima Nova Rg" panose="02000506030000020004" pitchFamily="2" charset="0"/>
              </a:rPr>
              <a:t>(1) </a:t>
            </a:r>
            <a:r>
              <a:rPr lang="fr-FR" sz="700" spc="-4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lvl="1" algn="just"/>
            <a:r>
              <a:rPr lang="fr-FR" sz="700" spc="-40" baseline="30000" dirty="0">
                <a:solidFill>
                  <a:srgbClr val="000000"/>
                </a:solidFill>
                <a:latin typeface="Proxima Nova Rg" panose="02000506030000020004" pitchFamily="2" charset="0"/>
              </a:rPr>
              <a:t>(2)</a:t>
            </a:r>
            <a:r>
              <a:rPr lang="fr-FR" sz="700" spc="-4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700" spc="-40" baseline="30000" dirty="0">
                <a:solidFill>
                  <a:srgbClr val="000000"/>
                </a:solidFill>
                <a:latin typeface="Proxima Nova Rg" panose="02000506030000020004" pitchFamily="2" charset="0"/>
              </a:rPr>
              <a:t>(1)</a:t>
            </a:r>
            <a:r>
              <a:rPr lang="fr-FR" sz="700" spc="-40" dirty="0">
                <a:solidFill>
                  <a:srgbClr val="000000"/>
                </a:solidFill>
                <a:latin typeface="Proxima Nova Rg" panose="02000506030000020004" pitchFamily="2" charset="0"/>
              </a:rPr>
              <a:t> ou d’échéance</a:t>
            </a:r>
            <a:r>
              <a:rPr lang="fr-FR" sz="700" spc="-40" baseline="30000" dirty="0">
                <a:solidFill>
                  <a:srgbClr val="000000"/>
                </a:solidFill>
                <a:latin typeface="Proxima Nova Rg" panose="02000506030000020004" pitchFamily="2" charset="0"/>
              </a:rPr>
              <a:t>(1)</a:t>
            </a:r>
            <a:r>
              <a:rPr lang="fr-FR" sz="700" spc="-4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de </a:t>
            </a:r>
            <a:r>
              <a:rPr lang="it-IT" sz="700" spc="-40" dirty="0">
                <a:solidFill>
                  <a:srgbClr val="000000"/>
                </a:solidFill>
                <a:latin typeface="Proxima Nova Rg" panose="02000506030000020004" pitchFamily="2" charset="0"/>
              </a:rPr>
              <a:t>&lt;SJR1&gt;</a:t>
            </a:r>
            <a:r>
              <a:rPr lang="fr-FR" sz="700" spc="-40" dirty="0">
                <a:solidFill>
                  <a:srgbClr val="000000"/>
                </a:solidFill>
                <a:latin typeface="Proxima Nova Rg" panose="02000506030000020004" pitchFamily="2" charset="0"/>
              </a:rPr>
              <a:t>, des taux d’intérêt, de la volatilité et des primes de risque de crédit notamment) et pourra donc entraîner un risque de perte en capital.</a:t>
            </a:r>
          </a:p>
        </p:txBody>
      </p:sp>
      <p:sp>
        <p:nvSpPr>
          <p:cNvPr id="44" name="Rectangle">
            <a:extLst>
              <a:ext uri="{FF2B5EF4-FFF2-40B4-BE49-F238E27FC236}">
                <a16:creationId xmlns:a16="http://schemas.microsoft.com/office/drawing/2014/main" id="{A25FB9FF-03BF-499B-9AFD-136CED01DD37}"/>
              </a:ext>
            </a:extLst>
          </p:cNvPr>
          <p:cNvSpPr/>
          <p:nvPr/>
        </p:nvSpPr>
        <p:spPr>
          <a:xfrm>
            <a:off x="546701" y="9961818"/>
            <a:ext cx="6480000" cy="9005"/>
          </a:xfrm>
          <a:prstGeom prst="rect">
            <a:avLst/>
          </a:prstGeom>
          <a:solidFill>
            <a:srgbClr val="B9A23D">
              <a:alpha val="50000"/>
            </a:srgbClr>
          </a:solidFill>
          <a:ln w="3175">
            <a:miter lim="400000"/>
          </a:ln>
        </p:spPr>
        <p:txBody>
          <a:bodyPr lIns="20981" tIns="20981" rIns="0" bIns="36000"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51" name="TextBox 36">
            <a:extLst>
              <a:ext uri="{FF2B5EF4-FFF2-40B4-BE49-F238E27FC236}">
                <a16:creationId xmlns:a16="http://schemas.microsoft.com/office/drawing/2014/main" id="{A9B26CD4-47A8-472F-988D-3CAAE3A71504}"/>
              </a:ext>
            </a:extLst>
          </p:cNvPr>
          <p:cNvSpPr txBox="1"/>
          <p:nvPr/>
        </p:nvSpPr>
        <p:spPr>
          <a:xfrm>
            <a:off x="6082600" y="8169674"/>
            <a:ext cx="1176955" cy="286232"/>
          </a:xfrm>
          <a:prstGeom prst="rect">
            <a:avLst/>
          </a:prstGeom>
          <a:noFill/>
        </p:spPr>
        <p:txBody>
          <a:bodyPr wrap="square" rtlCol="0">
            <a:spAutoFit/>
          </a:bodyPr>
          <a:lstStyle/>
          <a:p>
            <a:pPr defTabSz="1042988" fontAlgn="base">
              <a:lnSpc>
                <a:spcPct val="90000"/>
              </a:lnSpc>
              <a:spcBef>
                <a:spcPct val="0"/>
              </a:spcBef>
              <a:spcAft>
                <a:spcPct val="0"/>
              </a:spcAft>
            </a:pPr>
            <a:r>
              <a:rPr lang="fr-FR" sz="700">
                <a:solidFill>
                  <a:prstClr val="black"/>
                </a:solidFill>
                <a:latin typeface="Proxima Nova Rg" panose="02000506030000020004" pitchFamily="2" charset="0"/>
              </a:rPr>
              <a:t>Seuil de perte en capital à l’échéance</a:t>
            </a:r>
            <a:endParaRPr lang="en-US" sz="700">
              <a:solidFill>
                <a:prstClr val="black"/>
              </a:solidFill>
              <a:latin typeface="Proxima Nova Rg" panose="02000506030000020004" pitchFamily="2" charset="0"/>
            </a:endParaRPr>
          </a:p>
        </p:txBody>
      </p:sp>
      <p:cxnSp>
        <p:nvCxnSpPr>
          <p:cNvPr id="53" name="Connecteur droit 52">
            <a:extLst>
              <a:ext uri="{FF2B5EF4-FFF2-40B4-BE49-F238E27FC236}">
                <a16:creationId xmlns:a16="http://schemas.microsoft.com/office/drawing/2014/main" id="{E63CD244-0CC4-4D21-9FB9-01A90965214A}"/>
              </a:ext>
            </a:extLst>
          </p:cNvPr>
          <p:cNvCxnSpPr>
            <a:cxnSpLocks/>
          </p:cNvCxnSpPr>
          <p:nvPr/>
        </p:nvCxnSpPr>
        <p:spPr>
          <a:xfrm>
            <a:off x="6172973" y="8165877"/>
            <a:ext cx="1008000" cy="0"/>
          </a:xfrm>
          <a:prstGeom prst="line">
            <a:avLst/>
          </a:prstGeom>
          <a:noFill/>
          <a:ln w="12700" cap="flat" cmpd="sng" algn="ctr">
            <a:solidFill>
              <a:srgbClr val="C00000"/>
            </a:solidFill>
            <a:prstDash val="lgDash"/>
            <a:miter lim="800000"/>
          </a:ln>
          <a:effectLst/>
        </p:spPr>
      </p:cxnSp>
      <p:sp>
        <p:nvSpPr>
          <p:cNvPr id="55" name="TextBox 18">
            <a:extLst>
              <a:ext uri="{FF2B5EF4-FFF2-40B4-BE49-F238E27FC236}">
                <a16:creationId xmlns:a16="http://schemas.microsoft.com/office/drawing/2014/main" id="{CFDE7AA5-1B1A-4158-B814-AAAF779DBE7F}"/>
              </a:ext>
            </a:extLst>
          </p:cNvPr>
          <p:cNvSpPr txBox="1"/>
          <p:nvPr/>
        </p:nvSpPr>
        <p:spPr>
          <a:xfrm>
            <a:off x="4827693" y="9734394"/>
            <a:ext cx="890466" cy="200055"/>
          </a:xfrm>
          <a:prstGeom prst="rect">
            <a:avLst/>
          </a:prstGeom>
          <a:noFill/>
        </p:spPr>
        <p:txBody>
          <a:bodyPr wrap="square" rtlCol="0">
            <a:spAutoFit/>
          </a:bodyPr>
          <a:lstStyle/>
          <a:p>
            <a:pPr algn="ctr" defTabSz="1042988" fontAlgn="base">
              <a:spcBef>
                <a:spcPct val="0"/>
              </a:spcBef>
              <a:spcAft>
                <a:spcPct val="0"/>
              </a:spcAft>
            </a:pPr>
            <a:r>
              <a:rPr lang="fr-FR" sz="700" dirty="0">
                <a:solidFill>
                  <a:prstClr val="black"/>
                </a:solidFill>
                <a:latin typeface="Proxima Nova Rg" panose="02000506030000020004" pitchFamily="2" charset="0"/>
              </a:rPr>
              <a:t>&lt;F0&gt; 40</a:t>
            </a:r>
          </a:p>
        </p:txBody>
      </p:sp>
      <p:cxnSp>
        <p:nvCxnSpPr>
          <p:cNvPr id="69" name="Connecteur droit 68">
            <a:extLst>
              <a:ext uri="{FF2B5EF4-FFF2-40B4-BE49-F238E27FC236}">
                <a16:creationId xmlns:a16="http://schemas.microsoft.com/office/drawing/2014/main" id="{6F2AF7A3-28A3-4DFD-8F36-2A21F85D9E3E}"/>
              </a:ext>
            </a:extLst>
          </p:cNvPr>
          <p:cNvCxnSpPr>
            <a:cxnSpLocks/>
          </p:cNvCxnSpPr>
          <p:nvPr/>
        </p:nvCxnSpPr>
        <p:spPr>
          <a:xfrm>
            <a:off x="6172973" y="7610915"/>
            <a:ext cx="1008000" cy="0"/>
          </a:xfrm>
          <a:prstGeom prst="line">
            <a:avLst/>
          </a:prstGeom>
          <a:noFill/>
          <a:ln w="12700" cap="flat" cmpd="sng" algn="ctr">
            <a:solidFill>
              <a:srgbClr val="0070C0"/>
            </a:solidFill>
            <a:prstDash val="lgDash"/>
            <a:miter lim="800000"/>
          </a:ln>
          <a:effectLst/>
        </p:spPr>
      </p:cxnSp>
      <p:sp>
        <p:nvSpPr>
          <p:cNvPr id="70" name="TextBox 36">
            <a:extLst>
              <a:ext uri="{FF2B5EF4-FFF2-40B4-BE49-F238E27FC236}">
                <a16:creationId xmlns:a16="http://schemas.microsoft.com/office/drawing/2014/main" id="{23C7DA27-2E04-4FD6-B92E-D4E3C55C79AA}"/>
              </a:ext>
            </a:extLst>
          </p:cNvPr>
          <p:cNvSpPr txBox="1"/>
          <p:nvPr/>
        </p:nvSpPr>
        <p:spPr>
          <a:xfrm>
            <a:off x="6082600" y="7643968"/>
            <a:ext cx="1176955" cy="286232"/>
          </a:xfrm>
          <a:prstGeom prst="rect">
            <a:avLst/>
          </a:prstGeom>
          <a:noFill/>
        </p:spPr>
        <p:txBody>
          <a:bodyPr wrap="square" rtlCol="0">
            <a:spAutoFit/>
          </a:bodyPr>
          <a:lstStyle/>
          <a:p>
            <a:pPr defTabSz="1042988" fontAlgn="base">
              <a:lnSpc>
                <a:spcPct val="90000"/>
              </a:lnSpc>
              <a:spcBef>
                <a:spcPct val="0"/>
              </a:spcBef>
              <a:spcAft>
                <a:spcPct val="0"/>
              </a:spcAft>
            </a:pPr>
            <a:r>
              <a:rPr lang="fr-FR" sz="700" dirty="0">
                <a:solidFill>
                  <a:prstClr val="black"/>
                </a:solidFill>
                <a:latin typeface="Proxima Nova Rg" panose="02000506030000020004" pitchFamily="2" charset="0"/>
              </a:rPr>
              <a:t>Barrière de versement des &lt;GC&gt;s à l’échéance</a:t>
            </a:r>
            <a:endParaRPr lang="en-US" sz="700" dirty="0">
              <a:solidFill>
                <a:prstClr val="black"/>
              </a:solidFill>
              <a:latin typeface="Proxima Nova Rg" panose="02000506030000020004" pitchFamily="2" charset="0"/>
            </a:endParaRPr>
          </a:p>
        </p:txBody>
      </p:sp>
      <p:cxnSp>
        <p:nvCxnSpPr>
          <p:cNvPr id="71" name="Connecteur droit 70">
            <a:extLst>
              <a:ext uri="{FF2B5EF4-FFF2-40B4-BE49-F238E27FC236}">
                <a16:creationId xmlns:a16="http://schemas.microsoft.com/office/drawing/2014/main" id="{1A437B99-A60A-4A0A-BAC3-D1670B018424}"/>
              </a:ext>
            </a:extLst>
          </p:cNvPr>
          <p:cNvCxnSpPr>
            <a:cxnSpLocks/>
          </p:cNvCxnSpPr>
          <p:nvPr/>
        </p:nvCxnSpPr>
        <p:spPr>
          <a:xfrm>
            <a:off x="6172973" y="6593357"/>
            <a:ext cx="1008000" cy="0"/>
          </a:xfrm>
          <a:prstGeom prst="line">
            <a:avLst/>
          </a:prstGeom>
          <a:noFill/>
          <a:ln w="12700" cap="flat" cmpd="sng" algn="ctr">
            <a:solidFill>
              <a:srgbClr val="00B050"/>
            </a:solidFill>
            <a:prstDash val="lgDash"/>
            <a:miter lim="800000"/>
          </a:ln>
          <a:effectLst/>
        </p:spPr>
      </p:cxnSp>
      <p:sp>
        <p:nvSpPr>
          <p:cNvPr id="72" name="TextBox 36">
            <a:extLst>
              <a:ext uri="{FF2B5EF4-FFF2-40B4-BE49-F238E27FC236}">
                <a16:creationId xmlns:a16="http://schemas.microsoft.com/office/drawing/2014/main" id="{11F2DF00-CD01-4EA0-937E-6D136A3FB0AE}"/>
              </a:ext>
            </a:extLst>
          </p:cNvPr>
          <p:cNvSpPr txBox="1"/>
          <p:nvPr/>
        </p:nvSpPr>
        <p:spPr>
          <a:xfrm>
            <a:off x="6139953" y="5664722"/>
            <a:ext cx="1176955" cy="189283"/>
          </a:xfrm>
          <a:prstGeom prst="rect">
            <a:avLst/>
          </a:prstGeom>
          <a:noFill/>
        </p:spPr>
        <p:txBody>
          <a:bodyPr wrap="square" rtlCol="0">
            <a:spAutoFit/>
          </a:bodyPr>
          <a:lstStyle/>
          <a:p>
            <a:pPr defTabSz="1042988" fontAlgn="base">
              <a:lnSpc>
                <a:spcPct val="90000"/>
              </a:lnSpc>
              <a:spcBef>
                <a:spcPct val="0"/>
              </a:spcBef>
              <a:spcAft>
                <a:spcPct val="0"/>
              </a:spcAft>
            </a:pPr>
            <a:endParaRPr lang="en-US" sz="700" dirty="0">
              <a:solidFill>
                <a:prstClr val="black"/>
              </a:solidFill>
              <a:latin typeface="Proxima Nova Rg" panose="02000506030000020004" pitchFamily="2" charset="0"/>
            </a:endParaRPr>
          </a:p>
        </p:txBody>
      </p:sp>
      <p:sp>
        <p:nvSpPr>
          <p:cNvPr id="76" name="TextBox 18">
            <a:extLst>
              <a:ext uri="{FF2B5EF4-FFF2-40B4-BE49-F238E27FC236}">
                <a16:creationId xmlns:a16="http://schemas.microsoft.com/office/drawing/2014/main" id="{73D0A087-FB6C-473C-968A-529D2D6FD182}"/>
              </a:ext>
            </a:extLst>
          </p:cNvPr>
          <p:cNvSpPr txBox="1"/>
          <p:nvPr/>
        </p:nvSpPr>
        <p:spPr>
          <a:xfrm>
            <a:off x="3274510" y="9739007"/>
            <a:ext cx="884195" cy="200055"/>
          </a:xfrm>
          <a:prstGeom prst="rect">
            <a:avLst/>
          </a:prstGeom>
          <a:noFill/>
        </p:spPr>
        <p:txBody>
          <a:bodyPr wrap="square" rtlCol="0">
            <a:spAutoFit/>
          </a:bodyPr>
          <a:lstStyle/>
          <a:p>
            <a:pPr algn="ctr" defTabSz="1042988" fontAlgn="base">
              <a:spcBef>
                <a:spcPct val="0"/>
              </a:spcBef>
              <a:spcAft>
                <a:spcPct val="0"/>
              </a:spcAft>
            </a:pPr>
            <a:r>
              <a:rPr lang="fr-FR" sz="700" dirty="0">
                <a:solidFill>
                  <a:prstClr val="black"/>
                </a:solidFill>
                <a:latin typeface="Proxima Nova Rg" panose="02000506030000020004" pitchFamily="2" charset="0"/>
              </a:rPr>
              <a:t>&lt;F0&gt;s 9 à 39</a:t>
            </a:r>
          </a:p>
        </p:txBody>
      </p:sp>
      <p:sp>
        <p:nvSpPr>
          <p:cNvPr id="77" name="TextBox 18">
            <a:extLst>
              <a:ext uri="{FF2B5EF4-FFF2-40B4-BE49-F238E27FC236}">
                <a16:creationId xmlns:a16="http://schemas.microsoft.com/office/drawing/2014/main" id="{BACE34BC-7BAD-4B57-93A5-DDBC5877B41A}"/>
              </a:ext>
            </a:extLst>
          </p:cNvPr>
          <p:cNvSpPr txBox="1"/>
          <p:nvPr/>
        </p:nvSpPr>
        <p:spPr>
          <a:xfrm>
            <a:off x="1785322" y="9737791"/>
            <a:ext cx="884195" cy="200055"/>
          </a:xfrm>
          <a:prstGeom prst="rect">
            <a:avLst/>
          </a:prstGeom>
          <a:noFill/>
        </p:spPr>
        <p:txBody>
          <a:bodyPr wrap="square" rtlCol="0">
            <a:spAutoFit/>
          </a:bodyPr>
          <a:lstStyle/>
          <a:p>
            <a:pPr algn="ctr" defTabSz="1042988" fontAlgn="base">
              <a:spcBef>
                <a:spcPct val="0"/>
              </a:spcBef>
              <a:spcAft>
                <a:spcPct val="0"/>
              </a:spcAft>
            </a:pPr>
            <a:r>
              <a:rPr lang="fr-FR" sz="700" dirty="0">
                <a:solidFill>
                  <a:prstClr val="black"/>
                </a:solidFill>
                <a:latin typeface="Proxima Nova Rg" panose="02000506030000020004" pitchFamily="2" charset="0"/>
              </a:rPr>
              <a:t>&lt;F0&gt;s 4 à 8</a:t>
            </a:r>
          </a:p>
        </p:txBody>
      </p:sp>
      <p:sp>
        <p:nvSpPr>
          <p:cNvPr id="3" name="ZoneTexte 2">
            <a:extLst>
              <a:ext uri="{FF2B5EF4-FFF2-40B4-BE49-F238E27FC236}">
                <a16:creationId xmlns:a16="http://schemas.microsoft.com/office/drawing/2014/main" id="{3E5BFA26-444A-4D0D-8B32-AD0499CA418B}"/>
              </a:ext>
            </a:extLst>
          </p:cNvPr>
          <p:cNvSpPr txBox="1"/>
          <p:nvPr/>
        </p:nvSpPr>
        <p:spPr>
          <a:xfrm>
            <a:off x="6149684" y="6626410"/>
            <a:ext cx="1176955" cy="1107996"/>
          </a:xfrm>
          <a:prstGeom prst="rect">
            <a:avLst/>
          </a:prstGeom>
          <a:noFill/>
        </p:spPr>
        <p:txBody>
          <a:bodyPr wrap="square" rtlCol="0">
            <a:spAutoFit/>
          </a:bodyPr>
          <a:lstStyle/>
          <a:p>
            <a:r>
              <a:rPr lang="fr-FR" sz="800" dirty="0">
                <a:solidFill>
                  <a:prstClr val="black"/>
                </a:solidFill>
                <a:latin typeface="Proxima Nova Rg" panose="02000506030000020004" pitchFamily="2" charset="0"/>
              </a:rPr>
              <a:t>Seuil d’activation du mécanisme de remboursement anticipé automatique à partir du &lt;F0&gt; &lt;1PR&gt; jusqu’au &lt;F0&gt; &lt;ADPR&gt;</a:t>
            </a:r>
            <a:endParaRPr lang="en-US" sz="800" dirty="0">
              <a:solidFill>
                <a:prstClr val="black"/>
              </a:solidFill>
              <a:latin typeface="Proxima Nova Rg" panose="02000506030000020004" pitchFamily="2" charset="0"/>
            </a:endParaRPr>
          </a:p>
          <a:p>
            <a:endParaRPr lang="en-US" sz="1000" dirty="0"/>
          </a:p>
        </p:txBody>
      </p:sp>
      <p:sp>
        <p:nvSpPr>
          <p:cNvPr id="2" name="ZoneTexte 1">
            <a:extLst>
              <a:ext uri="{FF2B5EF4-FFF2-40B4-BE49-F238E27FC236}">
                <a16:creationId xmlns:a16="http://schemas.microsoft.com/office/drawing/2014/main" id="{4594742F-93FF-4381-9FD8-563C2F35C7B6}"/>
              </a:ext>
            </a:extLst>
          </p:cNvPr>
          <p:cNvSpPr txBox="1"/>
          <p:nvPr/>
        </p:nvSpPr>
        <p:spPr>
          <a:xfrm>
            <a:off x="1114425" y="6105525"/>
            <a:ext cx="1555092" cy="369332"/>
          </a:xfrm>
          <a:prstGeom prst="rect">
            <a:avLst/>
          </a:prstGeom>
          <a:noFill/>
        </p:spPr>
        <p:txBody>
          <a:bodyPr wrap="square" rtlCol="0">
            <a:spAutoFit/>
          </a:bodyPr>
          <a:lstStyle/>
          <a:p>
            <a:r>
              <a:rPr lang="fr-FR" dirty="0"/>
              <a:t>&lt;test&gt;</a:t>
            </a:r>
            <a:endParaRPr lang="en-US" dirty="0"/>
          </a:p>
        </p:txBody>
      </p:sp>
    </p:spTree>
    <p:extLst>
      <p:ext uri="{BB962C8B-B14F-4D97-AF65-F5344CB8AC3E}">
        <p14:creationId xmlns:p14="http://schemas.microsoft.com/office/powerpoint/2010/main" val="855696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Espace réservé du texte 36"/>
          <p:cNvSpPr>
            <a:spLocks noGrp="1"/>
          </p:cNvSpPr>
          <p:nvPr>
            <p:ph type="body" sz="quarter" idx="20"/>
          </p:nvPr>
        </p:nvSpPr>
        <p:spPr>
          <a:xfrm>
            <a:off x="1643047" y="5912986"/>
            <a:ext cx="5021862" cy="699404"/>
          </a:xfrm>
          <a:noFill/>
          <a:ln w="6350">
            <a:solidFill>
              <a:srgbClr val="B9A049"/>
            </a:solidFill>
          </a:ln>
        </p:spPr>
        <p:txBody>
          <a:bodyPr lIns="108000" tIns="72000" rIns="108000" bIns="72000" anchor="ctr">
            <a:spAutoFit/>
          </a:bodyPr>
          <a:lstStyle/>
          <a:p>
            <a:pPr>
              <a:lnSpc>
                <a:spcPct val="100000"/>
              </a:lnSpc>
            </a:pPr>
            <a:r>
              <a:rPr lang="fr-FR" dirty="0">
                <a:latin typeface="Proxima Nova Rg" panose="02000506030000020004" pitchFamily="2" charset="0"/>
              </a:rPr>
              <a:t>L’intégralité du capital initial</a:t>
            </a:r>
          </a:p>
          <a:p>
            <a:pPr>
              <a:lnSpc>
                <a:spcPct val="100000"/>
              </a:lnSpc>
            </a:pPr>
            <a:r>
              <a:rPr lang="fr-FR" dirty="0">
                <a:latin typeface="Proxima Nova Rg" panose="02000506030000020004" pitchFamily="2" charset="0"/>
              </a:rPr>
              <a:t>+</a:t>
            </a:r>
          </a:p>
          <a:p>
            <a:pPr>
              <a:lnSpc>
                <a:spcPct val="100000"/>
              </a:lnSpc>
            </a:pPr>
            <a:r>
              <a:rPr lang="fr-FR" dirty="0">
                <a:latin typeface="Proxima Nova Rg" panose="02000506030000020004" pitchFamily="2" charset="0"/>
              </a:rPr>
              <a:t>Un &lt;GC&gt; de &lt;CPN&gt; par &lt;F0&gt; &lt;F2&gt; depuis le &lt;DDCI&gt;</a:t>
            </a:r>
          </a:p>
          <a:p>
            <a:pPr>
              <a:lnSpc>
                <a:spcPct val="100000"/>
              </a:lnSpc>
            </a:pPr>
            <a:r>
              <a:rPr lang="fr-FR" dirty="0">
                <a:latin typeface="Proxima Nova Rg" panose="02000506030000020004" pitchFamily="2" charset="0"/>
              </a:rPr>
              <a:t>(soit un &lt;GC&gt; total de &lt;GCE&gt; et un Taux de Rendement Annuel net de 3,74%</a:t>
            </a:r>
            <a:r>
              <a:rPr lang="fr-FR" baseline="30000" dirty="0">
                <a:latin typeface="Proxima Nova Rg" panose="02000506030000020004" pitchFamily="2" charset="0"/>
              </a:rPr>
              <a:t>(2)</a:t>
            </a:r>
            <a:r>
              <a:rPr lang="fr-FR" dirty="0">
                <a:latin typeface="Proxima Nova Rg" panose="02000506030000020004" pitchFamily="2" charset="0"/>
              </a:rPr>
              <a:t>)</a:t>
            </a:r>
          </a:p>
        </p:txBody>
      </p:sp>
      <p:sp>
        <p:nvSpPr>
          <p:cNvPr id="31" name="Espace réservé du texte 36"/>
          <p:cNvSpPr>
            <a:spLocks noGrp="1"/>
          </p:cNvSpPr>
          <p:nvPr>
            <p:ph type="body" sz="quarter" idx="20"/>
          </p:nvPr>
        </p:nvSpPr>
        <p:spPr>
          <a:xfrm>
            <a:off x="1636698" y="3634294"/>
            <a:ext cx="5030802" cy="699404"/>
          </a:xfrm>
          <a:noFill/>
          <a:ln w="6350">
            <a:solidFill>
              <a:srgbClr val="B9A049"/>
            </a:solidFill>
          </a:ln>
        </p:spPr>
        <p:txBody>
          <a:bodyPr lIns="108000" tIns="72000" rIns="108000" bIns="72000" anchor="ctr">
            <a:spAutoFit/>
          </a:bodyPr>
          <a:lstStyle/>
          <a:p>
            <a:pPr>
              <a:lnSpc>
                <a:spcPct val="100000"/>
              </a:lnSpc>
            </a:pPr>
            <a:r>
              <a:rPr lang="fr-FR" dirty="0">
                <a:latin typeface="Proxima Nova Rg" panose="02000506030000020004" pitchFamily="2" charset="0"/>
              </a:rPr>
              <a:t>L’intégralité du capital initial</a:t>
            </a:r>
          </a:p>
          <a:p>
            <a:pPr>
              <a:lnSpc>
                <a:spcPct val="100000"/>
              </a:lnSpc>
            </a:pPr>
            <a:r>
              <a:rPr lang="fr-FR" dirty="0">
                <a:latin typeface="Proxima Nova Rg" panose="02000506030000020004" pitchFamily="2" charset="0"/>
              </a:rPr>
              <a:t>+</a:t>
            </a:r>
          </a:p>
          <a:p>
            <a:pPr>
              <a:lnSpc>
                <a:spcPct val="100000"/>
              </a:lnSpc>
            </a:pPr>
            <a:r>
              <a:rPr lang="fr-FR" dirty="0">
                <a:latin typeface="Proxima Nova Rg" panose="02000506030000020004" pitchFamily="2" charset="0"/>
              </a:rPr>
              <a:t>Un &lt;GC&gt; de &lt;CPN&gt; par &lt;F0&gt; &lt;F2&gt; depuis le &lt;DDCI&gt; </a:t>
            </a:r>
          </a:p>
          <a:p>
            <a:pPr>
              <a:lnSpc>
                <a:spcPct val="100000"/>
              </a:lnSpc>
            </a:pPr>
            <a:r>
              <a:rPr lang="fr-FR" dirty="0">
                <a:latin typeface="Proxima Nova Rg" panose="02000506030000020004" pitchFamily="2" charset="0"/>
              </a:rPr>
              <a:t>(Soit un Taux de Rendement Annuel net compris entre 3,77%</a:t>
            </a:r>
            <a:r>
              <a:rPr lang="fr-FR" baseline="30000" dirty="0">
                <a:latin typeface="Proxima Nova Rg" panose="02000506030000020004" pitchFamily="2" charset="0"/>
              </a:rPr>
              <a:t>(2) </a:t>
            </a:r>
            <a:r>
              <a:rPr lang="fr-FR" dirty="0">
                <a:latin typeface="Proxima Nova Rg" panose="02000506030000020004" pitchFamily="2" charset="0"/>
              </a:rPr>
              <a:t>et 4,67%</a:t>
            </a:r>
            <a:r>
              <a:rPr lang="fr-FR" baseline="30000" dirty="0">
                <a:latin typeface="Proxima Nova Rg" panose="02000506030000020004" pitchFamily="2" charset="0"/>
              </a:rPr>
              <a:t>(2)</a:t>
            </a:r>
            <a:r>
              <a:rPr lang="fr-FR" dirty="0">
                <a:latin typeface="Proxima Nova Rg" panose="02000506030000020004" pitchFamily="2" charset="0"/>
              </a:rPr>
              <a:t>)</a:t>
            </a:r>
          </a:p>
        </p:txBody>
      </p:sp>
      <p:sp>
        <p:nvSpPr>
          <p:cNvPr id="5" name="Espace réservé du numéro de diapositive 4"/>
          <p:cNvSpPr>
            <a:spLocks noGrp="1"/>
          </p:cNvSpPr>
          <p:nvPr>
            <p:ph type="sldNum" sz="quarter" idx="12"/>
          </p:nvPr>
        </p:nvSpPr>
        <p:spPr/>
        <p:txBody>
          <a:bodyPr/>
          <a:lstStyle/>
          <a:p>
            <a:fld id="{21A58941-C02C-41B5-9643-2C1F36B7BEEB}" type="slidenum">
              <a:rPr lang="fr-FR" smtClean="0"/>
              <a:pPr/>
              <a:t>3</a:t>
            </a:fld>
            <a:endParaRPr lang="fr-FR"/>
          </a:p>
        </p:txBody>
      </p:sp>
      <p:sp>
        <p:nvSpPr>
          <p:cNvPr id="13" name="ZoneTexte 12"/>
          <p:cNvSpPr txBox="1"/>
          <p:nvPr/>
        </p:nvSpPr>
        <p:spPr>
          <a:xfrm>
            <a:off x="910052" y="2567577"/>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de la fin du &lt;F0&gt; &lt;1PR&gt; et jusqu’à la fin du &lt;F0&gt; &lt;ADPR&gt;, on observe le &lt;SJR3&gt; de clôture de </a:t>
            </a:r>
            <a:r>
              <a:rPr lang="en-US" sz="800" dirty="0">
                <a:solidFill>
                  <a:schemeClr val="tx2"/>
                </a:solidFill>
              </a:rPr>
              <a:t>&lt;SJR1&gt;  </a:t>
            </a:r>
            <a:r>
              <a:rPr lang="fr-FR" sz="800" dirty="0">
                <a:solidFill>
                  <a:schemeClr val="tx2"/>
                </a:solidFill>
              </a:rPr>
              <a:t>:</a:t>
            </a: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&lt;NDRTES&gt;</a:t>
            </a:r>
          </a:p>
          <a:p>
            <a:pPr algn="just"/>
            <a:r>
              <a:rPr lang="fr-FR" sz="800" b="1" dirty="0">
                <a:solidFill>
                  <a:schemeClr val="tx2"/>
                </a:solidFill>
              </a:rPr>
              <a:t>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32" name="Espace réservé du texte 11"/>
          <p:cNvSpPr>
            <a:spLocks noGrp="1"/>
          </p:cNvSpPr>
          <p:nvPr>
            <p:ph type="body" sz="quarter" idx="16"/>
          </p:nvPr>
        </p:nvSpPr>
        <p:spPr>
          <a:xfrm>
            <a:off x="778066" y="4719701"/>
            <a:ext cx="2697107" cy="141412"/>
          </a:xfrm>
        </p:spPr>
        <p:txBody>
          <a:bodyPr/>
          <a:lstStyle/>
          <a:p>
            <a:pPr algn="ctr"/>
            <a:r>
              <a:rPr lang="fr-FR" sz="1100" b="1" cap="none" dirty="0">
                <a:solidFill>
                  <a:srgbClr val="B9A049"/>
                </a:solidFill>
                <a:latin typeface="Proxima Nova Rg" panose="02000506030000020004" pitchFamily="2" charset="0"/>
              </a:rPr>
              <a:t>Mécanisme de remboursement à l’échéance</a:t>
            </a:r>
          </a:p>
        </p:txBody>
      </p:sp>
      <p:sp>
        <p:nvSpPr>
          <p:cNvPr id="33" name="ZoneTexte 32"/>
          <p:cNvSpPr txBox="1"/>
          <p:nvPr/>
        </p:nvSpPr>
        <p:spPr>
          <a:xfrm>
            <a:off x="910052" y="5036002"/>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de </a:t>
            </a:r>
            <a:r>
              <a:rPr lang="en-US" sz="800" dirty="0">
                <a:solidFill>
                  <a:schemeClr val="tx2"/>
                </a:solidFill>
              </a:rPr>
              <a:t>&lt;SJR1&gt; </a:t>
            </a:r>
            <a:r>
              <a:rPr lang="fr-FR" sz="800" dirty="0">
                <a:solidFill>
                  <a:schemeClr val="tx2"/>
                </a:solidFill>
              </a:rPr>
              <a:t>à son &lt;NDR&gt; :</a:t>
            </a:r>
          </a:p>
        </p:txBody>
      </p:sp>
      <p:sp>
        <p:nvSpPr>
          <p:cNvPr id="35" name="ZoneTexte 34"/>
          <p:cNvSpPr txBox="1"/>
          <p:nvPr/>
        </p:nvSpPr>
        <p:spPr>
          <a:xfrm>
            <a:off x="908733" y="5474495"/>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&lt;DBAC&gt; de son &lt;NDR&gt;, l’investisseur reçoit, le &lt;DEC&gt; : </a:t>
            </a:r>
          </a:p>
        </p:txBody>
      </p:sp>
      <p:sp>
        <p:nvSpPr>
          <p:cNvPr id="39" name="ZoneTexte 38"/>
          <p:cNvSpPr txBox="1"/>
          <p:nvPr/>
        </p:nvSpPr>
        <p:spPr>
          <a:xfrm>
            <a:off x="917672" y="7857829"/>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en-US" sz="800" b="1" dirty="0">
                <a:solidFill>
                  <a:schemeClr val="tx2"/>
                </a:solidFill>
              </a:rPr>
              <a:t>c</a:t>
            </a:r>
            <a:r>
              <a:rPr lang="fr-FR" sz="800" b="1" dirty="0">
                <a:solidFill>
                  <a:schemeClr val="tx2"/>
                </a:solidFill>
              </a:rPr>
              <a:t>lôture à un &lt;SJR3&gt; strictement inférieur à &lt;PDI&gt; de son &lt;NDR&gt;, l’investisseur reçoit, le &lt;DEC&gt; : </a:t>
            </a:r>
          </a:p>
        </p:txBody>
      </p:sp>
      <p:sp>
        <p:nvSpPr>
          <p:cNvPr id="40" name="Espace réservé du texte 36"/>
          <p:cNvSpPr>
            <a:spLocks noGrp="1"/>
          </p:cNvSpPr>
          <p:nvPr>
            <p:ph type="body" sz="quarter" idx="20"/>
          </p:nvPr>
        </p:nvSpPr>
        <p:spPr>
          <a:xfrm>
            <a:off x="1648125" y="8296326"/>
            <a:ext cx="5014192" cy="837904"/>
          </a:xfrm>
          <a:noFill/>
          <a:ln w="6350">
            <a:solidFill>
              <a:srgbClr val="B9A049"/>
            </a:solidFill>
          </a:ln>
        </p:spPr>
        <p:txBody>
          <a:bodyPr wrap="square" lIns="108000" tIns="72000" rIns="108000" bIns="72000" anchor="ctr">
            <a:spAutoFit/>
          </a:bodyPr>
          <a:lstStyle/>
          <a:p>
            <a:pPr>
              <a:lnSpc>
                <a:spcPct val="100000"/>
              </a:lnSpc>
            </a:pPr>
            <a:r>
              <a:rPr lang="fr-FR" dirty="0">
                <a:latin typeface="Proxima Nova Rg" panose="02000506030000020004" pitchFamily="2" charset="0"/>
              </a:rPr>
              <a:t>Le capital initial diminué de l’intégralité de la baisse enregistrée </a:t>
            </a:r>
          </a:p>
          <a:p>
            <a:pPr>
              <a:lnSpc>
                <a:spcPct val="100000"/>
              </a:lnSpc>
            </a:pPr>
            <a:r>
              <a:rPr lang="fr-FR" dirty="0">
                <a:latin typeface="Proxima Nova Rg" panose="02000506030000020004" pitchFamily="2" charset="0"/>
              </a:rPr>
              <a:t>par &lt;SJR1&gt; entre le &lt;DDCI&gt; et le &lt;DCF&gt;</a:t>
            </a:r>
          </a:p>
          <a:p>
            <a:pPr>
              <a:lnSpc>
                <a:spcPct val="100000"/>
              </a:lnSpc>
            </a:pPr>
            <a:r>
              <a:rPr lang="fr-FR" dirty="0">
                <a:latin typeface="Proxima Nova Rg" panose="02000506030000020004" pitchFamily="2" charset="0"/>
              </a:rPr>
              <a:t>(Soit un Taux de Rendement Annuel net inférieur ou égal à -7,60%</a:t>
            </a:r>
            <a:r>
              <a:rPr lang="fr-FR" baseline="30000" dirty="0">
                <a:latin typeface="Proxima Nova Rg" panose="02000506030000020004" pitchFamily="2" charset="0"/>
              </a:rPr>
              <a:t>(2)</a:t>
            </a:r>
            <a:r>
              <a:rPr lang="fr-FR" dirty="0">
                <a:latin typeface="Proxima Nova Rg" panose="02000506030000020004" pitchFamily="2" charset="0"/>
              </a:rPr>
              <a:t>)</a:t>
            </a:r>
          </a:p>
          <a:p>
            <a:pPr>
              <a:lnSpc>
                <a:spcPct val="100000"/>
              </a:lnSpc>
            </a:pPr>
            <a:endParaRPr lang="fr-FR" dirty="0">
              <a:latin typeface="Proxima Nova Rg" panose="02000506030000020004" pitchFamily="2" charset="0"/>
            </a:endParaRPr>
          </a:p>
          <a:p>
            <a:pPr>
              <a:lnSpc>
                <a:spcPct val="100000"/>
              </a:lnSpc>
            </a:pPr>
            <a:r>
              <a:rPr lang="fr-FR" b="1" i="1" dirty="0">
                <a:latin typeface="Proxima Nova Rg" panose="02000506030000020004" pitchFamily="2" charset="0"/>
              </a:rPr>
              <a:t>L’investisseur subit alors une perte en capital partielle, voire totale</a:t>
            </a:r>
          </a:p>
        </p:txBody>
      </p:sp>
      <p:sp>
        <p:nvSpPr>
          <p:cNvPr id="27" name="Espace réservé du texte 36"/>
          <p:cNvSpPr>
            <a:spLocks noGrp="1"/>
          </p:cNvSpPr>
          <p:nvPr>
            <p:ph type="body" sz="quarter" idx="20"/>
          </p:nvPr>
        </p:nvSpPr>
        <p:spPr>
          <a:xfrm>
            <a:off x="1645587" y="7243153"/>
            <a:ext cx="5021862" cy="422405"/>
          </a:xfrm>
          <a:noFill/>
          <a:ln w="6350">
            <a:solidFill>
              <a:srgbClr val="B9A049"/>
            </a:solidFill>
          </a:ln>
        </p:spPr>
        <p:txBody>
          <a:bodyPr lIns="108000" tIns="72000" rIns="108000" bIns="72000" anchor="ctr">
            <a:spAutoFit/>
          </a:bodyPr>
          <a:lstStyle/>
          <a:p>
            <a:pPr>
              <a:lnSpc>
                <a:spcPct val="100000"/>
              </a:lnSpc>
            </a:pPr>
            <a:r>
              <a:rPr lang="fr-FR" dirty="0">
                <a:latin typeface="Proxima Nova Rg" panose="02000506030000020004" pitchFamily="2" charset="0"/>
              </a:rPr>
              <a:t>L’intégralité du capital initial</a:t>
            </a:r>
          </a:p>
          <a:p>
            <a:pPr>
              <a:lnSpc>
                <a:spcPct val="100000"/>
              </a:lnSpc>
            </a:pPr>
            <a:r>
              <a:rPr lang="fr-FR" dirty="0">
                <a:latin typeface="Proxima Nova Rg" panose="02000506030000020004" pitchFamily="2" charset="0"/>
              </a:rPr>
              <a:t>(Soit un Taux de Rendement Annuel net de -1,00%</a:t>
            </a:r>
            <a:r>
              <a:rPr lang="fr-FR" baseline="30000" dirty="0">
                <a:latin typeface="Proxima Nova Rg" panose="02000506030000020004" pitchFamily="2" charset="0"/>
              </a:rPr>
              <a:t>(2)</a:t>
            </a:r>
            <a:r>
              <a:rPr lang="fr-FR" dirty="0">
                <a:latin typeface="Proxima Nova Rg" panose="02000506030000020004" pitchFamily="2" charset="0"/>
              </a:rPr>
              <a:t>)</a:t>
            </a:r>
          </a:p>
        </p:txBody>
      </p:sp>
      <p:sp>
        <p:nvSpPr>
          <p:cNvPr id="28" name="ZoneTexte 27"/>
          <p:cNvSpPr txBox="1"/>
          <p:nvPr/>
        </p:nvSpPr>
        <p:spPr>
          <a:xfrm>
            <a:off x="917671" y="6804661"/>
            <a:ext cx="5996791" cy="246221"/>
          </a:xfrm>
          <a:prstGeom prst="rect">
            <a:avLst/>
          </a:prstGeom>
          <a:noFill/>
        </p:spPr>
        <p:txBody>
          <a:bodyPr wrap="square" lIns="0" tIns="0" rIns="0" bIns="0" rtlCol="0">
            <a:spAutoFit/>
          </a:bodyPr>
          <a:lstStyle/>
          <a:p>
            <a:pPr algn="just"/>
            <a:r>
              <a:rPr lang="fr-FR" sz="800" b="1" u="sng" dirty="0">
                <a:solidFill>
                  <a:schemeClr val="tx2"/>
                </a:solidFill>
              </a:rPr>
              <a:t>Cas médian</a:t>
            </a:r>
            <a:r>
              <a:rPr lang="fr-FR" sz="800" b="1" dirty="0">
                <a:solidFill>
                  <a:schemeClr val="tx2"/>
                </a:solidFill>
              </a:rPr>
              <a:t> : Si &lt;SJR1&gt; clôture à un &lt;SJR3&gt; strictement inférieur à &lt;DBAC&gt; mais supérieur ou égal à &lt;PDI&gt; de son &lt;NDR&gt;, l’investisseur reçoit, le &lt;DEC&gt; : </a:t>
            </a:r>
          </a:p>
        </p:txBody>
      </p:sp>
      <p:sp>
        <p:nvSpPr>
          <p:cNvPr id="38" name="Espace réservé du texte 10">
            <a:extLst>
              <a:ext uri="{FF2B5EF4-FFF2-40B4-BE49-F238E27FC236}">
                <a16:creationId xmlns:a16="http://schemas.microsoft.com/office/drawing/2014/main" id="{2EC8589D-F8F6-4730-9D7C-48AE35D36849}"/>
              </a:ext>
            </a:extLst>
          </p:cNvPr>
          <p:cNvSpPr>
            <a:spLocks noGrp="1"/>
          </p:cNvSpPr>
          <p:nvPr>
            <p:ph type="body" sz="quarter" idx="15"/>
          </p:nvPr>
        </p:nvSpPr>
        <p:spPr>
          <a:xfrm>
            <a:off x="725792" y="9843200"/>
            <a:ext cx="6265557" cy="652524"/>
          </a:xfrm>
        </p:spPr>
        <p:txBody>
          <a:bodyPr lIns="72000" tIns="0" rIns="72000" bIns="0"/>
          <a:lstStyle/>
          <a:p>
            <a:pPr lvl="1" algn="just"/>
            <a:r>
              <a:rPr lang="fr-FR" sz="700" spc="-40" baseline="30000" dirty="0">
                <a:solidFill>
                  <a:srgbClr val="000000"/>
                </a:solidFill>
                <a:latin typeface="Proxima Nova Rg" panose="02000506030000020004" pitchFamily="2" charset="0"/>
              </a:rPr>
              <a:t>(1) </a:t>
            </a:r>
            <a:r>
              <a:rPr lang="fr-FR" sz="700" spc="-4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lvl="1" algn="just"/>
            <a:r>
              <a:rPr lang="fr-FR" sz="700" spc="-40" baseline="30000" dirty="0">
                <a:solidFill>
                  <a:srgbClr val="000000"/>
                </a:solidFill>
                <a:latin typeface="Proxima Nova Rg" panose="02000506030000020004" pitchFamily="2" charset="0"/>
              </a:rPr>
              <a:t>(2)</a:t>
            </a:r>
            <a:r>
              <a:rPr lang="fr-FR" sz="700" spc="-4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700" spc="-40" baseline="30000" dirty="0">
                <a:solidFill>
                  <a:srgbClr val="000000"/>
                </a:solidFill>
                <a:latin typeface="Proxima Nova Rg" panose="02000506030000020004" pitchFamily="2" charset="0"/>
              </a:rPr>
              <a:t>(1)</a:t>
            </a:r>
            <a:r>
              <a:rPr lang="fr-FR" sz="700" spc="-40" dirty="0">
                <a:solidFill>
                  <a:srgbClr val="000000"/>
                </a:solidFill>
                <a:latin typeface="Proxima Nova Rg" panose="02000506030000020004" pitchFamily="2" charset="0"/>
              </a:rPr>
              <a:t> ou d’échéance</a:t>
            </a:r>
            <a:r>
              <a:rPr lang="fr-FR" sz="700" spc="-40" baseline="30000" dirty="0">
                <a:solidFill>
                  <a:srgbClr val="000000"/>
                </a:solidFill>
                <a:latin typeface="Proxima Nova Rg" panose="02000506030000020004" pitchFamily="2" charset="0"/>
              </a:rPr>
              <a:t>(1)</a:t>
            </a:r>
            <a:r>
              <a:rPr lang="fr-FR" sz="700" spc="-4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de </a:t>
            </a:r>
            <a:r>
              <a:rPr lang="it-IT" sz="700" spc="-40" dirty="0">
                <a:solidFill>
                  <a:srgbClr val="000000"/>
                </a:solidFill>
                <a:latin typeface="Proxima Nova Rg" panose="02000506030000020004" pitchFamily="2" charset="0"/>
              </a:rPr>
              <a:t>&lt;SJR1&gt;</a:t>
            </a:r>
            <a:r>
              <a:rPr lang="fr-FR" sz="700" spc="-40" dirty="0">
                <a:solidFill>
                  <a:srgbClr val="000000"/>
                </a:solidFill>
                <a:latin typeface="Proxima Nova Rg" panose="02000506030000020004" pitchFamily="2" charset="0"/>
              </a:rPr>
              <a:t>, des taux d’intérêt, de la volatilité et des primes de risque de crédit notamment) et pourra donc entraîner un risque de perte en capital.</a:t>
            </a:r>
          </a:p>
        </p:txBody>
      </p:sp>
      <p:grpSp>
        <p:nvGrpSpPr>
          <p:cNvPr id="41" name="Groupe 40">
            <a:extLst>
              <a:ext uri="{FF2B5EF4-FFF2-40B4-BE49-F238E27FC236}">
                <a16:creationId xmlns:a16="http://schemas.microsoft.com/office/drawing/2014/main" id="{06FE98CA-0AAA-485F-B68C-E900EB1F2364}"/>
              </a:ext>
            </a:extLst>
          </p:cNvPr>
          <p:cNvGrpSpPr/>
          <p:nvPr/>
        </p:nvGrpSpPr>
        <p:grpSpPr>
          <a:xfrm>
            <a:off x="498496" y="-498099"/>
            <a:ext cx="7459144" cy="1878083"/>
            <a:chOff x="498496" y="-498099"/>
            <a:chExt cx="7459144" cy="1878083"/>
          </a:xfrm>
        </p:grpSpPr>
        <p:pic>
          <p:nvPicPr>
            <p:cNvPr id="42" name="logo_equitim_final-01.png" descr="logo_equitim_final-01.png">
              <a:extLst>
                <a:ext uri="{FF2B5EF4-FFF2-40B4-BE49-F238E27FC236}">
                  <a16:creationId xmlns:a16="http://schemas.microsoft.com/office/drawing/2014/main" id="{7A0ADB42-63DA-40B1-91D3-61E3575D45C3}"/>
                </a:ext>
              </a:extLst>
            </p:cNvPr>
            <p:cNvPicPr>
              <a:picLocks noChangeAspect="1"/>
            </p:cNvPicPr>
            <p:nvPr/>
          </p:nvPicPr>
          <p:blipFill rotWithShape="1">
            <a:blip r:embed="rId2"/>
            <a:srcRect t="30991" b="26494"/>
            <a:stretch/>
          </p:blipFill>
          <p:spPr>
            <a:xfrm>
              <a:off x="498496" y="54977"/>
              <a:ext cx="1765100" cy="567402"/>
            </a:xfrm>
            <a:prstGeom prst="rect">
              <a:avLst/>
            </a:prstGeom>
            <a:ln w="3175">
              <a:miter lim="400000"/>
            </a:ln>
          </p:spPr>
        </p:pic>
        <p:sp>
          <p:nvSpPr>
            <p:cNvPr id="43" name="Rectangle">
              <a:extLst>
                <a:ext uri="{FF2B5EF4-FFF2-40B4-BE49-F238E27FC236}">
                  <a16:creationId xmlns:a16="http://schemas.microsoft.com/office/drawing/2014/main" id="{747C97BF-202F-4D81-826C-674B386B92E8}"/>
                </a:ext>
              </a:extLst>
            </p:cNvPr>
            <p:cNvSpPr/>
            <p:nvPr/>
          </p:nvSpPr>
          <p:spPr>
            <a:xfrm>
              <a:off x="653266" y="634382"/>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4" name="Image" descr="Image">
              <a:extLst>
                <a:ext uri="{FF2B5EF4-FFF2-40B4-BE49-F238E27FC236}">
                  <a16:creationId xmlns:a16="http://schemas.microsoft.com/office/drawing/2014/main" id="{329E04B9-8D34-4696-8FFE-4E24E94FD930}"/>
                </a:ext>
              </a:extLst>
            </p:cNvPr>
            <p:cNvPicPr>
              <a:picLocks noChangeAspect="1"/>
            </p:cNvPicPr>
            <p:nvPr/>
          </p:nvPicPr>
          <p:blipFill>
            <a:blip r:embed="rId3"/>
            <a:stretch>
              <a:fillRect/>
            </a:stretch>
          </p:blipFill>
          <p:spPr>
            <a:xfrm>
              <a:off x="6354842" y="-498099"/>
              <a:ext cx="1602798" cy="1878083"/>
            </a:xfrm>
            <a:prstGeom prst="rect">
              <a:avLst/>
            </a:prstGeom>
            <a:ln w="3175">
              <a:miter lim="400000"/>
            </a:ln>
          </p:spPr>
        </p:pic>
      </p:grpSp>
      <p:sp>
        <p:nvSpPr>
          <p:cNvPr id="45" name="Espace réservé du texte 11">
            <a:extLst>
              <a:ext uri="{FF2B5EF4-FFF2-40B4-BE49-F238E27FC236}">
                <a16:creationId xmlns:a16="http://schemas.microsoft.com/office/drawing/2014/main" id="{0EE541F6-9D48-42E3-A328-8037D500F710}"/>
              </a:ext>
            </a:extLst>
          </p:cNvPr>
          <p:cNvSpPr txBox="1">
            <a:spLocks/>
          </p:cNvSpPr>
          <p:nvPr/>
        </p:nvSpPr>
        <p:spPr>
          <a:xfrm>
            <a:off x="904289" y="740156"/>
            <a:ext cx="2897640" cy="23095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46" name="Espace réservé du texte 36">
            <a:extLst>
              <a:ext uri="{FF2B5EF4-FFF2-40B4-BE49-F238E27FC236}">
                <a16:creationId xmlns:a16="http://schemas.microsoft.com/office/drawing/2014/main" id="{0CDFC1D9-1D8E-48C7-97FA-D514F6E34483}"/>
              </a:ext>
            </a:extLst>
          </p:cNvPr>
          <p:cNvSpPr txBox="1">
            <a:spLocks/>
          </p:cNvSpPr>
          <p:nvPr/>
        </p:nvSpPr>
        <p:spPr>
          <a:xfrm>
            <a:off x="1644317" y="1503096"/>
            <a:ext cx="5021862" cy="283906"/>
          </a:xfrm>
          <a:prstGeom prst="rect">
            <a:avLst/>
          </a:prstGeom>
          <a:noFill/>
          <a:ln w="6350">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0" indent="0" defTabSz="755934" rtl="0" eaLnBrk="1" fontAlgn="base" latinLnBrk="0" hangingPunct="1">
              <a:lnSpc>
                <a:spcPct val="100000"/>
              </a:lnSpc>
              <a:spcBef>
                <a:spcPct val="0"/>
              </a:spcBef>
              <a:spcAft>
                <a:spcPct val="0"/>
              </a:spcAft>
              <a:buClrTx/>
              <a:buSzTx/>
              <a:buFontTx/>
              <a:buNone/>
              <a:tabLst/>
              <a:defRPr/>
            </a:pPr>
            <a:r>
              <a:rPr lang="fr-FR" b="0" i="0" kern="1200" dirty="0">
                <a:solidFill>
                  <a:schemeClr val="tx2"/>
                </a:solidFill>
                <a:latin typeface="+mn-lt"/>
                <a:ea typeface="+mn-ea"/>
                <a:cs typeface="+mn-cs"/>
              </a:rPr>
              <a:t>&lt;balise&gt;.</a:t>
            </a:r>
            <a:endParaRPr lang="fr-FR" b="1" dirty="0">
              <a:latin typeface="+mn-lt"/>
              <a:cs typeface="+mn-cs"/>
            </a:endParaRPr>
          </a:p>
        </p:txBody>
      </p:sp>
      <p:sp>
        <p:nvSpPr>
          <p:cNvPr id="47" name="Espace réservé du texte 11">
            <a:extLst>
              <a:ext uri="{FF2B5EF4-FFF2-40B4-BE49-F238E27FC236}">
                <a16:creationId xmlns:a16="http://schemas.microsoft.com/office/drawing/2014/main" id="{9AB0D2EA-B9EB-4B0D-877C-92135E742680}"/>
              </a:ext>
            </a:extLst>
          </p:cNvPr>
          <p:cNvSpPr txBox="1">
            <a:spLocks/>
          </p:cNvSpPr>
          <p:nvPr/>
        </p:nvSpPr>
        <p:spPr>
          <a:xfrm>
            <a:off x="617953" y="1023531"/>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1100" b="1" cap="none" dirty="0">
                <a:solidFill>
                  <a:srgbClr val="B9A049"/>
                </a:solidFill>
                <a:latin typeface="Proxima Nova Rg" panose="02000506030000020004" pitchFamily="2" charset="0"/>
              </a:rPr>
              <a:t>Détermination du &lt;NDR&gt;</a:t>
            </a:r>
          </a:p>
        </p:txBody>
      </p:sp>
      <p:sp>
        <p:nvSpPr>
          <p:cNvPr id="48" name="Rectangle">
            <a:extLst>
              <a:ext uri="{FF2B5EF4-FFF2-40B4-BE49-F238E27FC236}">
                <a16:creationId xmlns:a16="http://schemas.microsoft.com/office/drawing/2014/main" id="{0E0A6AFB-A1A7-41D2-98EC-9114C4D9FF85}"/>
              </a:ext>
            </a:extLst>
          </p:cNvPr>
          <p:cNvSpPr/>
          <p:nvPr/>
        </p:nvSpPr>
        <p:spPr>
          <a:xfrm>
            <a:off x="785686" y="73636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50" name="Espace réservé du texte 11">
            <a:extLst>
              <a:ext uri="{FF2B5EF4-FFF2-40B4-BE49-F238E27FC236}">
                <a16:creationId xmlns:a16="http://schemas.microsoft.com/office/drawing/2014/main" id="{DAA34E59-1656-48AE-8BBE-63F04001E2CF}"/>
              </a:ext>
            </a:extLst>
          </p:cNvPr>
          <p:cNvSpPr txBox="1">
            <a:spLocks/>
          </p:cNvSpPr>
          <p:nvPr/>
        </p:nvSpPr>
        <p:spPr>
          <a:xfrm>
            <a:off x="617953" y="2189216"/>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1100" b="1" cap="none" dirty="0">
                <a:solidFill>
                  <a:srgbClr val="B9A049"/>
                </a:solidFill>
                <a:latin typeface="Proxima Nova Rg" panose="02000506030000020004" pitchFamily="2" charset="0"/>
              </a:rPr>
              <a:t>Mécanisme de remboursement anticipé automatique</a:t>
            </a:r>
          </a:p>
        </p:txBody>
      </p:sp>
      <p:sp>
        <p:nvSpPr>
          <p:cNvPr id="53" name="Rectangle">
            <a:extLst>
              <a:ext uri="{FF2B5EF4-FFF2-40B4-BE49-F238E27FC236}">
                <a16:creationId xmlns:a16="http://schemas.microsoft.com/office/drawing/2014/main" id="{BD7BCB32-83D7-4152-B6DD-084FD8A3CB99}"/>
              </a:ext>
            </a:extLst>
          </p:cNvPr>
          <p:cNvSpPr/>
          <p:nvPr/>
        </p:nvSpPr>
        <p:spPr>
          <a:xfrm>
            <a:off x="805666" y="9797491"/>
            <a:ext cx="6480000" cy="6846"/>
          </a:xfrm>
          <a:prstGeom prst="rect">
            <a:avLst/>
          </a:prstGeom>
          <a:solidFill>
            <a:srgbClr val="C5AF5C"/>
          </a:solidFill>
          <a:ln w="3175">
            <a:miter lim="400000"/>
          </a:ln>
        </p:spPr>
        <p:txBody>
          <a:bodyPr lIns="20981" tIns="20981" rIns="20981" bIns="20981" anchor="ctr"/>
          <a:lstStyle/>
          <a:p>
            <a:pPr algn="ctr" defTabSz="825500">
              <a:defRPr sz="3200" b="0">
                <a:solidFill>
                  <a:srgbClr val="FFFFFF"/>
                </a:solidFill>
                <a:latin typeface="Helvetica Neue Medium"/>
                <a:ea typeface="Helvetica Neue Medium"/>
                <a:cs typeface="Helvetica Neue Medium"/>
                <a:sym typeface="Helvetica Neue Medium"/>
              </a:defRPr>
            </a:pPr>
            <a:endParaRPr sz="3200">
              <a:solidFill>
                <a:srgbClr val="FFFFFF"/>
              </a:solidFill>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976985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Espace réservé du numéro de diapositive 19"/>
          <p:cNvSpPr>
            <a:spLocks noGrp="1"/>
          </p:cNvSpPr>
          <p:nvPr>
            <p:ph type="sldNum" sz="quarter" idx="12"/>
          </p:nvPr>
        </p:nvSpPr>
        <p:spPr/>
        <p:txBody>
          <a:bodyPr/>
          <a:lstStyle/>
          <a:p>
            <a:fld id="{21A58941-C02C-41B5-9643-2C1F36B7BEEB}" type="slidenum">
              <a:rPr lang="fr-FR" smtClean="0"/>
              <a:pPr/>
              <a:t>4</a:t>
            </a:fld>
            <a:endParaRPr lang="fr-FR"/>
          </a:p>
        </p:txBody>
      </p:sp>
      <p:sp>
        <p:nvSpPr>
          <p:cNvPr id="21" name="Espace réservé du texte 20"/>
          <p:cNvSpPr>
            <a:spLocks noGrp="1"/>
          </p:cNvSpPr>
          <p:nvPr>
            <p:ph type="body" sz="quarter" idx="21"/>
          </p:nvPr>
        </p:nvSpPr>
        <p:spPr>
          <a:xfrm>
            <a:off x="589766" y="541254"/>
            <a:ext cx="6543500" cy="7077579"/>
          </a:xfrm>
        </p:spPr>
        <p:txBody>
          <a:bodyPr wrap="square">
            <a:spAutoFit/>
          </a:bodyPr>
          <a:lstStyle/>
          <a:p>
            <a:pPr lvl="1" algn="just"/>
            <a:r>
              <a:rPr lang="fr-FR" dirty="0">
                <a:solidFill>
                  <a:srgbClr val="000000"/>
                </a:solidFill>
                <a:latin typeface="Futura PT" panose="020B0902020204020203" pitchFamily="34" charset="0"/>
              </a:rPr>
              <a:t>AVANTAGES INCONVÉNIENTS ET principaux FACTEURS DE RISQUES</a:t>
            </a:r>
          </a:p>
          <a:p>
            <a:pPr lvl="1" algn="just">
              <a:lnSpc>
                <a:spcPct val="95000"/>
              </a:lnSpc>
              <a:spcBef>
                <a:spcPts val="600"/>
              </a:spcBef>
            </a:pPr>
            <a:r>
              <a:rPr lang="fr-FR" sz="1000" b="1" dirty="0">
                <a:solidFill>
                  <a:srgbClr val="B9A049"/>
                </a:solidFill>
                <a:latin typeface="Proxima Nova Rg" panose="02000506030000020004" pitchFamily="2" charset="0"/>
              </a:rPr>
              <a:t>AVANTAGES</a:t>
            </a:r>
          </a:p>
          <a:p>
            <a:pPr lvl="2" algn="just">
              <a:lnSpc>
                <a:spcPct val="95000"/>
              </a:lnSpc>
              <a:spcAft>
                <a:spcPts val="200"/>
              </a:spcAft>
            </a:pPr>
            <a:r>
              <a:rPr lang="fr-FR" sz="700" dirty="0"/>
              <a:t>Si à l’une des dates de constatation &lt;F1&gt;s correspondantes</a:t>
            </a:r>
            <a:r>
              <a:rPr lang="fr-FR" sz="700" baseline="30000" dirty="0"/>
              <a:t>(1)</a:t>
            </a:r>
            <a:r>
              <a:rPr lang="fr-FR" sz="700" dirty="0"/>
              <a:t> &lt;SJR1&gt; clôture à un &lt;SJR3&gt; supérieur ou égal à &lt;ABAC&gt; de son &lt;NDR&gt; de la fin du &lt;F0&gt; &lt;1PR&gt; et jusqu'à la fin du &lt;F0&gt; &lt;ADPR&gt;, </a:t>
            </a:r>
            <a:r>
              <a:rPr lang="fr-FR" sz="700" b="1" dirty="0"/>
              <a:t>un mécanisme de remboursement anticipé est automatiquement activé. </a:t>
            </a:r>
            <a:r>
              <a:rPr lang="fr-FR" sz="700" dirty="0"/>
              <a:t>Puis l’investisseur récupère alors l’intégralité de son capital initial, majorée d’un &lt;GC&gt; de &lt;CPN&gt; par &lt;F0&gt; &lt;F2&gt; depuis le &lt;DDCI&gt;</a:t>
            </a:r>
            <a:r>
              <a:rPr lang="fr-FR" sz="700" baseline="30000" dirty="0"/>
              <a:t> </a:t>
            </a:r>
            <a:r>
              <a:rPr lang="fr-FR" sz="700" dirty="0"/>
              <a:t>(soit &lt;GCA&gt; par année </a:t>
            </a:r>
            <a:r>
              <a:rPr lang="fr-FR" sz="700" dirty="0">
                <a:solidFill>
                  <a:srgbClr val="000000"/>
                </a:solidFill>
              </a:rPr>
              <a:t>écoulée</a:t>
            </a:r>
            <a:r>
              <a:rPr lang="fr-FR" sz="700" dirty="0"/>
              <a:t> et un Taux de Rendement Annuel net maximum de 4,67%</a:t>
            </a:r>
            <a:r>
              <a:rPr lang="fr-FR" sz="700" baseline="30000" dirty="0">
                <a:ea typeface="SimSun" pitchFamily="2" charset="-122"/>
                <a:cs typeface="Times New Roman" pitchFamily="18" charset="0"/>
              </a:rPr>
              <a:t>(2)</a:t>
            </a:r>
            <a:r>
              <a:rPr lang="fr-FR" sz="700" dirty="0">
                <a:ea typeface="SimSun" pitchFamily="2" charset="-122"/>
                <a:cs typeface="Times New Roman" pitchFamily="18" charset="0"/>
              </a:rPr>
              <a:t>).</a:t>
            </a:r>
            <a:endParaRPr lang="fr-FR" sz="700" dirty="0">
              <a:solidFill>
                <a:srgbClr val="FF0000"/>
              </a:solidFill>
            </a:endParaRPr>
          </a:p>
          <a:p>
            <a:pPr lvl="2" algn="just">
              <a:lnSpc>
                <a:spcPct val="95000"/>
              </a:lnSpc>
              <a:spcAft>
                <a:spcPts val="200"/>
              </a:spcAft>
            </a:pPr>
            <a:r>
              <a:rPr lang="fr-FR" sz="700" dirty="0"/>
              <a:t>À la date de constatation finale</a:t>
            </a:r>
            <a:r>
              <a:rPr lang="fr-FR" sz="700" baseline="30000" dirty="0"/>
              <a:t>(1)</a:t>
            </a:r>
            <a:r>
              <a:rPr lang="fr-FR" sz="700" dirty="0"/>
              <a:t>, si le mécanisme de remboursement anticipé n’a pas été activé au préalable, et si &lt;SJR1&gt; clôture à un &lt;SJR3&gt; supérieur ou égal à &lt;DBAC&gt; de son &lt;NDR&gt;, l’investisseur récupère alors l’intégralité de son capital initial, majorée d’un &lt;GC&gt; de &lt;CPN&gt; par &lt;F0&gt; &lt;F2&gt; depuis le &lt;DDCI&gt; (soit un &lt;GC&gt; de &lt;GCE&gt; e</a:t>
            </a:r>
            <a:r>
              <a:rPr lang="fr-FR" sz="700" dirty="0">
                <a:solidFill>
                  <a:srgbClr val="04202E"/>
                </a:solidFill>
              </a:rPr>
              <a:t>t un Taux de Rendement Annuel net </a:t>
            </a:r>
            <a:r>
              <a:rPr lang="fr-FR" sz="700" dirty="0"/>
              <a:t>de 3,74%</a:t>
            </a:r>
            <a:r>
              <a:rPr lang="fr-FR" sz="700" baseline="30000" dirty="0">
                <a:solidFill>
                  <a:srgbClr val="04202E"/>
                </a:solidFill>
                <a:ea typeface="SimSun" pitchFamily="2" charset="-122"/>
                <a:cs typeface="Times New Roman" pitchFamily="18" charset="0"/>
              </a:rPr>
              <a:t>(2)</a:t>
            </a:r>
            <a:r>
              <a:rPr lang="fr-FR" sz="700" dirty="0">
                <a:solidFill>
                  <a:srgbClr val="04202E"/>
                </a:solidFill>
              </a:rPr>
              <a:t>).</a:t>
            </a:r>
          </a:p>
          <a:p>
            <a:pPr lvl="2" algn="just">
              <a:lnSpc>
                <a:spcPct val="95000"/>
              </a:lnSpc>
              <a:spcAft>
                <a:spcPts val="200"/>
              </a:spcAft>
            </a:pPr>
            <a:r>
              <a:rPr lang="fr-FR" sz="700" dirty="0"/>
              <a:t>&lt;</a:t>
            </a:r>
            <a:r>
              <a:rPr lang="fr-FR" sz="700" dirty="0" err="1"/>
              <a:t>longuephrase</a:t>
            </a:r>
            <a:r>
              <a:rPr lang="fr-FR" sz="700" dirty="0"/>
              <a:t>&gt;. Le capital est donc exposé à un risque de perte à l’échéance</a:t>
            </a:r>
            <a:r>
              <a:rPr lang="fr-FR" sz="700" baseline="30000" dirty="0"/>
              <a:t>(1)</a:t>
            </a:r>
            <a:r>
              <a:rPr lang="fr-FR" sz="700" dirty="0"/>
              <a:t> que si &lt;SJR1&gt; clôture à un &lt;SJR3&gt; strictement inférieur à &lt;PDI&gt; de son &lt;NDR&gt; à la date de constatation finale</a:t>
            </a:r>
            <a:r>
              <a:rPr lang="fr-FR" sz="700" baseline="30000" dirty="0"/>
              <a:t>(1)</a:t>
            </a:r>
            <a:r>
              <a:rPr lang="fr-FR" sz="700" dirty="0"/>
              <a:t>.</a:t>
            </a:r>
          </a:p>
          <a:p>
            <a:pPr lvl="1" algn="just">
              <a:lnSpc>
                <a:spcPct val="95000"/>
              </a:lnSpc>
              <a:spcBef>
                <a:spcPts val="600"/>
              </a:spcBef>
            </a:pPr>
            <a:r>
              <a:rPr lang="fr-FR" sz="1000" b="1" dirty="0">
                <a:solidFill>
                  <a:srgbClr val="B9A049"/>
                </a:solidFill>
                <a:latin typeface="Proxima Nova Rg" panose="02000506030000020004" pitchFamily="2" charset="0"/>
              </a:rPr>
              <a:t>INCONVÉNIENTS</a:t>
            </a:r>
          </a:p>
          <a:p>
            <a:pPr lvl="2" algn="just">
              <a:lnSpc>
                <a:spcPct val="95000"/>
              </a:lnSpc>
              <a:spcAft>
                <a:spcPts val="200"/>
              </a:spcAft>
            </a:pPr>
            <a:r>
              <a:rPr lang="fr-FR" sz="700" dirty="0">
                <a:solidFill>
                  <a:srgbClr val="000000"/>
                </a:solidFill>
              </a:rPr>
              <a:t>« </a:t>
            </a:r>
            <a:r>
              <a:rPr lang="fr-FR" sz="700" b="1" dirty="0">
                <a:solidFill>
                  <a:srgbClr val="000000"/>
                </a:solidFill>
              </a:rPr>
              <a:t>&lt;Nom&gt;</a:t>
            </a:r>
            <a:r>
              <a:rPr lang="fr-FR" sz="700" dirty="0">
                <a:solidFill>
                  <a:srgbClr val="000000"/>
                </a:solidFill>
              </a:rPr>
              <a:t> » </a:t>
            </a:r>
            <a:r>
              <a:rPr lang="fr-FR" sz="700" b="1" dirty="0">
                <a:solidFill>
                  <a:srgbClr val="000000"/>
                </a:solidFill>
              </a:rPr>
              <a:t>présente</a:t>
            </a:r>
            <a:r>
              <a:rPr lang="fr-FR" sz="700" dirty="0">
                <a:solidFill>
                  <a:srgbClr val="000000"/>
                </a:solidFill>
              </a:rPr>
              <a:t> </a:t>
            </a:r>
            <a:r>
              <a:rPr lang="fr-FR" sz="700" b="1" dirty="0"/>
              <a:t>un risque de perte partielle ou totale du capital en cours de vie </a:t>
            </a:r>
            <a:r>
              <a:rPr lang="fr-FR" sz="700" dirty="0"/>
              <a:t>(en cas de revente du produit à l’initiative de l’investisseur alors que les conditions de remboursement automatique ne sont pas remplies, le prix dépendant alors des paramètres de marché le jour de la revente)</a:t>
            </a:r>
            <a:r>
              <a:rPr lang="fr-FR" sz="700" b="1" dirty="0"/>
              <a:t> et à l’échéance</a:t>
            </a:r>
            <a:r>
              <a:rPr lang="fr-FR" sz="700" b="1" baseline="30000" dirty="0"/>
              <a:t>(1)</a:t>
            </a:r>
            <a:r>
              <a:rPr lang="fr-FR" sz="700" b="1" dirty="0"/>
              <a:t> </a:t>
            </a:r>
            <a:r>
              <a:rPr lang="fr-FR" sz="700" dirty="0"/>
              <a:t>(si, à la date de constatation finale</a:t>
            </a:r>
            <a:r>
              <a:rPr lang="fr-FR" sz="700" baseline="30000" dirty="0"/>
              <a:t>(1)</a:t>
            </a:r>
            <a:r>
              <a:rPr lang="fr-FR" sz="700" dirty="0"/>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700" baseline="30000" dirty="0"/>
              <a:t>(1)</a:t>
            </a:r>
            <a:r>
              <a:rPr lang="fr-FR" sz="700" dirty="0"/>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700" baseline="30000" dirty="0"/>
              <a:t>(1)</a:t>
            </a:r>
            <a:r>
              <a:rPr lang="fr-FR" sz="700" dirty="0"/>
              <a:t>.</a:t>
            </a:r>
          </a:p>
          <a:p>
            <a:pPr lvl="2" algn="just">
              <a:lnSpc>
                <a:spcPct val="92000"/>
              </a:lnSpc>
              <a:spcBef>
                <a:spcPts val="200"/>
              </a:spcBef>
              <a:spcAft>
                <a:spcPts val="200"/>
              </a:spcAft>
            </a:pPr>
            <a:r>
              <a:rPr lang="fr-FR" sz="700" b="1" dirty="0"/>
              <a:t>L’investisseur est exposé à un éventuel défaut de paiement et de faillite </a:t>
            </a:r>
            <a:r>
              <a:rPr lang="fr-FR" sz="700" dirty="0"/>
              <a:t>(qui induit un risque de non remboursement) ou à une </a:t>
            </a:r>
            <a:r>
              <a:rPr lang="fr-FR" sz="700" b="1" dirty="0"/>
              <a:t>dégradation de la qualité de crédit</a:t>
            </a:r>
            <a:r>
              <a:rPr lang="fr-FR" sz="700" dirty="0"/>
              <a:t> (qui induit un risque sur la valeur de marché du produit) de l’Émetteur ainsi qu’au </a:t>
            </a:r>
            <a:r>
              <a:rPr lang="fr-FR" sz="700" b="1" dirty="0"/>
              <a:t>risque de défaut de paiement, de faillite et de mise en résolution </a:t>
            </a:r>
            <a:r>
              <a:rPr lang="fr-FR" sz="700" dirty="0"/>
              <a:t>du Garant de la formule et du paiement des sommes dues au titre du produit.</a:t>
            </a:r>
          </a:p>
          <a:p>
            <a:pPr lvl="2" algn="just">
              <a:lnSpc>
                <a:spcPct val="92000"/>
              </a:lnSpc>
              <a:spcBef>
                <a:spcPts val="200"/>
              </a:spcBef>
              <a:spcAft>
                <a:spcPts val="200"/>
              </a:spcAft>
            </a:pPr>
            <a:r>
              <a:rPr lang="fr-FR" sz="700" dirty="0"/>
              <a:t>L’investisseur ne connaît pas à l’avance la durée exacte de son investissement qui peut varier de </a:t>
            </a:r>
            <a:r>
              <a:rPr lang="fr-FR" sz="700" b="1" dirty="0">
                <a:solidFill>
                  <a:srgbClr val="000000"/>
                </a:solidFill>
              </a:rPr>
              <a:t>&lt;1PR&gt; à &lt;DPRR&gt; &lt;F0&gt;&lt;F0s&gt;.</a:t>
            </a:r>
          </a:p>
          <a:p>
            <a:pPr lvl="2" algn="just">
              <a:lnSpc>
                <a:spcPct val="92000"/>
              </a:lnSpc>
              <a:spcBef>
                <a:spcPts val="200"/>
              </a:spcBef>
              <a:spcAft>
                <a:spcPts val="200"/>
              </a:spcAft>
            </a:pPr>
            <a:r>
              <a:rPr lang="fr-FR" sz="700" dirty="0"/>
              <a:t>L’investisseur peut ne bénéficier que d’une hausse partielle de </a:t>
            </a:r>
            <a:r>
              <a:rPr lang="it-IT" sz="700" dirty="0"/>
              <a:t>&lt;SJR1&gt;</a:t>
            </a:r>
            <a:r>
              <a:rPr lang="fr-FR" sz="700" dirty="0"/>
              <a:t>, du fait du </a:t>
            </a:r>
            <a:r>
              <a:rPr lang="fr-FR" sz="700" b="1" dirty="0"/>
              <a:t>mécanisme de plafonnement des </a:t>
            </a:r>
            <a:r>
              <a:rPr lang="fr-FR" sz="700" b="1" dirty="0">
                <a:solidFill>
                  <a:srgbClr val="000000"/>
                </a:solidFill>
              </a:rPr>
              <a:t>gains</a:t>
            </a:r>
            <a:r>
              <a:rPr lang="fr-FR" sz="700" b="1" dirty="0"/>
              <a:t> </a:t>
            </a:r>
            <a:r>
              <a:rPr lang="fr-FR" sz="700" b="1" dirty="0">
                <a:solidFill>
                  <a:srgbClr val="000000"/>
                </a:solidFill>
              </a:rPr>
              <a:t>à &lt;CPN&gt; par &lt;F0&gt; &lt;F2&gt; depuis </a:t>
            </a:r>
            <a:r>
              <a:rPr lang="fr-FR" sz="700" b="1" dirty="0"/>
              <a:t>le </a:t>
            </a:r>
            <a:r>
              <a:rPr lang="fr-FR" sz="700" b="1" dirty="0">
                <a:solidFill>
                  <a:srgbClr val="000000"/>
                </a:solidFill>
              </a:rPr>
              <a:t>&lt;DDCI&gt; </a:t>
            </a:r>
            <a:r>
              <a:rPr lang="fr-FR" sz="700" dirty="0"/>
              <a:t>(soit un Taux de Rendement Annuel net maximum de 4,67%</a:t>
            </a:r>
            <a:r>
              <a:rPr lang="fr-FR" sz="700" baseline="30000" dirty="0">
                <a:ea typeface="SimSun" pitchFamily="2" charset="-122"/>
                <a:cs typeface="Times New Roman" pitchFamily="18" charset="0"/>
              </a:rPr>
              <a:t>(2)</a:t>
            </a:r>
            <a:r>
              <a:rPr lang="fr-FR" sz="700" dirty="0">
                <a:ea typeface="SimSun" pitchFamily="2" charset="-122"/>
                <a:cs typeface="Times New Roman" pitchFamily="18" charset="0"/>
              </a:rPr>
              <a:t>)</a:t>
            </a:r>
            <a:r>
              <a:rPr lang="fr-FR" sz="700" dirty="0"/>
              <a:t>.</a:t>
            </a:r>
          </a:p>
          <a:p>
            <a:pPr lvl="2" algn="just">
              <a:lnSpc>
                <a:spcPct val="92000"/>
              </a:lnSpc>
              <a:spcBef>
                <a:spcPts val="200"/>
              </a:spcBef>
              <a:spcAft>
                <a:spcPts val="200"/>
              </a:spcAft>
            </a:pPr>
            <a:r>
              <a:rPr lang="fr-FR" sz="700" dirty="0">
                <a:solidFill>
                  <a:srgbClr val="04202E"/>
                </a:solidFill>
              </a:rPr>
              <a:t>Le rendement </a:t>
            </a:r>
            <a:r>
              <a:rPr lang="fr-FR" sz="700" dirty="0">
                <a:solidFill>
                  <a:srgbClr val="000000"/>
                </a:solidFill>
              </a:rPr>
              <a:t>de « &lt;Nom&gt; » est très sensible à une faible variation du &lt;SJR3&gt; de clôture de &lt;SJR1&gt; autour du seuil de &lt;ABAC&gt; &lt;EBAC&gt;de son &lt;NDR&gt; en cours de vie, et des seuils de &lt;DBAC&gt; et &lt;PDI&gt; de son &lt;NDR&gt; à la date de constatation finale</a:t>
            </a:r>
            <a:r>
              <a:rPr lang="fr-FR" sz="700" baseline="30000" dirty="0">
                <a:solidFill>
                  <a:srgbClr val="04202E"/>
                </a:solidFill>
              </a:rPr>
              <a:t>(1)</a:t>
            </a:r>
            <a:r>
              <a:rPr lang="fr-FR" sz="700" dirty="0"/>
              <a:t>.</a:t>
            </a:r>
          </a:p>
          <a:p>
            <a:pPr lvl="1" algn="just">
              <a:lnSpc>
                <a:spcPct val="95000"/>
              </a:lnSpc>
              <a:spcBef>
                <a:spcPts val="600"/>
              </a:spcBef>
            </a:pPr>
            <a:r>
              <a:rPr lang="fr-FR" sz="1000" b="1" dirty="0">
                <a:solidFill>
                  <a:srgbClr val="B9A049"/>
                </a:solidFill>
                <a:latin typeface="Proxima Nova Rg" panose="02000506030000020004" pitchFamily="2" charset="0"/>
              </a:rPr>
              <a:t>PRINCIPAUX FACTEURS DE RISQUES</a:t>
            </a:r>
          </a:p>
          <a:p>
            <a:pPr lvl="3" algn="just">
              <a:lnSpc>
                <a:spcPct val="95000"/>
              </a:lnSpc>
            </a:pPr>
            <a:r>
              <a:rPr lang="fr-FR" sz="700" i="1" dirty="0"/>
              <a:t>Les investisseurs sont invités à lire attentivement la section « Facteurs de Risques » du Prospectus de base. </a:t>
            </a:r>
          </a:p>
          <a:p>
            <a:pPr lvl="3" algn="just">
              <a:lnSpc>
                <a:spcPct val="95000"/>
              </a:lnSpc>
              <a:spcAft>
                <a:spcPts val="600"/>
              </a:spcAft>
            </a:pPr>
            <a:r>
              <a:rPr lang="fr-FR" sz="700" b="1" u="sng" dirty="0"/>
              <a:t>Ces risques sont notamment :</a:t>
            </a:r>
            <a:endParaRPr lang="fr-FR" sz="700" i="1" u="sng" dirty="0"/>
          </a:p>
          <a:p>
            <a:pPr lvl="2" algn="just">
              <a:lnSpc>
                <a:spcPct val="90000"/>
              </a:lnSpc>
              <a:spcAft>
                <a:spcPts val="200"/>
              </a:spcAft>
            </a:pPr>
            <a:r>
              <a:rPr lang="fr-FR" sz="700" b="1" dirty="0"/>
              <a:t>Risque de crédit : </a:t>
            </a:r>
            <a:r>
              <a:rPr lang="fr-FR" sz="700" dirty="0"/>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700" b="1" dirty="0"/>
          </a:p>
          <a:p>
            <a:pPr lvl="2" algn="just">
              <a:lnSpc>
                <a:spcPct val="90000"/>
              </a:lnSpc>
              <a:spcAft>
                <a:spcPts val="200"/>
              </a:spcAft>
            </a:pPr>
            <a:r>
              <a:rPr lang="fr-FR" sz="700" b="1" dirty="0"/>
              <a:t>Risque de marché : </a:t>
            </a:r>
            <a:r>
              <a:rPr lang="fr-FR" sz="700" dirty="0"/>
              <a:t>Le produit peut connaître à tout moment d’importantes fluctuations de &lt;SJR3&gt; (en raison notamment de l’évolution du prix, du (ou des) instrument(s) sous-jacent(s) et des taux d’intérêt), pouvant aboutir dans certains cas à la perte totale du montant investi. Les fluctuations du prix du produit en cours de vie sont également plus importantes en cas de baisse des marchés en raison de la méthode de prélèvement forfaitaire en points.</a:t>
            </a:r>
          </a:p>
          <a:p>
            <a:pPr lvl="2" algn="just">
              <a:lnSpc>
                <a:spcPct val="90000"/>
              </a:lnSpc>
              <a:spcAft>
                <a:spcPts val="200"/>
              </a:spcAft>
            </a:pPr>
            <a:r>
              <a:rPr lang="fr-FR" sz="700" b="1" dirty="0"/>
              <a:t>Risque de liquidité : </a:t>
            </a:r>
            <a:r>
              <a:rPr lang="fr-FR" sz="700" dirty="0"/>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lvl="2" algn="just">
              <a:lnSpc>
                <a:spcPct val="90000"/>
              </a:lnSpc>
              <a:spcAft>
                <a:spcPts val="200"/>
              </a:spcAft>
            </a:pPr>
            <a:r>
              <a:rPr lang="fr-FR" sz="700" b="1" dirty="0"/>
              <a:t>Risque de perte en capital : </a:t>
            </a:r>
            <a:r>
              <a:rPr lang="fr-FR" sz="700" dirty="0"/>
              <a:t>Le produit présente un risque de perte en capital. La valeur de remboursement du produit peut être inférieure au montant de l’investissement initial. Dans le pire des scénarios, les investisseurs peuvent perdre jusqu’à la totalité de leur investissement.</a:t>
            </a:r>
          </a:p>
          <a:p>
            <a:pPr lvl="2" algn="just">
              <a:lnSpc>
                <a:spcPct val="90000"/>
              </a:lnSpc>
              <a:spcAft>
                <a:spcPts val="200"/>
              </a:spcAft>
            </a:pPr>
            <a:r>
              <a:rPr lang="fr-FR" sz="700" b="1" dirty="0"/>
              <a:t>Risque lié au sous-jacent : </a:t>
            </a:r>
            <a:r>
              <a:rPr lang="fr-FR" sz="700" dirty="0"/>
              <a:t>Le mécanisme de remboursement est lié à l’évolution du &lt;SJR3&gt; de &lt;SJR1&gt; </a:t>
            </a:r>
            <a:r>
              <a:rPr lang="en-US" sz="700" dirty="0"/>
              <a:t>S&amp;P Euro 50 Equal Weight 50 Point Decrement Index (Series 2)</a:t>
            </a:r>
            <a:r>
              <a:rPr lang="fr-FR" sz="700" dirty="0"/>
              <a:t> et donc à l’évolution des marchés actions.</a:t>
            </a:r>
          </a:p>
          <a:p>
            <a:pPr lvl="2" algn="just">
              <a:lnSpc>
                <a:spcPct val="90000"/>
              </a:lnSpc>
              <a:spcAft>
                <a:spcPts val="1200"/>
              </a:spcAft>
            </a:pPr>
            <a:r>
              <a:rPr lang="fr-FR" sz="700" b="1" dirty="0"/>
              <a:t>Risque découlant de la nature du support : </a:t>
            </a:r>
            <a:r>
              <a:rPr lang="fr-FR" sz="700" dirty="0"/>
              <a:t>En cas de revente du produit avant l’échéance ou, selon le cas, à la date de remboursement anticipé automatique</a:t>
            </a:r>
            <a:r>
              <a:rPr lang="fr-FR" sz="700" baseline="30000" dirty="0"/>
              <a:t>(1)</a:t>
            </a:r>
            <a:r>
              <a:rPr lang="fr-FR" sz="700" dirty="0"/>
              <a:t>, alors que les conditions de remboursement anticipé automatique ne sont pas remplies, il est impossible de mesurer a priori le &lt;GC&gt;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700" baseline="30000" dirty="0"/>
              <a:t>(1)</a:t>
            </a:r>
            <a:r>
              <a:rPr lang="fr-FR" sz="700" dirty="0"/>
              <a:t>. Ainsi, le montant remboursé pourra être très différent (inférieur ou supérieur) du montant résultant de l’application de la formule annoncée. </a:t>
            </a:r>
            <a:r>
              <a:rPr lang="fr-FR" sz="700" b="1" dirty="0"/>
              <a:t>Il existe donc un risque de perte en capital partielle ou totale. Il est précisé que l’Assureur, d'une part, l'Emetteur et le Garant de la formule d'autre part sont des entités juridiques indépendantes.</a:t>
            </a:r>
          </a:p>
        </p:txBody>
      </p:sp>
      <p:sp>
        <p:nvSpPr>
          <p:cNvPr id="13" name="Espace réservé du texte 10">
            <a:extLst>
              <a:ext uri="{FF2B5EF4-FFF2-40B4-BE49-F238E27FC236}">
                <a16:creationId xmlns:a16="http://schemas.microsoft.com/office/drawing/2014/main" id="{C8B475E0-6C46-447A-820A-85066BFD6699}"/>
              </a:ext>
            </a:extLst>
          </p:cNvPr>
          <p:cNvSpPr>
            <a:spLocks noGrp="1"/>
          </p:cNvSpPr>
          <p:nvPr>
            <p:ph type="body" sz="quarter" idx="15"/>
          </p:nvPr>
        </p:nvSpPr>
        <p:spPr>
          <a:xfrm>
            <a:off x="589766" y="9922064"/>
            <a:ext cx="6374618" cy="730738"/>
          </a:xfrm>
        </p:spPr>
        <p:txBody>
          <a:bodyPr lIns="72000" tIns="0" rIns="72000" bIns="0"/>
          <a:lstStyle/>
          <a:p>
            <a:pPr lvl="1" algn="just"/>
            <a:r>
              <a:rPr lang="fr-FR" sz="700" spc="-40" baseline="30000" dirty="0">
                <a:solidFill>
                  <a:srgbClr val="000000"/>
                </a:solidFill>
                <a:latin typeface="Proxima Nova Rg" panose="02000506030000020004" pitchFamily="2" charset="0"/>
              </a:rPr>
              <a:t>(1) </a:t>
            </a:r>
            <a:r>
              <a:rPr lang="fr-FR" sz="700" spc="-4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lvl="1" algn="just"/>
            <a:r>
              <a:rPr lang="fr-FR" sz="700" spc="-40" baseline="30000" dirty="0">
                <a:solidFill>
                  <a:srgbClr val="000000"/>
                </a:solidFill>
                <a:latin typeface="Proxima Nova Rg" panose="02000506030000020004" pitchFamily="2" charset="0"/>
              </a:rPr>
              <a:t>(2)</a:t>
            </a:r>
            <a:r>
              <a:rPr lang="fr-FR" sz="700" spc="-4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700" spc="-40" baseline="30000" dirty="0">
                <a:solidFill>
                  <a:srgbClr val="000000"/>
                </a:solidFill>
                <a:latin typeface="Proxima Nova Rg" panose="02000506030000020004" pitchFamily="2" charset="0"/>
              </a:rPr>
              <a:t>(1)</a:t>
            </a:r>
            <a:r>
              <a:rPr lang="fr-FR" sz="700" spc="-40" dirty="0">
                <a:solidFill>
                  <a:srgbClr val="000000"/>
                </a:solidFill>
                <a:latin typeface="Proxima Nova Rg" panose="02000506030000020004" pitchFamily="2" charset="0"/>
              </a:rPr>
              <a:t> ou d’échéance</a:t>
            </a:r>
            <a:r>
              <a:rPr lang="fr-FR" sz="700" spc="-40" baseline="30000" dirty="0">
                <a:solidFill>
                  <a:srgbClr val="000000"/>
                </a:solidFill>
                <a:latin typeface="Proxima Nova Rg" panose="02000506030000020004" pitchFamily="2" charset="0"/>
              </a:rPr>
              <a:t>(1)</a:t>
            </a:r>
            <a:r>
              <a:rPr lang="fr-FR" sz="700" spc="-4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de </a:t>
            </a:r>
            <a:r>
              <a:rPr lang="it-IT" sz="700" spc="-40" dirty="0">
                <a:solidFill>
                  <a:srgbClr val="000000"/>
                </a:solidFill>
                <a:latin typeface="Proxima Nova Rg" panose="02000506030000020004" pitchFamily="2" charset="0"/>
              </a:rPr>
              <a:t>&lt;SJR1&gt;</a:t>
            </a:r>
            <a:r>
              <a:rPr lang="fr-FR" sz="700" spc="-40" dirty="0">
                <a:solidFill>
                  <a:srgbClr val="000000"/>
                </a:solidFill>
                <a:latin typeface="Proxima Nova Rg" panose="02000506030000020004" pitchFamily="2" charset="0"/>
              </a:rPr>
              <a:t>, des taux d’intérêt, de la volatilité et des primes de risque de crédit notamment) et pourra donc entraîner un risque de perte en capital.</a:t>
            </a:r>
          </a:p>
        </p:txBody>
      </p:sp>
      <p:pic>
        <p:nvPicPr>
          <p:cNvPr id="11" name="logo_equitim_final-01.png" descr="logo_equitim_final-01.png">
            <a:extLst>
              <a:ext uri="{FF2B5EF4-FFF2-40B4-BE49-F238E27FC236}">
                <a16:creationId xmlns:a16="http://schemas.microsoft.com/office/drawing/2014/main" id="{D6B1F06B-FFA2-432B-8A15-88F29E9F16ED}"/>
              </a:ext>
            </a:extLst>
          </p:cNvPr>
          <p:cNvPicPr>
            <a:picLocks noChangeAspect="1"/>
          </p:cNvPicPr>
          <p:nvPr/>
        </p:nvPicPr>
        <p:blipFill rotWithShape="1">
          <a:blip r:embed="rId2"/>
          <a:srcRect t="30991" b="26494"/>
          <a:stretch/>
        </p:blipFill>
        <p:spPr>
          <a:xfrm>
            <a:off x="498496" y="-30748"/>
            <a:ext cx="1765100" cy="567402"/>
          </a:xfrm>
          <a:prstGeom prst="rect">
            <a:avLst/>
          </a:prstGeom>
          <a:ln w="3175">
            <a:miter lim="400000"/>
          </a:ln>
        </p:spPr>
      </p:pic>
      <p:sp>
        <p:nvSpPr>
          <p:cNvPr id="12" name="Rectangle">
            <a:extLst>
              <a:ext uri="{FF2B5EF4-FFF2-40B4-BE49-F238E27FC236}">
                <a16:creationId xmlns:a16="http://schemas.microsoft.com/office/drawing/2014/main" id="{D3B1A828-392C-48EB-BCB1-E756C25BDE2C}"/>
              </a:ext>
            </a:extLst>
          </p:cNvPr>
          <p:cNvSpPr/>
          <p:nvPr/>
        </p:nvSpPr>
        <p:spPr>
          <a:xfrm>
            <a:off x="653266" y="501032"/>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15" name="Image" descr="Image">
            <a:extLst>
              <a:ext uri="{FF2B5EF4-FFF2-40B4-BE49-F238E27FC236}">
                <a16:creationId xmlns:a16="http://schemas.microsoft.com/office/drawing/2014/main" id="{7014A01F-CA64-4A08-8E08-50BB60DF888D}"/>
              </a:ext>
            </a:extLst>
          </p:cNvPr>
          <p:cNvPicPr>
            <a:picLocks noChangeAspect="1"/>
          </p:cNvPicPr>
          <p:nvPr/>
        </p:nvPicPr>
        <p:blipFill>
          <a:blip r:embed="rId3"/>
          <a:stretch>
            <a:fillRect/>
          </a:stretch>
        </p:blipFill>
        <p:spPr>
          <a:xfrm>
            <a:off x="6398049" y="-690051"/>
            <a:ext cx="1602798" cy="1878083"/>
          </a:xfrm>
          <a:prstGeom prst="rect">
            <a:avLst/>
          </a:prstGeom>
          <a:ln w="3175">
            <a:miter lim="400000"/>
          </a:ln>
        </p:spPr>
      </p:pic>
      <p:sp>
        <p:nvSpPr>
          <p:cNvPr id="18" name="Rectangle">
            <a:extLst>
              <a:ext uri="{FF2B5EF4-FFF2-40B4-BE49-F238E27FC236}">
                <a16:creationId xmlns:a16="http://schemas.microsoft.com/office/drawing/2014/main" id="{09419EEF-3BF4-4EB3-86E2-DE98CFAEDEAD}"/>
              </a:ext>
            </a:extLst>
          </p:cNvPr>
          <p:cNvSpPr/>
          <p:nvPr/>
        </p:nvSpPr>
        <p:spPr>
          <a:xfrm>
            <a:off x="666365" y="56030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3" name="Rectangle">
            <a:extLst>
              <a:ext uri="{FF2B5EF4-FFF2-40B4-BE49-F238E27FC236}">
                <a16:creationId xmlns:a16="http://schemas.microsoft.com/office/drawing/2014/main" id="{7D8A866D-AA50-4D2F-8C50-8DCE3A11ABB4}"/>
              </a:ext>
            </a:extLst>
          </p:cNvPr>
          <p:cNvSpPr/>
          <p:nvPr/>
        </p:nvSpPr>
        <p:spPr>
          <a:xfrm>
            <a:off x="661426" y="9705170"/>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Rectangle">
            <a:extLst>
              <a:ext uri="{FF2B5EF4-FFF2-40B4-BE49-F238E27FC236}">
                <a16:creationId xmlns:a16="http://schemas.microsoft.com/office/drawing/2014/main" id="{951B606E-B94B-4ED1-8E2D-E409D1BC6393}"/>
              </a:ext>
            </a:extLst>
          </p:cNvPr>
          <p:cNvSpPr/>
          <p:nvPr/>
        </p:nvSpPr>
        <p:spPr>
          <a:xfrm>
            <a:off x="661426" y="9326710"/>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4" name="ZoneTexte 13">
            <a:extLst>
              <a:ext uri="{FF2B5EF4-FFF2-40B4-BE49-F238E27FC236}">
                <a16:creationId xmlns:a16="http://schemas.microsoft.com/office/drawing/2014/main" id="{500B1B7D-DEE3-4F2F-813A-881D3070263B}"/>
              </a:ext>
            </a:extLst>
          </p:cNvPr>
          <p:cNvSpPr txBox="1"/>
          <p:nvPr/>
        </p:nvSpPr>
        <p:spPr>
          <a:xfrm>
            <a:off x="418249" y="9337970"/>
            <a:ext cx="6700951" cy="383182"/>
          </a:xfrm>
          <a:prstGeom prst="rect">
            <a:avLst/>
          </a:prstGeom>
          <a:noFill/>
        </p:spPr>
        <p:txBody>
          <a:bodyPr wrap="square">
            <a:spAutoFit/>
          </a:bodyPr>
          <a:lstStyle/>
          <a:p>
            <a:pPr marL="179387" lvl="2" indent="0" algn="just">
              <a:lnSpc>
                <a:spcPct val="90000"/>
              </a:lnSpc>
              <a:spcAft>
                <a:spcPts val="200"/>
              </a:spcAft>
              <a:buNone/>
            </a:pPr>
            <a:r>
              <a:rPr lang="fr-FR" sz="7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Tree>
    <p:extLst>
      <p:ext uri="{BB962C8B-B14F-4D97-AF65-F5344CB8AC3E}">
        <p14:creationId xmlns:p14="http://schemas.microsoft.com/office/powerpoint/2010/main" val="636261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numéro de diapositive 9"/>
          <p:cNvSpPr>
            <a:spLocks noGrp="1"/>
          </p:cNvSpPr>
          <p:nvPr>
            <p:ph type="sldNum" sz="quarter" idx="12"/>
          </p:nvPr>
        </p:nvSpPr>
        <p:spPr/>
        <p:txBody>
          <a:bodyPr/>
          <a:lstStyle/>
          <a:p>
            <a:fld id="{21A58941-C02C-41B5-9643-2C1F36B7BEEB}" type="slidenum">
              <a:rPr lang="fr-FR" smtClean="0"/>
              <a:pPr/>
              <a:t>5</a:t>
            </a:fld>
            <a:endParaRPr lang="fr-FR"/>
          </a:p>
        </p:txBody>
      </p:sp>
      <p:sp>
        <p:nvSpPr>
          <p:cNvPr id="384" name="Espace réservé du texte 11"/>
          <p:cNvSpPr txBox="1">
            <a:spLocks/>
          </p:cNvSpPr>
          <p:nvPr/>
        </p:nvSpPr>
        <p:spPr>
          <a:xfrm>
            <a:off x="779684" y="9579777"/>
            <a:ext cx="6350854" cy="324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2" algn="just"/>
            <a:r>
              <a:rPr lang="fr-FR" sz="700" dirty="0">
                <a:solidFill>
                  <a:srgbClr val="B9A049"/>
                </a:solidFill>
                <a:latin typeface="+mn-lt"/>
              </a:rPr>
              <a:t>LE RENDEMENT DU PRODUIT « &lt;Nom&gt; » EST TRÈS SENSIBLE À UNE FAIBLE VARIATION DU &lt;SJR3&gt; DE CLÔTURE DE &lt;SJR1&gt; AUTOUR DES SEUILS DE &lt;DBAC&gt; &lt;TEST&gt; à la date de constatation finale</a:t>
            </a:r>
            <a:r>
              <a:rPr lang="fr-FR" sz="700" baseline="30000" dirty="0">
                <a:solidFill>
                  <a:srgbClr val="B9A049"/>
                </a:solidFill>
                <a:latin typeface="+mn-lt"/>
              </a:rPr>
              <a:t>(1)</a:t>
            </a:r>
            <a:r>
              <a:rPr lang="fr-FR" sz="700" dirty="0">
                <a:solidFill>
                  <a:srgbClr val="B9A049"/>
                </a:solidFill>
                <a:latin typeface="+mn-lt"/>
              </a:rPr>
              <a:t>.</a:t>
            </a:r>
          </a:p>
        </p:txBody>
      </p:sp>
      <p:sp>
        <p:nvSpPr>
          <p:cNvPr id="391" name="Espace réservé du texte 10"/>
          <p:cNvSpPr>
            <a:spLocks noGrp="1"/>
          </p:cNvSpPr>
          <p:nvPr>
            <p:ph type="body" sz="quarter" idx="15"/>
          </p:nvPr>
        </p:nvSpPr>
        <p:spPr>
          <a:xfrm>
            <a:off x="567856" y="9858195"/>
            <a:ext cx="6417144" cy="775547"/>
          </a:xfrm>
        </p:spPr>
        <p:txBody>
          <a:bodyPr/>
          <a:lstStyle/>
          <a:p>
            <a:pPr lvl="1" algn="just"/>
            <a:r>
              <a:rPr lang="fr-FR" sz="700" spc="-40" baseline="30000" dirty="0">
                <a:solidFill>
                  <a:srgbClr val="000000"/>
                </a:solidFill>
                <a:latin typeface="+mn-lt"/>
              </a:rPr>
              <a:t>(1) </a:t>
            </a:r>
            <a:r>
              <a:rPr lang="fr-FR" sz="700" spc="-40" dirty="0">
                <a:solidFill>
                  <a:srgbClr val="000000"/>
                </a:solidFill>
                <a:latin typeface="+mn-lt"/>
              </a:rPr>
              <a:t>Veuillez vous référer au tableau récapitulant les principales caractéristiques financières en page 7 pour le détail des dates. </a:t>
            </a:r>
          </a:p>
          <a:p>
            <a:pPr lvl="1" algn="just"/>
            <a:r>
              <a:rPr lang="fr-FR" sz="700" spc="-40" baseline="30000" dirty="0">
                <a:solidFill>
                  <a:srgbClr val="000000"/>
                </a:solidFill>
                <a:latin typeface="+mn-lt"/>
              </a:rPr>
              <a:t>(2)</a:t>
            </a:r>
            <a:r>
              <a:rPr lang="fr-FR" sz="700" spc="-40" dirty="0">
                <a:solidFill>
                  <a:srgbClr val="000000"/>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700" spc="-40" baseline="30000" dirty="0">
                <a:solidFill>
                  <a:srgbClr val="000000"/>
                </a:solidFill>
                <a:latin typeface="+mn-lt"/>
              </a:rPr>
              <a:t>(1)</a:t>
            </a:r>
            <a:r>
              <a:rPr lang="fr-FR" sz="700" spc="-40" dirty="0">
                <a:solidFill>
                  <a:srgbClr val="000000"/>
                </a:solidFill>
                <a:latin typeface="+mn-lt"/>
              </a:rPr>
              <a:t> ou d’échéance</a:t>
            </a:r>
            <a:r>
              <a:rPr lang="fr-FR" sz="700" spc="-40" baseline="30000" dirty="0">
                <a:solidFill>
                  <a:srgbClr val="000000"/>
                </a:solidFill>
                <a:latin typeface="+mn-lt"/>
              </a:rPr>
              <a:t>(1)</a:t>
            </a:r>
            <a:r>
              <a:rPr lang="fr-FR" sz="700" spc="-40" dirty="0">
                <a:solidFill>
                  <a:srgbClr val="000000"/>
                </a:solidFill>
                <a:latin typeface="+mn-lt"/>
              </a:rPr>
              <a:t> selon les scénarios. Une sortie anticipée à l’initiative de l’investisseur se fera à un &lt;SJR3&gt; dépendant de l’évolution des paramètres de marché au moment de la sortie (&lt;SJR3&gt; de </a:t>
            </a:r>
            <a:r>
              <a:rPr lang="it-IT" sz="700" spc="-40" dirty="0">
                <a:solidFill>
                  <a:srgbClr val="000000"/>
                </a:solidFill>
                <a:latin typeface="+mn-lt"/>
              </a:rPr>
              <a:t>&lt;SJR1&gt;</a:t>
            </a:r>
            <a:r>
              <a:rPr lang="fr-FR" sz="700" spc="-40" dirty="0">
                <a:solidFill>
                  <a:srgbClr val="000000"/>
                </a:solidFill>
                <a:latin typeface="+mn-lt"/>
              </a:rPr>
              <a:t>, des taux d’intérêt, de la volatilité et des primes de risque de crédit notamment) et pourra </a:t>
            </a:r>
            <a:r>
              <a:rPr lang="fr-FR" sz="700" kern="0" spc="-40" dirty="0">
                <a:solidFill>
                  <a:srgbClr val="000000"/>
                </a:solidFill>
                <a:latin typeface="+mn-lt"/>
              </a:rPr>
              <a:t>donc entraîner un risque de perte en capital.</a:t>
            </a:r>
          </a:p>
          <a:p>
            <a:pPr lvl="1" algn="just"/>
            <a:r>
              <a:rPr lang="fr-FR" sz="700" kern="0" baseline="30000" dirty="0">
                <a:solidFill>
                  <a:srgbClr val="000000"/>
                </a:solidFill>
                <a:latin typeface="+mn-lt"/>
              </a:rPr>
              <a:t>(3) </a:t>
            </a:r>
            <a:r>
              <a:rPr lang="fr-FR" sz="700" spc="-40" dirty="0">
                <a:solidFill>
                  <a:srgbClr val="000000"/>
                </a:solidFill>
                <a:latin typeface="+mn-lt"/>
              </a:rPr>
              <a:t>Hors prise en compte des dividendes éventuels détachés par </a:t>
            </a:r>
            <a:r>
              <a:rPr lang="it-IT" sz="700" spc="-40" dirty="0">
                <a:solidFill>
                  <a:srgbClr val="000000"/>
                </a:solidFill>
                <a:latin typeface="+mn-lt"/>
              </a:rPr>
              <a:t>&lt;SJR1&gt; .</a:t>
            </a:r>
            <a:endParaRPr lang="fr-FR" sz="700" spc="-40" dirty="0">
              <a:solidFill>
                <a:srgbClr val="000000"/>
              </a:solidFill>
              <a:latin typeface="+mn-lt"/>
            </a:endParaRPr>
          </a:p>
        </p:txBody>
      </p:sp>
      <p:sp>
        <p:nvSpPr>
          <p:cNvPr id="108" name="ZoneTexte 107"/>
          <p:cNvSpPr txBox="1"/>
          <p:nvPr/>
        </p:nvSpPr>
        <p:spPr>
          <a:xfrm>
            <a:off x="4077407" y="1683169"/>
            <a:ext cx="3244191" cy="1982762"/>
          </a:xfrm>
          <a:prstGeom prst="rect">
            <a:avLst/>
          </a:prstGeom>
          <a:solidFill>
            <a:schemeClr val="bg1"/>
          </a:solidFill>
          <a:ln>
            <a:noFill/>
          </a:ln>
          <a:effectLst/>
        </p:spPr>
        <p:txBody>
          <a:bodyPr wrap="square" lIns="104306" tIns="52153" rIns="104306" bIns="52153" rtlCol="0">
            <a:spAutoFit/>
          </a:bodyPr>
          <a:lstStyle/>
          <a:p>
            <a:pPr algn="just" defTabSz="1042988" fontAlgn="base">
              <a:spcBef>
                <a:spcPct val="0"/>
              </a:spcBef>
              <a:spcAft>
                <a:spcPct val="0"/>
              </a:spcAft>
            </a:pPr>
            <a:r>
              <a:rPr lang="fr-FR" sz="800" dirty="0">
                <a:solidFill>
                  <a:schemeClr val="tx2"/>
                </a:solidFill>
              </a:rPr>
              <a:t>À chaque date de </a:t>
            </a:r>
            <a:r>
              <a:rPr lang="fr-FR" sz="800" dirty="0">
                <a:solidFill>
                  <a:srgbClr val="000000"/>
                </a:solidFill>
              </a:rPr>
              <a:t>constatation &lt;F1&gt;</a:t>
            </a:r>
            <a:r>
              <a:rPr lang="fr-FR" sz="800" baseline="30000" dirty="0">
                <a:solidFill>
                  <a:srgbClr val="000000"/>
                </a:solidFill>
              </a:rPr>
              <a:t>(1) </a:t>
            </a:r>
            <a:r>
              <a:rPr lang="fr-FR" sz="800" dirty="0">
                <a:solidFill>
                  <a:srgbClr val="000000"/>
                </a:solidFill>
              </a:rPr>
              <a:t>du &lt;1DR&gt; au &lt;ADCF&gt;, &lt;SJR1&gt; clôture à un &lt;SJR3&gt; strictement inférieur à &lt;ABAC&gt; </a:t>
            </a:r>
            <a:r>
              <a:rPr lang="fr-FR" sz="800" dirty="0">
                <a:solidFill>
                  <a:schemeClr val="tx2"/>
                </a:solidFill>
              </a:rPr>
              <a:t>&lt;NDRTES&gt;. </a:t>
            </a:r>
            <a:r>
              <a:rPr lang="fr-FR" sz="800" dirty="0">
                <a:solidFill>
                  <a:srgbClr val="000000"/>
                </a:solidFill>
              </a:rPr>
              <a:t>Le mécanisme de remboursement anticipé automatique n’est donc pas activé et le produit continue.</a:t>
            </a:r>
          </a:p>
          <a:p>
            <a:pPr lvl="0" algn="just" defTabSz="1042988" fontAlgn="base">
              <a:spcBef>
                <a:spcPct val="0"/>
              </a:spcBef>
              <a:spcAft>
                <a:spcPct val="0"/>
              </a:spcAft>
            </a:pPr>
            <a:endParaRPr lang="fr-FR" sz="800" dirty="0">
              <a:solidFill>
                <a:srgbClr val="000000"/>
              </a:solidFill>
              <a:highlight>
                <a:srgbClr val="FFFF00"/>
              </a:highlight>
            </a:endParaRPr>
          </a:p>
          <a:p>
            <a:pPr lvl="0" algn="just" defTabSz="1042988" fontAlgn="base">
              <a:spcBef>
                <a:spcPct val="0"/>
              </a:spcBef>
              <a:spcAft>
                <a:spcPts val="600"/>
              </a:spcAft>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solidFill>
                  <a:srgbClr val="000000"/>
                </a:solidFill>
              </a:rPr>
              <a:t>Le Taux de Rendement Annuel net est alors similaire à celui d’un investissement direct dans &lt;SJR1&gt;</a:t>
            </a:r>
            <a:r>
              <a:rPr lang="fr-FR" sz="800" baseline="30000" dirty="0">
                <a:solidFill>
                  <a:srgbClr val="000000"/>
                </a:solidFill>
              </a:rPr>
              <a:t>(3)</a:t>
            </a:r>
            <a:r>
              <a:rPr lang="fr-FR" sz="800" dirty="0">
                <a:solidFill>
                  <a:srgbClr val="000000"/>
                </a:solidFill>
              </a:rPr>
              <a:t>, soit -10,82%</a:t>
            </a:r>
            <a:r>
              <a:rPr lang="fr-FR" sz="800" baseline="30000" dirty="0">
                <a:solidFill>
                  <a:srgbClr val="000000"/>
                </a:solidFill>
              </a:rPr>
              <a:t>(2)</a:t>
            </a:r>
            <a:r>
              <a:rPr lang="fr-FR" sz="800" dirty="0">
                <a:solidFill>
                  <a:srgbClr val="000000"/>
                </a:solidFill>
              </a:rPr>
              <a:t>. </a:t>
            </a:r>
          </a:p>
          <a:p>
            <a:pPr lvl="0" algn="just" defTabSz="1042988" fontAlgn="base">
              <a:spcBef>
                <a:spcPct val="0"/>
              </a:spcBef>
              <a:spcAft>
                <a:spcPts val="600"/>
              </a:spcAft>
            </a:pPr>
            <a:r>
              <a:rPr lang="fr-FR" sz="800" b="1" dirty="0">
                <a:solidFill>
                  <a:schemeClr val="tx2"/>
                </a:solidFill>
                <a:latin typeface="Proxima Nova Rg" panose="02000506030000020004" pitchFamily="2" charset="0"/>
              </a:rPr>
              <a:t>Dans ce scénario, l’investisseur subit une perte en capital, qui peut être totale dans le cas le plus défavorable.</a:t>
            </a:r>
          </a:p>
        </p:txBody>
      </p:sp>
      <p:sp>
        <p:nvSpPr>
          <p:cNvPr id="153" name="ZoneTexte 152"/>
          <p:cNvSpPr txBox="1"/>
          <p:nvPr/>
        </p:nvSpPr>
        <p:spPr>
          <a:xfrm>
            <a:off x="664927" y="4206860"/>
            <a:ext cx="6534521" cy="2492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dirty="0"/>
              <a:t>SCÉNARIO MÉDIAN : </a:t>
            </a:r>
            <a:r>
              <a:rPr lang="fr-FR" b="0" dirty="0">
                <a:latin typeface="+mn-lt"/>
              </a:rPr>
              <a:t>À la date de constatation finale</a:t>
            </a:r>
            <a:r>
              <a:rPr lang="fr-FR" b="0" baseline="30000" dirty="0">
                <a:latin typeface="+mn-lt"/>
              </a:rPr>
              <a:t>(1)</a:t>
            </a:r>
            <a:r>
              <a:rPr lang="fr-FR" b="0" dirty="0">
                <a:latin typeface="+mn-lt"/>
              </a:rPr>
              <a:t>, &lt;SJR1&gt; clôture à un &lt;SJR3&gt; &lt;SDBAC&gt; supérieur ou égal à &lt;PDI&gt; de son &lt;NDR&gt;</a:t>
            </a:r>
          </a:p>
        </p:txBody>
      </p:sp>
      <p:sp>
        <p:nvSpPr>
          <p:cNvPr id="154" name="ZoneTexte 153"/>
          <p:cNvSpPr txBox="1"/>
          <p:nvPr/>
        </p:nvSpPr>
        <p:spPr>
          <a:xfrm>
            <a:off x="4111474" y="4548472"/>
            <a:ext cx="3239377" cy="1905818"/>
          </a:xfrm>
          <a:prstGeom prst="rect">
            <a:avLst/>
          </a:prstGeom>
          <a:solidFill>
            <a:schemeClr val="bg1"/>
          </a:solidFill>
          <a:ln>
            <a:noFill/>
          </a:ln>
          <a:effectLst/>
        </p:spPr>
        <p:txBody>
          <a:bodyPr wrap="square" lIns="104306" tIns="52153" rIns="104306" bIns="52153"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a:t>
            </a:r>
            <a:r>
              <a:rPr lang="fr-FR" sz="800" dirty="0">
                <a:solidFill>
                  <a:srgbClr val="000000"/>
                </a:solidFill>
                <a:latin typeface="+mn-lt"/>
              </a:rPr>
              <a:t>constatation &lt;F1&gt;</a:t>
            </a:r>
            <a:r>
              <a:rPr lang="fr-FR" sz="800" baseline="30000" dirty="0">
                <a:solidFill>
                  <a:srgbClr val="000000"/>
                </a:solidFill>
                <a:latin typeface="+mn-lt"/>
              </a:rPr>
              <a:t>(1)</a:t>
            </a:r>
            <a:r>
              <a:rPr lang="fr-FR" sz="800" dirty="0">
                <a:solidFill>
                  <a:srgbClr val="000000"/>
                </a:solidFill>
                <a:latin typeface="+mn-lt"/>
              </a:rPr>
              <a:t> </a:t>
            </a:r>
            <a:r>
              <a:rPr kumimoji="0" lang="fr-FR" sz="800" i="0" u="none" strike="noStrike" kern="1200" cap="none" spc="0" normalizeH="0" baseline="0" noProof="0" dirty="0">
                <a:ln>
                  <a:noFill/>
                </a:ln>
                <a:solidFill>
                  <a:srgbClr val="000000"/>
                </a:solidFill>
                <a:effectLst/>
                <a:uLnTx/>
                <a:uFillTx/>
                <a:latin typeface="Proxima Nova Rg"/>
                <a:ea typeface="+mn-ea"/>
                <a:cs typeface="+mn-cs"/>
              </a:rPr>
              <a:t>du &lt;1DR&gt; au &lt;ADCF&gt;</a:t>
            </a:r>
            <a:r>
              <a:rPr lang="fr-FR" sz="800" dirty="0">
                <a:solidFill>
                  <a:srgbClr val="000000"/>
                </a:solidFill>
                <a:latin typeface="+mn-lt"/>
              </a:rPr>
              <a:t>, &lt;SJR1&gt; clôture à un &lt;SJR3&gt; strictement inférieur à &lt;ABAC&gt; </a:t>
            </a:r>
            <a:r>
              <a:rPr lang="fr-FR" sz="800" dirty="0">
                <a:solidFill>
                  <a:schemeClr val="tx2"/>
                </a:solidFill>
              </a:rPr>
              <a:t>&lt;NDRTES&gt;</a:t>
            </a:r>
            <a:r>
              <a:rPr lang="fr-FR" sz="800" dirty="0">
                <a:solidFill>
                  <a:srgbClr val="000000"/>
                </a:solidFill>
                <a:latin typeface="+mn-lt"/>
              </a:rPr>
              <a:t>. Le mécanisme de remboursement anticipé automatique n’est donc pas activé et le produit continue.</a:t>
            </a:r>
          </a:p>
          <a:p>
            <a:pPr lvl="0" defTabSz="1042988" fontAlgn="base">
              <a:spcBef>
                <a:spcPct val="0"/>
              </a:spcBef>
              <a:spcAft>
                <a:spcPct val="0"/>
              </a:spcAft>
            </a:pPr>
            <a:endParaRPr lang="fr-FR" sz="800" dirty="0">
              <a:solidFill>
                <a:srgbClr val="000000"/>
              </a:solidFill>
              <a:latin typeface="+mn-lt"/>
            </a:endParaRPr>
          </a:p>
          <a:p>
            <a:pPr lvl="0" defTabSz="1042988" fontAlgn="base">
              <a:spcBef>
                <a:spcPct val="0"/>
              </a:spcBef>
              <a:spcAft>
                <a:spcPts val="600"/>
              </a:spcAft>
            </a:pPr>
            <a:r>
              <a:rPr lang="fr-FR" sz="800" dirty="0">
                <a:solidFill>
                  <a:srgbClr val="000000"/>
                </a:solidFill>
                <a:latin typeface="+mn-lt"/>
              </a:rPr>
              <a:t>À la date de constatation finale</a:t>
            </a:r>
            <a:r>
              <a:rPr lang="fr-FR" sz="800" baseline="30000" dirty="0">
                <a:solidFill>
                  <a:srgbClr val="000000"/>
                </a:solidFill>
                <a:latin typeface="+mn-lt"/>
              </a:rPr>
              <a:t>(1)</a:t>
            </a:r>
            <a:r>
              <a:rPr lang="fr-FR" sz="800" dirty="0">
                <a:solidFill>
                  <a:srgbClr val="000000"/>
                </a:solidFill>
                <a:latin typeface="+mn-lt"/>
              </a:rPr>
              <a:t>, &lt;SJR1&gt; clôture à un &lt;SJR3&gt; strictement inférieur à &lt;DBAC&gt; du &lt;NDR&gt; &lt;PDINSM&gt;. L’investisseur récupère alors l’intégralité de son capital initialement investi.</a:t>
            </a:r>
          </a:p>
          <a:p>
            <a:pPr lvl="0" defTabSz="1042988" fontAlgn="base">
              <a:spcBef>
                <a:spcPct val="0"/>
              </a:spcBef>
              <a:spcAft>
                <a:spcPts val="600"/>
              </a:spcAft>
            </a:pPr>
            <a:r>
              <a:rPr lang="fr-FR" sz="800" dirty="0">
                <a:latin typeface="+mn-lt"/>
              </a:rPr>
              <a:t>Ce qui </a:t>
            </a:r>
            <a:r>
              <a:rPr lang="fr-FR" sz="800" dirty="0">
                <a:solidFill>
                  <a:srgbClr val="000000"/>
                </a:solidFill>
                <a:latin typeface="+mn-lt"/>
              </a:rPr>
              <a:t>correspond à un Taux de Rendement Annuel net de              -1,00%</a:t>
            </a:r>
            <a:r>
              <a:rPr lang="fr-FR" sz="800" baseline="30000" dirty="0">
                <a:solidFill>
                  <a:srgbClr val="000000"/>
                </a:solidFill>
                <a:latin typeface="+mn-lt"/>
              </a:rPr>
              <a:t>(2)</a:t>
            </a:r>
            <a:r>
              <a:rPr lang="fr-FR" sz="800" dirty="0">
                <a:solidFill>
                  <a:srgbClr val="000000"/>
                </a:solidFill>
                <a:latin typeface="+mn-lt"/>
              </a:rPr>
              <a:t>, contre un Taux de Rendement Annuel net de -5,91%</a:t>
            </a:r>
            <a:r>
              <a:rPr lang="fr-FR" sz="800" baseline="30000" dirty="0">
                <a:solidFill>
                  <a:srgbClr val="000000"/>
                </a:solidFill>
                <a:latin typeface="+mn-lt"/>
              </a:rPr>
              <a:t>(2)</a:t>
            </a:r>
            <a:r>
              <a:rPr lang="fr-FR" sz="800" dirty="0">
                <a:solidFill>
                  <a:srgbClr val="000000"/>
                </a:solidFill>
                <a:latin typeface="+mn-lt"/>
              </a:rPr>
              <a:t>, pour un investissement direct dans &lt;SJR1&gt;</a:t>
            </a:r>
            <a:r>
              <a:rPr lang="fr-FR" sz="800" baseline="30000" dirty="0">
                <a:solidFill>
                  <a:srgbClr val="000000"/>
                </a:solidFill>
                <a:latin typeface="+mn-lt"/>
              </a:rPr>
              <a:t>(3)</a:t>
            </a:r>
            <a:r>
              <a:rPr lang="fr-FR" sz="800" dirty="0">
                <a:solidFill>
                  <a:srgbClr val="000000"/>
                </a:solidFill>
                <a:latin typeface="+mn-lt"/>
              </a:rPr>
              <a:t>,</a:t>
            </a:r>
            <a:r>
              <a:rPr lang="fr-FR" sz="800" baseline="30000" dirty="0">
                <a:solidFill>
                  <a:srgbClr val="000000"/>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a:t>
            </a:r>
            <a:r>
              <a:rPr lang="fr-FR" sz="800" b="1" dirty="0">
                <a:solidFill>
                  <a:srgbClr val="000000"/>
                </a:solidFill>
                <a:latin typeface="+mn-lt"/>
              </a:rPr>
              <a:t>&lt;Nom&gt; </a:t>
            </a:r>
            <a:r>
              <a:rPr lang="fr-FR" sz="800" b="1" dirty="0">
                <a:latin typeface="+mn-lt"/>
              </a:rPr>
              <a:t>».</a:t>
            </a:r>
          </a:p>
        </p:txBody>
      </p:sp>
      <p:sp>
        <p:nvSpPr>
          <p:cNvPr id="302" name="ZoneTexte 301"/>
          <p:cNvSpPr txBox="1"/>
          <p:nvPr/>
        </p:nvSpPr>
        <p:spPr>
          <a:xfrm>
            <a:off x="653266" y="6796489"/>
            <a:ext cx="6546182" cy="2492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dirty="0"/>
              <a:t>SCÉNARIO FAVORABLE AVEC MISE EN ÉVIDENCE DU PLAFONNEMENT DES GAINS : </a:t>
            </a:r>
            <a:r>
              <a:rPr lang="fr-FR" b="0" dirty="0">
                <a:latin typeface="+mn-lt"/>
              </a:rPr>
              <a:t>Dès la première date de constatation du mécanisme de remboursement anticipé automatique</a:t>
            </a:r>
            <a:r>
              <a:rPr lang="fr-FR" b="0" baseline="30000" dirty="0">
                <a:latin typeface="+mn-lt"/>
              </a:rPr>
              <a:t>(1)</a:t>
            </a:r>
            <a:r>
              <a:rPr lang="fr-FR" b="0" dirty="0">
                <a:latin typeface="+mn-lt"/>
              </a:rPr>
              <a:t>, &lt;SJR1&gt; clôture à un &lt;SJR3&gt; supérieur ou égal à &lt;</a:t>
            </a:r>
            <a:r>
              <a:rPr lang="fr-FR" b="0" dirty="0">
                <a:solidFill>
                  <a:srgbClr val="998E67"/>
                </a:solidFill>
                <a:latin typeface="+mn-lt"/>
              </a:rPr>
              <a:t>ABAC</a:t>
            </a:r>
            <a:r>
              <a:rPr lang="fr-FR" b="0" dirty="0">
                <a:latin typeface="+mn-lt"/>
              </a:rPr>
              <a:t>&gt; </a:t>
            </a:r>
            <a:r>
              <a:rPr lang="fr-FR" b="0" dirty="0">
                <a:solidFill>
                  <a:srgbClr val="998E67"/>
                </a:solidFill>
                <a:latin typeface="+mn-lt"/>
              </a:rPr>
              <a:t>&lt;NDRTES&gt;</a:t>
            </a:r>
          </a:p>
        </p:txBody>
      </p:sp>
      <p:sp>
        <p:nvSpPr>
          <p:cNvPr id="454" name="ZoneTexte 453"/>
          <p:cNvSpPr txBox="1"/>
          <p:nvPr/>
        </p:nvSpPr>
        <p:spPr>
          <a:xfrm>
            <a:off x="4124416" y="7389274"/>
            <a:ext cx="3239378" cy="1782707"/>
          </a:xfrm>
          <a:prstGeom prst="rect">
            <a:avLst/>
          </a:prstGeom>
          <a:noFill/>
          <a:ln>
            <a:noFill/>
          </a:ln>
          <a:effectLst/>
        </p:spPr>
        <p:txBody>
          <a:bodyPr wrap="square" lIns="104306" tIns="52153" rIns="104306" bIns="52153" rtlCol="0">
            <a:spAutoFit/>
          </a:bodyPr>
          <a:lstStyle/>
          <a:p>
            <a:pPr algn="just">
              <a:spcAft>
                <a:spcPts val="600"/>
              </a:spcAft>
            </a:pPr>
            <a:r>
              <a:rPr lang="fr-FR" sz="800" dirty="0">
                <a:solidFill>
                  <a:schemeClr val="tx2"/>
                </a:solidFill>
              </a:rPr>
              <a:t>Dès la première date de constatation &lt;F1&gt;</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&lt;SJR1&gt; </a:t>
            </a:r>
            <a:r>
              <a:rPr lang="fr-FR" sz="800" dirty="0">
                <a:solidFill>
                  <a:srgbClr val="000000"/>
                </a:solidFill>
              </a:rPr>
              <a:t>clôture à un &lt;SJR3&gt; supérieur à &lt;BAC&gt; de son &lt;NDR&gt; (&lt;NSF&gt; dans cet exemple). Le produit est automatiquement remboursé par anticipation. Il verse alors l’intégralité du capital initial majorée d’un &lt;GC&gt; de &lt;CPN&gt; par &lt;F0&gt; &lt;SJR2&gt; depuis la dernière date de constatation initiale du produit, soit un &lt;GC&gt; de </a:t>
            </a:r>
            <a:r>
              <a:rPr lang="fr-FR" sz="800" dirty="0">
                <a:solidFill>
                  <a:schemeClr val="tx2"/>
                </a:solidFill>
              </a:rPr>
              <a:t>&lt;GCA&gt;</a:t>
            </a:r>
            <a:r>
              <a:rPr lang="fr-FR" sz="800" b="1" dirty="0">
                <a:solidFill>
                  <a:srgbClr val="B9A049"/>
                </a:solidFill>
              </a:rPr>
              <a:t> </a:t>
            </a:r>
            <a:r>
              <a:rPr lang="fr-FR" sz="800" dirty="0">
                <a:solidFill>
                  <a:schemeClr val="tx2"/>
                </a:solidFill>
              </a:rPr>
              <a:t>dans notre exemple. </a:t>
            </a:r>
          </a:p>
          <a:p>
            <a:pPr algn="just">
              <a:spcAft>
                <a:spcPts val="600"/>
              </a:spcAft>
            </a:pPr>
            <a:r>
              <a:rPr lang="fr-FR" sz="800" dirty="0">
                <a:solidFill>
                  <a:srgbClr val="04202E"/>
                </a:solidFill>
              </a:rPr>
              <a:t>Ce qui correspond à un Taux de Rendement Annuel net de 4,67%</a:t>
            </a:r>
            <a:r>
              <a:rPr lang="fr-FR" sz="800" baseline="30000" dirty="0">
                <a:solidFill>
                  <a:srgbClr val="04202E"/>
                </a:solidFill>
              </a:rPr>
              <a:t>(2)</a:t>
            </a:r>
            <a:r>
              <a:rPr lang="fr-FR" sz="800" dirty="0">
                <a:solidFill>
                  <a:srgbClr val="04202E"/>
                </a:solidFill>
              </a:rPr>
              <a:t>, contre un Taux de Rendement Annuel net de </a:t>
            </a:r>
            <a:r>
              <a:rPr lang="fr-FR" sz="800" dirty="0">
                <a:solidFill>
                  <a:schemeClr val="tx2"/>
                </a:solidFill>
              </a:rPr>
              <a:t>13,14</a:t>
            </a:r>
            <a:r>
              <a:rPr lang="fr-FR" sz="800" dirty="0">
                <a:solidFill>
                  <a:srgbClr val="04202E"/>
                </a:solidFill>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&lt;SJR1&gt;</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&lt;GC&gt;s </a:t>
            </a:r>
            <a:r>
              <a:rPr lang="fr-FR" sz="800" b="1" dirty="0">
                <a:solidFill>
                  <a:srgbClr val="000000"/>
                </a:solidFill>
              </a:rPr>
              <a:t>à &lt;CPN&gt; par &lt;F0&gt; </a:t>
            </a:r>
            <a:r>
              <a:rPr lang="fr-FR" sz="800" b="1" dirty="0">
                <a:solidFill>
                  <a:schemeClr val="tx2"/>
                </a:solidFill>
              </a:rPr>
              <a:t>&lt;SJR2&gt; depuis le &lt;DPCI&gt;.</a:t>
            </a:r>
          </a:p>
        </p:txBody>
      </p:sp>
      <p:pic>
        <p:nvPicPr>
          <p:cNvPr id="168" name="logo_equitim_final-01.png" descr="logo_equitim_final-01.png">
            <a:extLst>
              <a:ext uri="{FF2B5EF4-FFF2-40B4-BE49-F238E27FC236}">
                <a16:creationId xmlns:a16="http://schemas.microsoft.com/office/drawing/2014/main" id="{CA8F9582-6E71-49CE-AEFD-7DD6BA4DF89A}"/>
              </a:ext>
            </a:extLst>
          </p:cNvPr>
          <p:cNvPicPr>
            <a:picLocks noChangeAspect="1"/>
          </p:cNvPicPr>
          <p:nvPr/>
        </p:nvPicPr>
        <p:blipFill rotWithShape="1">
          <a:blip r:embed="rId3"/>
          <a:srcRect t="30991" b="26494"/>
          <a:stretch/>
        </p:blipFill>
        <p:spPr>
          <a:xfrm>
            <a:off x="498496" y="54977"/>
            <a:ext cx="1765100" cy="567402"/>
          </a:xfrm>
          <a:prstGeom prst="rect">
            <a:avLst/>
          </a:prstGeom>
          <a:ln w="3175">
            <a:miter lim="400000"/>
          </a:ln>
        </p:spPr>
      </p:pic>
      <p:sp>
        <p:nvSpPr>
          <p:cNvPr id="169" name="Rectangle">
            <a:extLst>
              <a:ext uri="{FF2B5EF4-FFF2-40B4-BE49-F238E27FC236}">
                <a16:creationId xmlns:a16="http://schemas.microsoft.com/office/drawing/2014/main" id="{4D383FB5-4C6D-4C07-888D-F9F0A56A1A4B}"/>
              </a:ext>
            </a:extLst>
          </p:cNvPr>
          <p:cNvSpPr/>
          <p:nvPr/>
        </p:nvSpPr>
        <p:spPr>
          <a:xfrm>
            <a:off x="653266" y="634382"/>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170" name="Image" descr="Image">
            <a:extLst>
              <a:ext uri="{FF2B5EF4-FFF2-40B4-BE49-F238E27FC236}">
                <a16:creationId xmlns:a16="http://schemas.microsoft.com/office/drawing/2014/main" id="{45DAC42C-B373-41F5-AB2D-947BEDD7DD1C}"/>
              </a:ext>
            </a:extLst>
          </p:cNvPr>
          <p:cNvPicPr>
            <a:picLocks noChangeAspect="1"/>
          </p:cNvPicPr>
          <p:nvPr/>
        </p:nvPicPr>
        <p:blipFill>
          <a:blip r:embed="rId4"/>
          <a:stretch>
            <a:fillRect/>
          </a:stretch>
        </p:blipFill>
        <p:spPr>
          <a:xfrm>
            <a:off x="6389747" y="-600364"/>
            <a:ext cx="1602798" cy="1878083"/>
          </a:xfrm>
          <a:prstGeom prst="rect">
            <a:avLst/>
          </a:prstGeom>
          <a:ln w="3175">
            <a:miter lim="400000"/>
          </a:ln>
        </p:spPr>
      </p:pic>
      <p:sp>
        <p:nvSpPr>
          <p:cNvPr id="171" name="Espace réservé du texte 11">
            <a:extLst>
              <a:ext uri="{FF2B5EF4-FFF2-40B4-BE49-F238E27FC236}">
                <a16:creationId xmlns:a16="http://schemas.microsoft.com/office/drawing/2014/main" id="{9617EF0A-0517-48E4-852A-9BAE6E382835}"/>
              </a:ext>
            </a:extLst>
          </p:cNvPr>
          <p:cNvSpPr>
            <a:spLocks noGrp="1"/>
          </p:cNvSpPr>
          <p:nvPr>
            <p:ph type="body" sz="quarter" idx="16"/>
          </p:nvPr>
        </p:nvSpPr>
        <p:spPr>
          <a:xfrm>
            <a:off x="779685" y="740134"/>
            <a:ext cx="5369040" cy="177362"/>
          </a:xfrm>
        </p:spPr>
        <p:txBody>
          <a:bodyPr/>
          <a:lstStyle/>
          <a:p>
            <a:r>
              <a:rPr lang="fr-FR" sz="1200" dirty="0">
                <a:solidFill>
                  <a:srgbClr val="000000"/>
                </a:solidFill>
                <a:latin typeface="Futura PT" panose="020B0902020204020203" pitchFamily="34" charset="0"/>
              </a:rPr>
              <a:t>ILLUSTRATION DU MÉCANISME DE REMBOURSEMENT</a:t>
            </a:r>
          </a:p>
        </p:txBody>
      </p:sp>
      <p:sp>
        <p:nvSpPr>
          <p:cNvPr id="172" name="ZoneTexte 49">
            <a:extLst>
              <a:ext uri="{FF2B5EF4-FFF2-40B4-BE49-F238E27FC236}">
                <a16:creationId xmlns:a16="http://schemas.microsoft.com/office/drawing/2014/main" id="{1641DEF4-20C2-45AE-9CC0-52C3FF875E60}"/>
              </a:ext>
            </a:extLst>
          </p:cNvPr>
          <p:cNvSpPr txBox="1">
            <a:spLocks noChangeArrowheads="1"/>
          </p:cNvSpPr>
          <p:nvPr/>
        </p:nvSpPr>
        <p:spPr bwMode="auto">
          <a:xfrm>
            <a:off x="654158" y="935117"/>
            <a:ext cx="6479107" cy="369332"/>
          </a:xfrm>
          <a:prstGeom prst="rect">
            <a:avLst/>
          </a:prstGeom>
          <a:noFill/>
          <a:ln w="9525">
            <a:noFill/>
            <a:miter lim="800000"/>
            <a:headEnd/>
            <a:tailEnd/>
          </a:ln>
        </p:spPr>
        <p:txBody>
          <a:bodyPr wrap="square" lIns="0" tIns="0" rIns="0" bIns="0">
            <a:spAutoFit/>
          </a:bodyPr>
          <a:lstStyle/>
          <a:p>
            <a:pPr algn="just"/>
            <a:r>
              <a:rPr lang="fr-FR" sz="800" b="1" dirty="0">
                <a:solidFill>
                  <a:srgbClr val="000000"/>
                </a:solidFill>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&lt;SJR1&gt; et du produit.</a:t>
            </a:r>
          </a:p>
        </p:txBody>
      </p:sp>
      <p:sp>
        <p:nvSpPr>
          <p:cNvPr id="173" name="Rectangle">
            <a:extLst>
              <a:ext uri="{FF2B5EF4-FFF2-40B4-BE49-F238E27FC236}">
                <a16:creationId xmlns:a16="http://schemas.microsoft.com/office/drawing/2014/main" id="{7CFF1B5F-A931-448E-B0A8-7A4FC32DACB6}"/>
              </a:ext>
            </a:extLst>
          </p:cNvPr>
          <p:cNvSpPr/>
          <p:nvPr/>
        </p:nvSpPr>
        <p:spPr>
          <a:xfrm>
            <a:off x="664927" y="7329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dirty="0"/>
          </a:p>
        </p:txBody>
      </p:sp>
      <p:sp>
        <p:nvSpPr>
          <p:cNvPr id="221" name="Rectangle">
            <a:extLst>
              <a:ext uri="{FF2B5EF4-FFF2-40B4-BE49-F238E27FC236}">
                <a16:creationId xmlns:a16="http://schemas.microsoft.com/office/drawing/2014/main" id="{F9A82A91-F933-4404-AD8E-7ABCEA63FA3D}"/>
              </a:ext>
            </a:extLst>
          </p:cNvPr>
          <p:cNvSpPr/>
          <p:nvPr/>
        </p:nvSpPr>
        <p:spPr>
          <a:xfrm>
            <a:off x="653266" y="9867341"/>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7" name="ZoneTexte 106"/>
          <p:cNvSpPr txBox="1"/>
          <p:nvPr/>
        </p:nvSpPr>
        <p:spPr>
          <a:xfrm>
            <a:off x="657764" y="1411137"/>
            <a:ext cx="6472774" cy="276999"/>
          </a:xfrm>
          <a:prstGeom prst="rect">
            <a:avLst/>
          </a:prstGeom>
          <a:noFill/>
        </p:spPr>
        <p:txBody>
          <a:bodyPr wrap="square" lIns="0" tIns="0" rIns="0" bIns="0" rtlCol="0">
            <a:spAutoFit/>
          </a:bodyPr>
          <a:lstStyle/>
          <a:p>
            <a:pPr algn="just"/>
            <a:r>
              <a:rPr lang="fr-FR" sz="900" b="1" dirty="0">
                <a:solidFill>
                  <a:srgbClr val="B9A049"/>
                </a:solidFill>
                <a:latin typeface="Futura PT" panose="020B0902020204020203" pitchFamily="34" charset="0"/>
              </a:rPr>
              <a:t>SCÉNARIO DÉFAVORABLE </a:t>
            </a:r>
            <a:r>
              <a:rPr lang="fr-FR" sz="900" dirty="0">
                <a:solidFill>
                  <a:srgbClr val="B9A049"/>
                </a:solidFill>
                <a:latin typeface="Proxima Nova Rg" panose="02000506030000020004" pitchFamily="2" charset="0"/>
              </a:rPr>
              <a:t>: À la date de constatation finale</a:t>
            </a:r>
            <a:r>
              <a:rPr lang="fr-FR" sz="900" baseline="30000" dirty="0">
                <a:solidFill>
                  <a:srgbClr val="B9A049"/>
                </a:solidFill>
                <a:latin typeface="Proxima Nova Rg" panose="02000506030000020004" pitchFamily="2" charset="0"/>
              </a:rPr>
              <a:t>(1)</a:t>
            </a:r>
            <a:r>
              <a:rPr lang="fr-FR" sz="900" dirty="0">
                <a:solidFill>
                  <a:srgbClr val="B9A049"/>
                </a:solidFill>
                <a:latin typeface="Proxima Nova Rg" panose="02000506030000020004" pitchFamily="2" charset="0"/>
              </a:rPr>
              <a:t>, &lt;SJR1&gt; clôture à un &lt;SJR3&gt; strictement inférieur à &lt;PDI&gt; de son &lt;NDR&gt;</a:t>
            </a:r>
          </a:p>
        </p:txBody>
      </p:sp>
      <p:sp>
        <p:nvSpPr>
          <p:cNvPr id="156" name="ZoneTexte 155">
            <a:extLst>
              <a:ext uri="{FF2B5EF4-FFF2-40B4-BE49-F238E27FC236}">
                <a16:creationId xmlns:a16="http://schemas.microsoft.com/office/drawing/2014/main" id="{B666C0F9-616C-427B-B192-4F4C4F55BBEB}"/>
              </a:ext>
            </a:extLst>
          </p:cNvPr>
          <p:cNvSpPr txBox="1"/>
          <p:nvPr/>
        </p:nvSpPr>
        <p:spPr>
          <a:xfrm>
            <a:off x="3576653" y="3717117"/>
            <a:ext cx="39246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T40</a:t>
            </a:r>
          </a:p>
        </p:txBody>
      </p:sp>
      <p:sp>
        <p:nvSpPr>
          <p:cNvPr id="157" name="Rectangle 122">
            <a:extLst>
              <a:ext uri="{FF2B5EF4-FFF2-40B4-BE49-F238E27FC236}">
                <a16:creationId xmlns:a16="http://schemas.microsoft.com/office/drawing/2014/main" id="{1C03CDA2-358F-4465-932E-4CE08A6AE378}"/>
              </a:ext>
            </a:extLst>
          </p:cNvPr>
          <p:cNvSpPr>
            <a:spLocks noChangeArrowheads="1"/>
          </p:cNvSpPr>
          <p:nvPr/>
        </p:nvSpPr>
        <p:spPr bwMode="auto">
          <a:xfrm>
            <a:off x="3774382" y="3259719"/>
            <a:ext cx="330544" cy="24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ctr"/>
            <a:r>
              <a:rPr lang="fr-FR" sz="700" b="1" dirty="0">
                <a:solidFill>
                  <a:srgbClr val="C00000"/>
                </a:solidFill>
                <a:latin typeface="Proxima Nova Rg" panose="02000506030000020004" pitchFamily="2" charset="0"/>
              </a:rPr>
              <a:t>50%</a:t>
            </a:r>
          </a:p>
        </p:txBody>
      </p:sp>
      <p:cxnSp>
        <p:nvCxnSpPr>
          <p:cNvPr id="158" name="Connecteur droit avec flèche 157">
            <a:extLst>
              <a:ext uri="{FF2B5EF4-FFF2-40B4-BE49-F238E27FC236}">
                <a16:creationId xmlns:a16="http://schemas.microsoft.com/office/drawing/2014/main" id="{658FB54A-3656-4764-A888-C837EF48E509}"/>
              </a:ext>
            </a:extLst>
          </p:cNvPr>
          <p:cNvCxnSpPr/>
          <p:nvPr/>
        </p:nvCxnSpPr>
        <p:spPr>
          <a:xfrm>
            <a:off x="889824" y="3691717"/>
            <a:ext cx="2988000"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59" name="ZoneTexte 158">
            <a:extLst>
              <a:ext uri="{FF2B5EF4-FFF2-40B4-BE49-F238E27FC236}">
                <a16:creationId xmlns:a16="http://schemas.microsoft.com/office/drawing/2014/main" id="{2D494B0F-C75D-46DD-83C2-25C980EC9CED}"/>
              </a:ext>
            </a:extLst>
          </p:cNvPr>
          <p:cNvSpPr txBox="1"/>
          <p:nvPr/>
        </p:nvSpPr>
        <p:spPr>
          <a:xfrm>
            <a:off x="47800" y="1834837"/>
            <a:ext cx="971100" cy="405407"/>
          </a:xfrm>
          <a:prstGeom prst="rect">
            <a:avLst/>
          </a:prstGeom>
          <a:noFill/>
        </p:spPr>
        <p:txBody>
          <a:bodyPr wrap="square" lIns="104306" tIns="52153" rIns="104306" bIns="52153">
            <a:spAutoFit/>
          </a:bodyPr>
          <a:lstStyle/>
          <a:p>
            <a:pPr algn="ctr">
              <a:defRPr/>
            </a:pPr>
            <a:r>
              <a:rPr lang="fr-FR" sz="650" dirty="0">
                <a:solidFill>
                  <a:schemeClr val="tx2"/>
                </a:solidFill>
                <a:latin typeface="Proxima Nova Rg" panose="02000506030000020004" pitchFamily="2" charset="0"/>
              </a:rPr>
              <a:t>&lt;SJR3&gt; de &lt;SJR1&gt; par rapport à son &lt;NDR&gt;</a:t>
            </a:r>
          </a:p>
        </p:txBody>
      </p:sp>
      <p:sp>
        <p:nvSpPr>
          <p:cNvPr id="161" name="Text Box 116">
            <a:extLst>
              <a:ext uri="{FF2B5EF4-FFF2-40B4-BE49-F238E27FC236}">
                <a16:creationId xmlns:a16="http://schemas.microsoft.com/office/drawing/2014/main" id="{EC45A8DB-28DB-4FE2-9AD8-12B06A3A8027}"/>
              </a:ext>
            </a:extLst>
          </p:cNvPr>
          <p:cNvSpPr txBox="1">
            <a:spLocks noChangeArrowheads="1"/>
          </p:cNvSpPr>
          <p:nvPr/>
        </p:nvSpPr>
        <p:spPr bwMode="auto">
          <a:xfrm>
            <a:off x="996432" y="1716488"/>
            <a:ext cx="2979036" cy="213046"/>
          </a:xfrm>
          <a:prstGeom prst="rect">
            <a:avLst/>
          </a:prstGeom>
          <a:noFill/>
          <a:ln w="9525">
            <a:noFill/>
            <a:miter lim="800000"/>
            <a:headEnd/>
            <a:tailEnd/>
          </a:ln>
        </p:spPr>
        <p:txBody>
          <a:bodyPr wrap="square" lIns="104306" tIns="52153" rIns="104306" bIns="52153">
            <a:spAutoFit/>
          </a:bodyPr>
          <a:lstStyle/>
          <a:p>
            <a:pPr algn="ctr">
              <a:spcBef>
                <a:spcPct val="50000"/>
              </a:spcBef>
              <a:defRPr/>
            </a:pPr>
            <a:r>
              <a:rPr lang="fr-FR" sz="700" b="1" dirty="0">
                <a:solidFill>
                  <a:srgbClr val="000000"/>
                </a:solidFill>
                <a:latin typeface="Proxima Nova Rg" panose="02000506030000020004" pitchFamily="2" charset="0"/>
                <a:cs typeface="Arial" charset="0"/>
              </a:rPr>
              <a:t>Évolution de &lt;SJR1&gt;</a:t>
            </a:r>
          </a:p>
        </p:txBody>
      </p:sp>
      <p:sp>
        <p:nvSpPr>
          <p:cNvPr id="162" name="Rectangle 121">
            <a:extLst>
              <a:ext uri="{FF2B5EF4-FFF2-40B4-BE49-F238E27FC236}">
                <a16:creationId xmlns:a16="http://schemas.microsoft.com/office/drawing/2014/main" id="{FA7D12E7-98B7-45C8-8B3F-FF5BEF8EC9B8}"/>
              </a:ext>
            </a:extLst>
          </p:cNvPr>
          <p:cNvSpPr>
            <a:spLocks noChangeArrowheads="1"/>
          </p:cNvSpPr>
          <p:nvPr/>
        </p:nvSpPr>
        <p:spPr bwMode="auto">
          <a:xfrm>
            <a:off x="301114" y="2100945"/>
            <a:ext cx="653207" cy="1722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r">
              <a:spcAft>
                <a:spcPts val="200"/>
              </a:spcAft>
            </a:pPr>
            <a:r>
              <a:rPr lang="fr-FR" sz="650" dirty="0">
                <a:solidFill>
                  <a:schemeClr val="tx2"/>
                </a:solidFill>
                <a:latin typeface="Proxima Nova Rg" panose="02000506030000020004" pitchFamily="2" charset="0"/>
              </a:rPr>
              <a:t>140%</a:t>
            </a:r>
          </a:p>
          <a:p>
            <a:pPr algn="r">
              <a:spcAft>
                <a:spcPts val="200"/>
              </a:spcAft>
            </a:pPr>
            <a:r>
              <a:rPr lang="fr-FR" sz="650" dirty="0">
                <a:solidFill>
                  <a:schemeClr val="tx2"/>
                </a:solidFill>
                <a:latin typeface="Proxima Nova Rg" panose="02000506030000020004" pitchFamily="2" charset="0"/>
              </a:rPr>
              <a:t>130%</a:t>
            </a:r>
          </a:p>
          <a:p>
            <a:pPr algn="r">
              <a:spcAft>
                <a:spcPts val="200"/>
              </a:spcAft>
            </a:pPr>
            <a:r>
              <a:rPr lang="fr-FR" sz="650" dirty="0">
                <a:solidFill>
                  <a:schemeClr val="tx2"/>
                </a:solidFill>
                <a:latin typeface="Proxima Nova Rg" panose="02000506030000020004" pitchFamily="2" charset="0"/>
              </a:rPr>
              <a:t>120%</a:t>
            </a:r>
          </a:p>
          <a:p>
            <a:pPr algn="r">
              <a:spcAft>
                <a:spcPts val="200"/>
              </a:spcAft>
            </a:pPr>
            <a:r>
              <a:rPr lang="fr-FR" sz="650" dirty="0">
                <a:solidFill>
                  <a:schemeClr val="tx2"/>
                </a:solidFill>
                <a:latin typeface="Proxima Nova Rg" panose="02000506030000020004" pitchFamily="2" charset="0"/>
              </a:rPr>
              <a:t>110%</a:t>
            </a:r>
          </a:p>
          <a:p>
            <a:pPr algn="r">
              <a:spcAft>
                <a:spcPts val="200"/>
              </a:spcAft>
            </a:pPr>
            <a:r>
              <a:rPr lang="fr-FR" sz="650" b="1" dirty="0">
                <a:solidFill>
                  <a:schemeClr val="tx2"/>
                </a:solidFill>
                <a:latin typeface="Proxima Nova Rg" panose="02000506030000020004" pitchFamily="2" charset="0"/>
              </a:rPr>
              <a:t>&lt;NDR&gt;</a:t>
            </a:r>
          </a:p>
          <a:p>
            <a:pPr algn="r">
              <a:spcAft>
                <a:spcPts val="200"/>
              </a:spcAft>
            </a:pPr>
            <a:r>
              <a:rPr lang="fr-FR" sz="650" dirty="0">
                <a:solidFill>
                  <a:schemeClr val="tx2"/>
                </a:solidFill>
                <a:latin typeface="Proxima Nova Rg" panose="02000506030000020004" pitchFamily="2" charset="0"/>
              </a:rPr>
              <a:t>90%</a:t>
            </a:r>
          </a:p>
          <a:p>
            <a:pPr algn="r">
              <a:spcAft>
                <a:spcPts val="200"/>
              </a:spcAft>
            </a:pPr>
            <a:r>
              <a:rPr lang="fr-FR" sz="650" dirty="0">
                <a:solidFill>
                  <a:schemeClr val="tx2"/>
                </a:solidFill>
                <a:latin typeface="Proxima Nova Rg" panose="02000506030000020004" pitchFamily="2" charset="0"/>
              </a:rPr>
              <a:t> 80%</a:t>
            </a:r>
          </a:p>
          <a:p>
            <a:pPr algn="r">
              <a:spcAft>
                <a:spcPts val="200"/>
              </a:spcAft>
            </a:pPr>
            <a:r>
              <a:rPr lang="fr-FR" sz="650" dirty="0">
                <a:solidFill>
                  <a:schemeClr val="tx2"/>
                </a:solidFill>
                <a:latin typeface="Proxima Nova Rg" panose="02000506030000020004" pitchFamily="2" charset="0"/>
              </a:rPr>
              <a:t>70%</a:t>
            </a:r>
          </a:p>
          <a:p>
            <a:pPr algn="r">
              <a:spcAft>
                <a:spcPts val="200"/>
              </a:spcAft>
            </a:pPr>
            <a:r>
              <a:rPr lang="fr-FR" sz="650" dirty="0">
                <a:solidFill>
                  <a:schemeClr val="tx2"/>
                </a:solidFill>
                <a:latin typeface="Proxima Nova Rg" panose="02000506030000020004" pitchFamily="2" charset="0"/>
              </a:rPr>
              <a:t>60%</a:t>
            </a:r>
          </a:p>
          <a:p>
            <a:pPr algn="r">
              <a:spcAft>
                <a:spcPts val="200"/>
              </a:spcAft>
            </a:pPr>
            <a:r>
              <a:rPr lang="fr-FR" sz="650" dirty="0">
                <a:solidFill>
                  <a:schemeClr val="tx2"/>
                </a:solidFill>
                <a:latin typeface="Proxima Nova Rg" panose="02000506030000020004" pitchFamily="2" charset="0"/>
              </a:rPr>
              <a:t>50%</a:t>
            </a:r>
          </a:p>
          <a:p>
            <a:pPr algn="r">
              <a:spcAft>
                <a:spcPts val="200"/>
              </a:spcAft>
            </a:pPr>
            <a:r>
              <a:rPr lang="fr-FR" sz="650" dirty="0">
                <a:solidFill>
                  <a:schemeClr val="tx2"/>
                </a:solidFill>
                <a:latin typeface="Proxima Nova Rg" panose="02000506030000020004" pitchFamily="2" charset="0"/>
              </a:rPr>
              <a:t>40%</a:t>
            </a:r>
          </a:p>
          <a:p>
            <a:pPr algn="r">
              <a:spcAft>
                <a:spcPts val="200"/>
              </a:spcAft>
            </a:pPr>
            <a:r>
              <a:rPr lang="fr-FR" sz="650" dirty="0">
                <a:solidFill>
                  <a:schemeClr val="tx2"/>
                </a:solidFill>
                <a:latin typeface="Proxima Nova Rg" panose="02000506030000020004" pitchFamily="2" charset="0"/>
              </a:rPr>
              <a:t>30%</a:t>
            </a:r>
          </a:p>
        </p:txBody>
      </p:sp>
      <p:sp>
        <p:nvSpPr>
          <p:cNvPr id="163" name="Rectangle 162">
            <a:extLst>
              <a:ext uri="{FF2B5EF4-FFF2-40B4-BE49-F238E27FC236}">
                <a16:creationId xmlns:a16="http://schemas.microsoft.com/office/drawing/2014/main" id="{85055294-4260-4481-9135-176B82E9ED3A}"/>
              </a:ext>
            </a:extLst>
          </p:cNvPr>
          <p:cNvSpPr/>
          <p:nvPr/>
        </p:nvSpPr>
        <p:spPr>
          <a:xfrm>
            <a:off x="607923" y="3714577"/>
            <a:ext cx="537327" cy="169277"/>
          </a:xfrm>
          <a:prstGeom prst="rect">
            <a:avLst/>
          </a:prstGeom>
        </p:spPr>
        <p:txBody>
          <a:bodyPr wrap="square">
            <a:spAutoFit/>
          </a:bodyPr>
          <a:lstStyle/>
          <a:p>
            <a:pPr algn="r">
              <a:spcAft>
                <a:spcPts val="200"/>
              </a:spcAft>
            </a:pPr>
            <a:r>
              <a:rPr lang="fr-FR" sz="500" b="1">
                <a:solidFill>
                  <a:schemeClr val="tx2"/>
                </a:solidFill>
                <a:latin typeface="Proxima Nova Rg" panose="02000506030000020004" pitchFamily="2" charset="0"/>
              </a:rPr>
              <a:t>Lancement</a:t>
            </a:r>
          </a:p>
        </p:txBody>
      </p:sp>
      <p:cxnSp>
        <p:nvCxnSpPr>
          <p:cNvPr id="164" name="Connecteur droit 163">
            <a:extLst>
              <a:ext uri="{FF2B5EF4-FFF2-40B4-BE49-F238E27FC236}">
                <a16:creationId xmlns:a16="http://schemas.microsoft.com/office/drawing/2014/main" id="{DEA19303-0B35-499D-A679-D999B233DC6A}"/>
              </a:ext>
            </a:extLst>
          </p:cNvPr>
          <p:cNvCxnSpPr/>
          <p:nvPr/>
        </p:nvCxnSpPr>
        <p:spPr>
          <a:xfrm flipH="1">
            <a:off x="1184301"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5" name="Connecteur droit 164">
            <a:extLst>
              <a:ext uri="{FF2B5EF4-FFF2-40B4-BE49-F238E27FC236}">
                <a16:creationId xmlns:a16="http://schemas.microsoft.com/office/drawing/2014/main" id="{78E2C9F3-84EE-4763-A057-8956989D32BC}"/>
              </a:ext>
            </a:extLst>
          </p:cNvPr>
          <p:cNvCxnSpPr/>
          <p:nvPr/>
        </p:nvCxnSpPr>
        <p:spPr>
          <a:xfrm flipH="1">
            <a:off x="1472333"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8" name="Connecteur droit 187">
            <a:extLst>
              <a:ext uri="{FF2B5EF4-FFF2-40B4-BE49-F238E27FC236}">
                <a16:creationId xmlns:a16="http://schemas.microsoft.com/office/drawing/2014/main" id="{126729BF-5BC5-4D51-A5F0-36F1DE8BB7D2}"/>
              </a:ext>
            </a:extLst>
          </p:cNvPr>
          <p:cNvCxnSpPr/>
          <p:nvPr/>
        </p:nvCxnSpPr>
        <p:spPr>
          <a:xfrm flipH="1">
            <a:off x="1760365"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1" name="Connecteur droit 190">
            <a:extLst>
              <a:ext uri="{FF2B5EF4-FFF2-40B4-BE49-F238E27FC236}">
                <a16:creationId xmlns:a16="http://schemas.microsoft.com/office/drawing/2014/main" id="{31EB3CD8-BB6E-40B6-83AF-3E87D2A32C07}"/>
              </a:ext>
            </a:extLst>
          </p:cNvPr>
          <p:cNvCxnSpPr/>
          <p:nvPr/>
        </p:nvCxnSpPr>
        <p:spPr>
          <a:xfrm flipH="1">
            <a:off x="2048397"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2" name="Connecteur droit 191">
            <a:extLst>
              <a:ext uri="{FF2B5EF4-FFF2-40B4-BE49-F238E27FC236}">
                <a16:creationId xmlns:a16="http://schemas.microsoft.com/office/drawing/2014/main" id="{B8420B0C-C12E-44CE-9EA4-E25451BD7997}"/>
              </a:ext>
            </a:extLst>
          </p:cNvPr>
          <p:cNvCxnSpPr/>
          <p:nvPr/>
        </p:nvCxnSpPr>
        <p:spPr>
          <a:xfrm flipH="1">
            <a:off x="2336429"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3" name="Connecteur droit 192">
            <a:extLst>
              <a:ext uri="{FF2B5EF4-FFF2-40B4-BE49-F238E27FC236}">
                <a16:creationId xmlns:a16="http://schemas.microsoft.com/office/drawing/2014/main" id="{79719C26-A93D-4C04-AC31-8D27A034ACBB}"/>
              </a:ext>
            </a:extLst>
          </p:cNvPr>
          <p:cNvCxnSpPr/>
          <p:nvPr/>
        </p:nvCxnSpPr>
        <p:spPr>
          <a:xfrm flipH="1">
            <a:off x="2624461"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5" name="Connecteur droit 194">
            <a:extLst>
              <a:ext uri="{FF2B5EF4-FFF2-40B4-BE49-F238E27FC236}">
                <a16:creationId xmlns:a16="http://schemas.microsoft.com/office/drawing/2014/main" id="{0FAE9CC2-B140-4772-BACC-B1F6F81F46B1}"/>
              </a:ext>
            </a:extLst>
          </p:cNvPr>
          <p:cNvCxnSpPr/>
          <p:nvPr/>
        </p:nvCxnSpPr>
        <p:spPr>
          <a:xfrm flipH="1">
            <a:off x="2912493"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8" name="Connecteur droit 197">
            <a:extLst>
              <a:ext uri="{FF2B5EF4-FFF2-40B4-BE49-F238E27FC236}">
                <a16:creationId xmlns:a16="http://schemas.microsoft.com/office/drawing/2014/main" id="{30808266-F822-4A06-B100-E0643D861D76}"/>
              </a:ext>
            </a:extLst>
          </p:cNvPr>
          <p:cNvCxnSpPr/>
          <p:nvPr/>
        </p:nvCxnSpPr>
        <p:spPr>
          <a:xfrm flipH="1">
            <a:off x="3488557"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9" name="Connecteur droit 198">
            <a:extLst>
              <a:ext uri="{FF2B5EF4-FFF2-40B4-BE49-F238E27FC236}">
                <a16:creationId xmlns:a16="http://schemas.microsoft.com/office/drawing/2014/main" id="{4E754B84-C220-44F2-9976-CC5CEFDAB81D}"/>
              </a:ext>
            </a:extLst>
          </p:cNvPr>
          <p:cNvCxnSpPr/>
          <p:nvPr/>
        </p:nvCxnSpPr>
        <p:spPr>
          <a:xfrm flipH="1">
            <a:off x="3200525"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5" name="Connecteur droit 214">
            <a:extLst>
              <a:ext uri="{FF2B5EF4-FFF2-40B4-BE49-F238E27FC236}">
                <a16:creationId xmlns:a16="http://schemas.microsoft.com/office/drawing/2014/main" id="{F9766E40-95E8-4212-9335-D250425DD577}"/>
              </a:ext>
            </a:extLst>
          </p:cNvPr>
          <p:cNvCxnSpPr/>
          <p:nvPr/>
        </p:nvCxnSpPr>
        <p:spPr>
          <a:xfrm flipH="1">
            <a:off x="3768969"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220" name="ZoneTexte 219">
            <a:extLst>
              <a:ext uri="{FF2B5EF4-FFF2-40B4-BE49-F238E27FC236}">
                <a16:creationId xmlns:a16="http://schemas.microsoft.com/office/drawing/2014/main" id="{CCD38194-AA60-4649-9AA1-1B3D28265FF8}"/>
              </a:ext>
            </a:extLst>
          </p:cNvPr>
          <p:cNvSpPr txBox="1"/>
          <p:nvPr/>
        </p:nvSpPr>
        <p:spPr>
          <a:xfrm>
            <a:off x="1032250" y="3718706"/>
            <a:ext cx="305593"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T1</a:t>
            </a:r>
          </a:p>
        </p:txBody>
      </p:sp>
      <p:sp>
        <p:nvSpPr>
          <p:cNvPr id="258" name="ZoneTexte 257">
            <a:extLst>
              <a:ext uri="{FF2B5EF4-FFF2-40B4-BE49-F238E27FC236}">
                <a16:creationId xmlns:a16="http://schemas.microsoft.com/office/drawing/2014/main" id="{38925FF7-5A0F-4F7B-8F13-4615746E7508}"/>
              </a:ext>
            </a:extLst>
          </p:cNvPr>
          <p:cNvSpPr txBox="1"/>
          <p:nvPr/>
        </p:nvSpPr>
        <p:spPr>
          <a:xfrm>
            <a:off x="1299742" y="3719275"/>
            <a:ext cx="346900"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T4</a:t>
            </a:r>
          </a:p>
        </p:txBody>
      </p:sp>
      <p:sp>
        <p:nvSpPr>
          <p:cNvPr id="264" name="ZoneTexte 263">
            <a:extLst>
              <a:ext uri="{FF2B5EF4-FFF2-40B4-BE49-F238E27FC236}">
                <a16:creationId xmlns:a16="http://schemas.microsoft.com/office/drawing/2014/main" id="{70CB6AC6-EDBF-4DE9-AD77-2A2D2ECA6E4C}"/>
              </a:ext>
            </a:extLst>
          </p:cNvPr>
          <p:cNvSpPr txBox="1"/>
          <p:nvPr/>
        </p:nvSpPr>
        <p:spPr>
          <a:xfrm>
            <a:off x="1579344" y="3717117"/>
            <a:ext cx="36529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T5</a:t>
            </a:r>
          </a:p>
        </p:txBody>
      </p:sp>
      <p:sp>
        <p:nvSpPr>
          <p:cNvPr id="265" name="ZoneTexte 264">
            <a:extLst>
              <a:ext uri="{FF2B5EF4-FFF2-40B4-BE49-F238E27FC236}">
                <a16:creationId xmlns:a16="http://schemas.microsoft.com/office/drawing/2014/main" id="{E24D0934-A69D-44EA-BB69-ACDD1F1FE489}"/>
              </a:ext>
            </a:extLst>
          </p:cNvPr>
          <p:cNvSpPr txBox="1"/>
          <p:nvPr/>
        </p:nvSpPr>
        <p:spPr>
          <a:xfrm>
            <a:off x="3294758" y="3717117"/>
            <a:ext cx="39246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T39</a:t>
            </a:r>
          </a:p>
        </p:txBody>
      </p:sp>
      <p:sp>
        <p:nvSpPr>
          <p:cNvPr id="266" name="ZoneTexte 265">
            <a:extLst>
              <a:ext uri="{FF2B5EF4-FFF2-40B4-BE49-F238E27FC236}">
                <a16:creationId xmlns:a16="http://schemas.microsoft.com/office/drawing/2014/main" id="{8823F97A-C0F1-45AF-89BF-CC25EA1FD072}"/>
              </a:ext>
            </a:extLst>
          </p:cNvPr>
          <p:cNvSpPr txBox="1"/>
          <p:nvPr/>
        </p:nvSpPr>
        <p:spPr>
          <a:xfrm>
            <a:off x="3003551" y="3717117"/>
            <a:ext cx="39246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T38</a:t>
            </a:r>
          </a:p>
        </p:txBody>
      </p:sp>
      <p:sp>
        <p:nvSpPr>
          <p:cNvPr id="267" name="ZoneTexte 266">
            <a:extLst>
              <a:ext uri="{FF2B5EF4-FFF2-40B4-BE49-F238E27FC236}">
                <a16:creationId xmlns:a16="http://schemas.microsoft.com/office/drawing/2014/main" id="{5AF0FD65-5F6E-46C8-B5D1-40A6747BA261}"/>
              </a:ext>
            </a:extLst>
          </p:cNvPr>
          <p:cNvSpPr txBox="1"/>
          <p:nvPr/>
        </p:nvSpPr>
        <p:spPr>
          <a:xfrm>
            <a:off x="2718694" y="3717117"/>
            <a:ext cx="392465" cy="184666"/>
          </a:xfrm>
          <a:prstGeom prst="rect">
            <a:avLst/>
          </a:prstGeom>
          <a:noFill/>
        </p:spPr>
        <p:txBody>
          <a:bodyPr wrap="square" rtlCol="0">
            <a:spAutoFit/>
          </a:bodyPr>
          <a:lstStyle/>
          <a:p>
            <a:pPr algn="ctr"/>
            <a:r>
              <a:rPr lang="fr-FR" sz="600" dirty="0">
                <a:solidFill>
                  <a:schemeClr val="tx2"/>
                </a:solidFill>
                <a:latin typeface="Proxima Nova Rg" panose="02000506030000020004" pitchFamily="2" charset="0"/>
              </a:rPr>
              <a:t>T9</a:t>
            </a:r>
          </a:p>
        </p:txBody>
      </p:sp>
      <p:sp>
        <p:nvSpPr>
          <p:cNvPr id="268" name="ZoneTexte 267">
            <a:extLst>
              <a:ext uri="{FF2B5EF4-FFF2-40B4-BE49-F238E27FC236}">
                <a16:creationId xmlns:a16="http://schemas.microsoft.com/office/drawing/2014/main" id="{D308DD04-B8FE-4C2B-B6C7-E357573C0505}"/>
              </a:ext>
            </a:extLst>
          </p:cNvPr>
          <p:cNvSpPr txBox="1"/>
          <p:nvPr/>
        </p:nvSpPr>
        <p:spPr>
          <a:xfrm>
            <a:off x="2430662" y="3717117"/>
            <a:ext cx="392465" cy="184666"/>
          </a:xfrm>
          <a:prstGeom prst="rect">
            <a:avLst/>
          </a:prstGeom>
          <a:noFill/>
        </p:spPr>
        <p:txBody>
          <a:bodyPr wrap="square" rtlCol="0">
            <a:spAutoFit/>
          </a:bodyPr>
          <a:lstStyle/>
          <a:p>
            <a:pPr algn="ctr"/>
            <a:r>
              <a:rPr lang="fr-FR" sz="600" dirty="0">
                <a:solidFill>
                  <a:schemeClr val="tx2"/>
                </a:solidFill>
                <a:latin typeface="Proxima Nova Rg" panose="02000506030000020004" pitchFamily="2" charset="0"/>
              </a:rPr>
              <a:t>T8</a:t>
            </a:r>
          </a:p>
        </p:txBody>
      </p:sp>
      <p:sp>
        <p:nvSpPr>
          <p:cNvPr id="269" name="ZoneTexte 268">
            <a:extLst>
              <a:ext uri="{FF2B5EF4-FFF2-40B4-BE49-F238E27FC236}">
                <a16:creationId xmlns:a16="http://schemas.microsoft.com/office/drawing/2014/main" id="{1D8DB54A-89C7-4C29-BE21-39F35A3E00EF}"/>
              </a:ext>
            </a:extLst>
          </p:cNvPr>
          <p:cNvSpPr txBox="1"/>
          <p:nvPr/>
        </p:nvSpPr>
        <p:spPr>
          <a:xfrm>
            <a:off x="1867298" y="3717117"/>
            <a:ext cx="36529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T6</a:t>
            </a:r>
          </a:p>
        </p:txBody>
      </p:sp>
      <p:sp>
        <p:nvSpPr>
          <p:cNvPr id="270" name="ZoneTexte 269">
            <a:extLst>
              <a:ext uri="{FF2B5EF4-FFF2-40B4-BE49-F238E27FC236}">
                <a16:creationId xmlns:a16="http://schemas.microsoft.com/office/drawing/2014/main" id="{CF74A828-C50D-4809-B257-3059CBCAC175}"/>
              </a:ext>
            </a:extLst>
          </p:cNvPr>
          <p:cNvSpPr txBox="1"/>
          <p:nvPr/>
        </p:nvSpPr>
        <p:spPr>
          <a:xfrm>
            <a:off x="2155408" y="3717117"/>
            <a:ext cx="36529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T7</a:t>
            </a:r>
          </a:p>
        </p:txBody>
      </p:sp>
      <p:sp>
        <p:nvSpPr>
          <p:cNvPr id="271" name="ZoneTexte 270">
            <a:extLst>
              <a:ext uri="{FF2B5EF4-FFF2-40B4-BE49-F238E27FC236}">
                <a16:creationId xmlns:a16="http://schemas.microsoft.com/office/drawing/2014/main" id="{18A61A9A-C0BB-453F-818A-C9A0EF590538}"/>
              </a:ext>
            </a:extLst>
          </p:cNvPr>
          <p:cNvSpPr txBox="1"/>
          <p:nvPr/>
        </p:nvSpPr>
        <p:spPr>
          <a:xfrm>
            <a:off x="2985884" y="3709112"/>
            <a:ext cx="120079" cy="184666"/>
          </a:xfrm>
          <a:prstGeom prst="rect">
            <a:avLst/>
          </a:prstGeom>
          <a:noFill/>
        </p:spPr>
        <p:txBody>
          <a:bodyPr wrap="square" rtlCol="0">
            <a:spAutoFit/>
          </a:bodyPr>
          <a:lstStyle/>
          <a:p>
            <a:pPr algn="ctr"/>
            <a:r>
              <a:rPr lang="fr-FR" sz="600" dirty="0">
                <a:solidFill>
                  <a:schemeClr val="tx2"/>
                </a:solidFill>
                <a:latin typeface="Proxima Nova Rg" panose="02000506030000020004" pitchFamily="2" charset="0"/>
              </a:rPr>
              <a:t>…</a:t>
            </a:r>
          </a:p>
        </p:txBody>
      </p:sp>
      <p:sp>
        <p:nvSpPr>
          <p:cNvPr id="272" name="Forme libre 20">
            <a:extLst>
              <a:ext uri="{FF2B5EF4-FFF2-40B4-BE49-F238E27FC236}">
                <a16:creationId xmlns:a16="http://schemas.microsoft.com/office/drawing/2014/main" id="{DBD0F451-0322-4AE0-8B2A-941DD7B3C081}"/>
              </a:ext>
            </a:extLst>
          </p:cNvPr>
          <p:cNvSpPr/>
          <p:nvPr/>
        </p:nvSpPr>
        <p:spPr>
          <a:xfrm>
            <a:off x="889825" y="2769718"/>
            <a:ext cx="2855134" cy="816601"/>
          </a:xfrm>
          <a:custGeom>
            <a:avLst/>
            <a:gdLst>
              <a:gd name="connsiteX0" fmla="*/ 0 w 2870200"/>
              <a:gd name="connsiteY0" fmla="*/ 0 h 418057"/>
              <a:gd name="connsiteX1" fmla="*/ 831850 w 2870200"/>
              <a:gd name="connsiteY1" fmla="*/ 412750 h 418057"/>
              <a:gd name="connsiteX2" fmla="*/ 2120900 w 2870200"/>
              <a:gd name="connsiteY2" fmla="*/ 234950 h 418057"/>
              <a:gd name="connsiteX3" fmla="*/ 2870200 w 2870200"/>
              <a:gd name="connsiteY3" fmla="*/ 247650 h 418057"/>
              <a:gd name="connsiteX0" fmla="*/ 0 w 2870200"/>
              <a:gd name="connsiteY0" fmla="*/ 0 h 576263"/>
              <a:gd name="connsiteX1" fmla="*/ 831850 w 2870200"/>
              <a:gd name="connsiteY1" fmla="*/ 412750 h 576263"/>
              <a:gd name="connsiteX2" fmla="*/ 2120900 w 2870200"/>
              <a:gd name="connsiteY2" fmla="*/ 234950 h 576263"/>
              <a:gd name="connsiteX3" fmla="*/ 2870200 w 2870200"/>
              <a:gd name="connsiteY3" fmla="*/ 576263 h 576263"/>
              <a:gd name="connsiteX0" fmla="*/ 0 w 2870200"/>
              <a:gd name="connsiteY0" fmla="*/ 0 h 576263"/>
              <a:gd name="connsiteX1" fmla="*/ 831850 w 2870200"/>
              <a:gd name="connsiteY1" fmla="*/ 412750 h 576263"/>
              <a:gd name="connsiteX2" fmla="*/ 2101915 w 2870200"/>
              <a:gd name="connsiteY2" fmla="*/ 449262 h 576263"/>
              <a:gd name="connsiteX3" fmla="*/ 2870200 w 2870200"/>
              <a:gd name="connsiteY3" fmla="*/ 576263 h 576263"/>
              <a:gd name="connsiteX0" fmla="*/ 0 w 2870200"/>
              <a:gd name="connsiteY0" fmla="*/ 0 h 512763"/>
              <a:gd name="connsiteX1" fmla="*/ 831850 w 2870200"/>
              <a:gd name="connsiteY1" fmla="*/ 412750 h 512763"/>
              <a:gd name="connsiteX2" fmla="*/ 2101915 w 2870200"/>
              <a:gd name="connsiteY2" fmla="*/ 449262 h 512763"/>
              <a:gd name="connsiteX3" fmla="*/ 2870200 w 2870200"/>
              <a:gd name="connsiteY3" fmla="*/ 512763 h 512763"/>
              <a:gd name="connsiteX0" fmla="*/ 0 w 2870200"/>
              <a:gd name="connsiteY0" fmla="*/ 0 h 512763"/>
              <a:gd name="connsiteX1" fmla="*/ 831850 w 2870200"/>
              <a:gd name="connsiteY1" fmla="*/ 412750 h 512763"/>
              <a:gd name="connsiteX2" fmla="*/ 2870200 w 2870200"/>
              <a:gd name="connsiteY2" fmla="*/ 512763 h 512763"/>
              <a:gd name="connsiteX0" fmla="*/ 0 w 2870200"/>
              <a:gd name="connsiteY0" fmla="*/ 0 h 520138"/>
              <a:gd name="connsiteX1" fmla="*/ 831850 w 2870200"/>
              <a:gd name="connsiteY1" fmla="*/ 412750 h 520138"/>
              <a:gd name="connsiteX2" fmla="*/ 2870200 w 2870200"/>
              <a:gd name="connsiteY2" fmla="*/ 520138 h 520138"/>
            </a:gdLst>
            <a:ahLst/>
            <a:cxnLst>
              <a:cxn ang="0">
                <a:pos x="connsiteX0" y="connsiteY0"/>
              </a:cxn>
              <a:cxn ang="0">
                <a:pos x="connsiteX1" y="connsiteY1"/>
              </a:cxn>
              <a:cxn ang="0">
                <a:pos x="connsiteX2" y="connsiteY2"/>
              </a:cxn>
            </a:cxnLst>
            <a:rect l="l" t="t" r="r" b="b"/>
            <a:pathLst>
              <a:path w="2870200" h="520138">
                <a:moveTo>
                  <a:pt x="0" y="0"/>
                </a:moveTo>
                <a:cubicBezTo>
                  <a:pt x="239183" y="186796"/>
                  <a:pt x="353483" y="327290"/>
                  <a:pt x="831850" y="412750"/>
                </a:cubicBezTo>
                <a:cubicBezTo>
                  <a:pt x="1310217" y="498210"/>
                  <a:pt x="2445544" y="499302"/>
                  <a:pt x="2870200" y="520138"/>
                </a:cubicBezTo>
              </a:path>
            </a:pathLst>
          </a:custGeom>
          <a:ln w="19050">
            <a:solidFill>
              <a:srgbClr val="B9A049"/>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sz="1600">
              <a:solidFill>
                <a:schemeClr val="tx2"/>
              </a:solidFill>
              <a:latin typeface="Proxima Nova Rg" panose="02000506030000020004" pitchFamily="2" charset="0"/>
            </a:endParaRPr>
          </a:p>
        </p:txBody>
      </p:sp>
      <p:cxnSp>
        <p:nvCxnSpPr>
          <p:cNvPr id="273" name="Connecteur droit 272">
            <a:extLst>
              <a:ext uri="{FF2B5EF4-FFF2-40B4-BE49-F238E27FC236}">
                <a16:creationId xmlns:a16="http://schemas.microsoft.com/office/drawing/2014/main" id="{5CF8ADBA-58F6-41F7-A9BC-C9E9AA3CB5E2}"/>
              </a:ext>
            </a:extLst>
          </p:cNvPr>
          <p:cNvCxnSpPr/>
          <p:nvPr/>
        </p:nvCxnSpPr>
        <p:spPr>
          <a:xfrm flipV="1">
            <a:off x="3590838" y="3392783"/>
            <a:ext cx="180000" cy="0"/>
          </a:xfrm>
          <a:prstGeom prst="line">
            <a:avLst/>
          </a:prstGeom>
          <a:ln w="25400">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274" name="Rectangle 122">
            <a:extLst>
              <a:ext uri="{FF2B5EF4-FFF2-40B4-BE49-F238E27FC236}">
                <a16:creationId xmlns:a16="http://schemas.microsoft.com/office/drawing/2014/main" id="{E02FE66A-3902-4494-8056-EF475E489AE0}"/>
              </a:ext>
            </a:extLst>
          </p:cNvPr>
          <p:cNvSpPr>
            <a:spLocks noChangeArrowheads="1"/>
          </p:cNvSpPr>
          <p:nvPr/>
        </p:nvSpPr>
        <p:spPr bwMode="auto">
          <a:xfrm>
            <a:off x="3774197" y="3463181"/>
            <a:ext cx="330544" cy="24174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104306" tIns="52153" rIns="104306" bIns="52153" anchor="ctr"/>
          <a:lstStyle/>
          <a:p>
            <a:pPr algn="ctr" defTabSz="1042988" fontAlgn="base">
              <a:spcBef>
                <a:spcPct val="0"/>
              </a:spcBef>
              <a:spcAft>
                <a:spcPct val="0"/>
              </a:spcAft>
            </a:pPr>
            <a:r>
              <a:rPr lang="fr-FR" sz="700" b="1">
                <a:solidFill>
                  <a:schemeClr val="accent1"/>
                </a:solidFill>
                <a:latin typeface="Proxima Nova Rg" panose="02000506030000020004" pitchFamily="2" charset="0"/>
              </a:rPr>
              <a:t>35%</a:t>
            </a:r>
          </a:p>
        </p:txBody>
      </p:sp>
      <p:sp>
        <p:nvSpPr>
          <p:cNvPr id="275" name="ZoneTexte 274">
            <a:extLst>
              <a:ext uri="{FF2B5EF4-FFF2-40B4-BE49-F238E27FC236}">
                <a16:creationId xmlns:a16="http://schemas.microsoft.com/office/drawing/2014/main" id="{F562E24A-AEAB-4D92-AD88-6818647A7688}"/>
              </a:ext>
            </a:extLst>
          </p:cNvPr>
          <p:cNvSpPr txBox="1"/>
          <p:nvPr/>
        </p:nvSpPr>
        <p:spPr>
          <a:xfrm>
            <a:off x="1252737" y="3710767"/>
            <a:ext cx="120079"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a:t>
            </a:r>
          </a:p>
        </p:txBody>
      </p:sp>
      <p:sp>
        <p:nvSpPr>
          <p:cNvPr id="276" name="ZoneTexte 45">
            <a:extLst>
              <a:ext uri="{FF2B5EF4-FFF2-40B4-BE49-F238E27FC236}">
                <a16:creationId xmlns:a16="http://schemas.microsoft.com/office/drawing/2014/main" id="{76A38DCE-B6D7-41CD-9455-CA284B26A71B}"/>
              </a:ext>
            </a:extLst>
          </p:cNvPr>
          <p:cNvSpPr txBox="1">
            <a:spLocks noChangeArrowheads="1"/>
          </p:cNvSpPr>
          <p:nvPr/>
        </p:nvSpPr>
        <p:spPr bwMode="auto">
          <a:xfrm>
            <a:off x="1169634" y="2093895"/>
            <a:ext cx="2575324" cy="405407"/>
          </a:xfrm>
          <a:prstGeom prst="rect">
            <a:avLst/>
          </a:prstGeom>
          <a:noFill/>
          <a:ln>
            <a:noFill/>
          </a:ln>
        </p:spPr>
        <p:txBody>
          <a:bodyPr wrap="squar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defTabSz="1043056" eaLnBrk="1" hangingPunct="1">
              <a:defRPr/>
            </a:pPr>
            <a:r>
              <a:rPr lang="fr-FR" sz="650" dirty="0">
                <a:solidFill>
                  <a:srgbClr val="000000"/>
                </a:solidFill>
                <a:latin typeface="Proxima Nova Rg" panose="02000506030000020004" pitchFamily="2" charset="0"/>
              </a:rPr>
              <a:t>Seuil d’activation du mécanisme de remboursement automatique anticipé à partir de la fin du </a:t>
            </a:r>
            <a:r>
              <a:rPr lang="fr-FR" sz="650" b="1" dirty="0">
                <a:solidFill>
                  <a:srgbClr val="000000"/>
                </a:solidFill>
                <a:latin typeface="Proxima Nova Rg" panose="02000506030000020004" pitchFamily="2" charset="0"/>
              </a:rPr>
              <a:t>&lt;</a:t>
            </a:r>
            <a:r>
              <a:rPr lang="fr-FR" sz="650" dirty="0">
                <a:solidFill>
                  <a:srgbClr val="000000"/>
                </a:solidFill>
                <a:latin typeface="Proxima Nova Rg" panose="02000506030000020004" pitchFamily="2" charset="0"/>
              </a:rPr>
              <a:t>F0</a:t>
            </a:r>
            <a:r>
              <a:rPr lang="fr-FR" sz="650" b="1" dirty="0">
                <a:solidFill>
                  <a:srgbClr val="000000"/>
                </a:solidFill>
                <a:latin typeface="Proxima Nova Rg" panose="02000506030000020004" pitchFamily="2" charset="0"/>
              </a:rPr>
              <a:t>&gt;</a:t>
            </a:r>
            <a:r>
              <a:rPr lang="fr-FR" sz="650" dirty="0">
                <a:solidFill>
                  <a:srgbClr val="000000"/>
                </a:solidFill>
                <a:latin typeface="Proxima Nova Rg" panose="02000506030000020004" pitchFamily="2" charset="0"/>
              </a:rPr>
              <a:t> &lt;1PR&gt; jusqu’à la fin du </a:t>
            </a:r>
            <a:r>
              <a:rPr lang="fr-FR" sz="650" b="1" dirty="0">
                <a:solidFill>
                  <a:srgbClr val="000000"/>
                </a:solidFill>
                <a:latin typeface="Proxima Nova Rg" panose="02000506030000020004" pitchFamily="2" charset="0"/>
              </a:rPr>
              <a:t>&lt;</a:t>
            </a:r>
            <a:r>
              <a:rPr lang="fr-FR" sz="650" dirty="0">
                <a:solidFill>
                  <a:srgbClr val="000000"/>
                </a:solidFill>
                <a:latin typeface="Proxima Nova Rg" panose="02000506030000020004" pitchFamily="2" charset="0"/>
              </a:rPr>
              <a:t>F0</a:t>
            </a:r>
            <a:r>
              <a:rPr lang="fr-FR" sz="650" b="1" dirty="0">
                <a:solidFill>
                  <a:srgbClr val="000000"/>
                </a:solidFill>
                <a:latin typeface="Proxima Nova Rg" panose="02000506030000020004" pitchFamily="2" charset="0"/>
              </a:rPr>
              <a:t>&gt;</a:t>
            </a:r>
            <a:r>
              <a:rPr lang="fr-FR" sz="650" dirty="0">
                <a:solidFill>
                  <a:srgbClr val="000000"/>
                </a:solidFill>
                <a:latin typeface="Proxima Nova Rg" panose="02000506030000020004" pitchFamily="2" charset="0"/>
              </a:rPr>
              <a:t> &lt;DPRR&gt; et de versement du &lt;GC&gt; à l’échéance</a:t>
            </a:r>
          </a:p>
        </p:txBody>
      </p:sp>
      <p:cxnSp>
        <p:nvCxnSpPr>
          <p:cNvPr id="277" name="Connecteur droit 276">
            <a:extLst>
              <a:ext uri="{FF2B5EF4-FFF2-40B4-BE49-F238E27FC236}">
                <a16:creationId xmlns:a16="http://schemas.microsoft.com/office/drawing/2014/main" id="{82788A9B-68D0-495B-A3FB-4CFBB8EC0B08}"/>
              </a:ext>
            </a:extLst>
          </p:cNvPr>
          <p:cNvCxnSpPr/>
          <p:nvPr/>
        </p:nvCxnSpPr>
        <p:spPr bwMode="auto">
          <a:xfrm>
            <a:off x="975255" y="2629412"/>
            <a:ext cx="180000" cy="0"/>
          </a:xfrm>
          <a:prstGeom prst="line">
            <a:avLst/>
          </a:prstGeom>
          <a:ln w="25400">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278" name="ZoneTexte 48">
            <a:extLst>
              <a:ext uri="{FF2B5EF4-FFF2-40B4-BE49-F238E27FC236}">
                <a16:creationId xmlns:a16="http://schemas.microsoft.com/office/drawing/2014/main" id="{CA256CC1-03ED-46FC-9D19-5C976A73929B}"/>
              </a:ext>
            </a:extLst>
          </p:cNvPr>
          <p:cNvSpPr txBox="1">
            <a:spLocks noChangeArrowheads="1"/>
          </p:cNvSpPr>
          <p:nvPr/>
        </p:nvSpPr>
        <p:spPr bwMode="auto">
          <a:xfrm>
            <a:off x="1167326" y="2513165"/>
            <a:ext cx="1988430" cy="205352"/>
          </a:xfrm>
          <a:prstGeom prst="rect">
            <a:avLst/>
          </a:prstGeom>
          <a:noFill/>
          <a:ln>
            <a:noFill/>
          </a:ln>
        </p:spPr>
        <p:txBody>
          <a:bodyPr wrap="squar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defTabSz="1043056" eaLnBrk="1" fontAlgn="auto" hangingPunct="1">
              <a:spcBef>
                <a:spcPts val="0"/>
              </a:spcBef>
              <a:spcAft>
                <a:spcPts val="0"/>
              </a:spcAft>
              <a:defRPr/>
            </a:pPr>
            <a:r>
              <a:rPr lang="fr-FR" sz="650" dirty="0">
                <a:solidFill>
                  <a:srgbClr val="000000"/>
                </a:solidFill>
                <a:latin typeface="Proxima Nova Rg" panose="02000506030000020004" pitchFamily="2" charset="0"/>
              </a:rPr>
              <a:t>Seuil de perte en capital à l’échéance</a:t>
            </a:r>
          </a:p>
        </p:txBody>
      </p:sp>
      <p:sp>
        <p:nvSpPr>
          <p:cNvPr id="279" name="ZoneTexte 45">
            <a:extLst>
              <a:ext uri="{FF2B5EF4-FFF2-40B4-BE49-F238E27FC236}">
                <a16:creationId xmlns:a16="http://schemas.microsoft.com/office/drawing/2014/main" id="{0192FB26-BD37-4475-B16D-4AFA68741039}"/>
              </a:ext>
            </a:extLst>
          </p:cNvPr>
          <p:cNvSpPr txBox="1">
            <a:spLocks noChangeArrowheads="1"/>
          </p:cNvSpPr>
          <p:nvPr/>
        </p:nvSpPr>
        <p:spPr bwMode="auto">
          <a:xfrm>
            <a:off x="1167219" y="2398040"/>
            <a:ext cx="1146803" cy="205352"/>
          </a:xfrm>
          <a:prstGeom prst="rect">
            <a:avLst/>
          </a:prstGeom>
          <a:noFill/>
          <a:ln>
            <a:noFill/>
          </a:ln>
        </p:spPr>
        <p:txBody>
          <a:bodyPr wrap="non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defTabSz="1043056" eaLnBrk="1" fontAlgn="auto" hangingPunct="1">
              <a:spcBef>
                <a:spcPts val="0"/>
              </a:spcBef>
              <a:spcAft>
                <a:spcPts val="0"/>
              </a:spcAft>
              <a:defRPr/>
            </a:pPr>
            <a:r>
              <a:rPr lang="fr-FR" sz="650">
                <a:solidFill>
                  <a:srgbClr val="000000"/>
                </a:solidFill>
                <a:latin typeface="Proxima Nova Rg" panose="02000506030000020004" pitchFamily="2" charset="0"/>
              </a:rPr>
              <a:t>Part du capital remboursé</a:t>
            </a:r>
          </a:p>
        </p:txBody>
      </p:sp>
      <p:cxnSp>
        <p:nvCxnSpPr>
          <p:cNvPr id="280" name="Connecteur droit 279">
            <a:extLst>
              <a:ext uri="{FF2B5EF4-FFF2-40B4-BE49-F238E27FC236}">
                <a16:creationId xmlns:a16="http://schemas.microsoft.com/office/drawing/2014/main" id="{2689C9F0-908F-44A9-BCB2-26C4318EEB98}"/>
              </a:ext>
            </a:extLst>
          </p:cNvPr>
          <p:cNvCxnSpPr/>
          <p:nvPr/>
        </p:nvCxnSpPr>
        <p:spPr>
          <a:xfrm>
            <a:off x="975255" y="2285057"/>
            <a:ext cx="180000" cy="0"/>
          </a:xfrm>
          <a:prstGeom prst="line">
            <a:avLst/>
          </a:prstGeom>
          <a:ln w="15875">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281" name="Organigramme : Connecteur 280">
            <a:extLst>
              <a:ext uri="{FF2B5EF4-FFF2-40B4-BE49-F238E27FC236}">
                <a16:creationId xmlns:a16="http://schemas.microsoft.com/office/drawing/2014/main" id="{781CC19F-A63B-4188-9651-169D906FDFB6}"/>
              </a:ext>
            </a:extLst>
          </p:cNvPr>
          <p:cNvSpPr/>
          <p:nvPr/>
        </p:nvSpPr>
        <p:spPr>
          <a:xfrm>
            <a:off x="1021811" y="2460867"/>
            <a:ext cx="72000" cy="72000"/>
          </a:xfrm>
          <a:prstGeom prst="flowChartConnector">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fr-FR">
              <a:latin typeface="Proxima Nova Rg" panose="02000506030000020004" pitchFamily="2" charset="0"/>
            </a:endParaRPr>
          </a:p>
        </p:txBody>
      </p:sp>
      <p:cxnSp>
        <p:nvCxnSpPr>
          <p:cNvPr id="282" name="Connecteur droit 281">
            <a:extLst>
              <a:ext uri="{FF2B5EF4-FFF2-40B4-BE49-F238E27FC236}">
                <a16:creationId xmlns:a16="http://schemas.microsoft.com/office/drawing/2014/main" id="{D5261412-2973-4D97-B95A-4142CD68E8F2}"/>
              </a:ext>
            </a:extLst>
          </p:cNvPr>
          <p:cNvCxnSpPr/>
          <p:nvPr/>
        </p:nvCxnSpPr>
        <p:spPr>
          <a:xfrm flipH="1" flipV="1">
            <a:off x="3768969" y="2323565"/>
            <a:ext cx="0" cy="1368000"/>
          </a:xfrm>
          <a:prstGeom prst="line">
            <a:avLst/>
          </a:prstGeom>
          <a:ln w="1270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83" name="Organigramme : Connecteur 282">
            <a:extLst>
              <a:ext uri="{FF2B5EF4-FFF2-40B4-BE49-F238E27FC236}">
                <a16:creationId xmlns:a16="http://schemas.microsoft.com/office/drawing/2014/main" id="{59D28DB3-9EE5-4BE1-9016-30B2E653611B}"/>
              </a:ext>
            </a:extLst>
          </p:cNvPr>
          <p:cNvSpPr/>
          <p:nvPr/>
        </p:nvSpPr>
        <p:spPr>
          <a:xfrm>
            <a:off x="3733294" y="3553713"/>
            <a:ext cx="72000" cy="72000"/>
          </a:xfrm>
          <a:prstGeom prst="flowChartConnector">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Proxima Nova Rg" panose="02000506030000020004" pitchFamily="2" charset="0"/>
            </a:endParaRPr>
          </a:p>
        </p:txBody>
      </p:sp>
      <p:sp>
        <p:nvSpPr>
          <p:cNvPr id="284" name="Rectangle 122">
            <a:extLst>
              <a:ext uri="{FF2B5EF4-FFF2-40B4-BE49-F238E27FC236}">
                <a16:creationId xmlns:a16="http://schemas.microsoft.com/office/drawing/2014/main" id="{9B780104-B04C-44B9-87FA-394BC4814CA9}"/>
              </a:ext>
            </a:extLst>
          </p:cNvPr>
          <p:cNvSpPr>
            <a:spLocks noChangeArrowheads="1"/>
          </p:cNvSpPr>
          <p:nvPr/>
        </p:nvSpPr>
        <p:spPr bwMode="auto">
          <a:xfrm>
            <a:off x="3424896" y="3516894"/>
            <a:ext cx="330544" cy="24174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104306" tIns="52153" rIns="104306" bIns="52153" anchor="ctr"/>
          <a:lstStyle/>
          <a:p>
            <a:pPr algn="ctr" defTabSz="1042988" fontAlgn="base">
              <a:spcBef>
                <a:spcPct val="0"/>
              </a:spcBef>
              <a:spcAft>
                <a:spcPct val="0"/>
              </a:spcAft>
            </a:pPr>
            <a:r>
              <a:rPr lang="fr-FR" sz="700" b="1">
                <a:solidFill>
                  <a:srgbClr val="B9A049"/>
                </a:solidFill>
                <a:latin typeface="Proxima Nova Rg" panose="02000506030000020004" pitchFamily="2" charset="0"/>
              </a:rPr>
              <a:t>35%</a:t>
            </a:r>
          </a:p>
        </p:txBody>
      </p:sp>
      <p:sp>
        <p:nvSpPr>
          <p:cNvPr id="285" name="Rectangle 122">
            <a:extLst>
              <a:ext uri="{FF2B5EF4-FFF2-40B4-BE49-F238E27FC236}">
                <a16:creationId xmlns:a16="http://schemas.microsoft.com/office/drawing/2014/main" id="{0C1327A6-081A-4F6F-A7F2-7A4FB6525B5F}"/>
              </a:ext>
            </a:extLst>
          </p:cNvPr>
          <p:cNvSpPr>
            <a:spLocks noChangeArrowheads="1"/>
          </p:cNvSpPr>
          <p:nvPr/>
        </p:nvSpPr>
        <p:spPr bwMode="auto">
          <a:xfrm>
            <a:off x="3780961" y="2674846"/>
            <a:ext cx="330544" cy="24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ctr"/>
            <a:r>
              <a:rPr lang="fr-FR" sz="700" b="1" dirty="0">
                <a:solidFill>
                  <a:srgbClr val="00B050"/>
                </a:solidFill>
                <a:latin typeface="Proxima Nova Rg" panose="02000506030000020004" pitchFamily="2" charset="0"/>
              </a:rPr>
              <a:t>100%</a:t>
            </a:r>
          </a:p>
        </p:txBody>
      </p:sp>
      <p:sp>
        <p:nvSpPr>
          <p:cNvPr id="286" name="Line 111">
            <a:extLst>
              <a:ext uri="{FF2B5EF4-FFF2-40B4-BE49-F238E27FC236}">
                <a16:creationId xmlns:a16="http://schemas.microsoft.com/office/drawing/2014/main" id="{884E8910-9771-40AA-9284-D0AF03C62C46}"/>
              </a:ext>
            </a:extLst>
          </p:cNvPr>
          <p:cNvSpPr>
            <a:spLocks noChangeShapeType="1"/>
          </p:cNvSpPr>
          <p:nvPr/>
        </p:nvSpPr>
        <p:spPr bwMode="auto">
          <a:xfrm flipV="1">
            <a:off x="893428" y="2214913"/>
            <a:ext cx="0" cy="1476000"/>
          </a:xfrm>
          <a:prstGeom prst="line">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txBody>
          <a:bodyPr lIns="104306" tIns="52153" rIns="104306" bIns="52153"/>
          <a:lstStyle/>
          <a:p>
            <a:endParaRPr lang="fr-FR" sz="1600">
              <a:solidFill>
                <a:schemeClr val="tx2"/>
              </a:solidFill>
              <a:latin typeface="Proxima Nova Rg" panose="02000506030000020004" pitchFamily="2" charset="0"/>
            </a:endParaRPr>
          </a:p>
        </p:txBody>
      </p:sp>
      <p:cxnSp>
        <p:nvCxnSpPr>
          <p:cNvPr id="287" name="Connecteur droit 286">
            <a:extLst>
              <a:ext uri="{FF2B5EF4-FFF2-40B4-BE49-F238E27FC236}">
                <a16:creationId xmlns:a16="http://schemas.microsoft.com/office/drawing/2014/main" id="{6BA1F60B-E176-42D5-BE14-213AE000AF88}"/>
              </a:ext>
            </a:extLst>
          </p:cNvPr>
          <p:cNvCxnSpPr>
            <a:cxnSpLocks/>
          </p:cNvCxnSpPr>
          <p:nvPr/>
        </p:nvCxnSpPr>
        <p:spPr>
          <a:xfrm>
            <a:off x="1472313" y="2806531"/>
            <a:ext cx="2304000" cy="0"/>
          </a:xfrm>
          <a:prstGeom prst="line">
            <a:avLst/>
          </a:prstGeom>
          <a:ln w="15875">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289" name="Forme libre 20">
            <a:extLst>
              <a:ext uri="{FF2B5EF4-FFF2-40B4-BE49-F238E27FC236}">
                <a16:creationId xmlns:a16="http://schemas.microsoft.com/office/drawing/2014/main" id="{3E425086-881D-49BE-A434-0CFD1ADECE04}"/>
              </a:ext>
            </a:extLst>
          </p:cNvPr>
          <p:cNvSpPr/>
          <p:nvPr/>
        </p:nvSpPr>
        <p:spPr>
          <a:xfrm>
            <a:off x="920101" y="5560183"/>
            <a:ext cx="2883160" cy="472114"/>
          </a:xfrm>
          <a:custGeom>
            <a:avLst/>
            <a:gdLst>
              <a:gd name="connsiteX0" fmla="*/ 0 w 2870200"/>
              <a:gd name="connsiteY0" fmla="*/ 0 h 418057"/>
              <a:gd name="connsiteX1" fmla="*/ 831850 w 2870200"/>
              <a:gd name="connsiteY1" fmla="*/ 412750 h 418057"/>
              <a:gd name="connsiteX2" fmla="*/ 2120900 w 2870200"/>
              <a:gd name="connsiteY2" fmla="*/ 234950 h 418057"/>
              <a:gd name="connsiteX3" fmla="*/ 2870200 w 2870200"/>
              <a:gd name="connsiteY3" fmla="*/ 247650 h 418057"/>
              <a:gd name="connsiteX0" fmla="*/ 0 w 2870200"/>
              <a:gd name="connsiteY0" fmla="*/ 0 h 576263"/>
              <a:gd name="connsiteX1" fmla="*/ 831850 w 2870200"/>
              <a:gd name="connsiteY1" fmla="*/ 412750 h 576263"/>
              <a:gd name="connsiteX2" fmla="*/ 2120900 w 2870200"/>
              <a:gd name="connsiteY2" fmla="*/ 234950 h 576263"/>
              <a:gd name="connsiteX3" fmla="*/ 2870200 w 2870200"/>
              <a:gd name="connsiteY3" fmla="*/ 576263 h 576263"/>
              <a:gd name="connsiteX0" fmla="*/ 0 w 2870200"/>
              <a:gd name="connsiteY0" fmla="*/ 0 h 576263"/>
              <a:gd name="connsiteX1" fmla="*/ 831850 w 2870200"/>
              <a:gd name="connsiteY1" fmla="*/ 412750 h 576263"/>
              <a:gd name="connsiteX2" fmla="*/ 2101915 w 2870200"/>
              <a:gd name="connsiteY2" fmla="*/ 449262 h 576263"/>
              <a:gd name="connsiteX3" fmla="*/ 2870200 w 2870200"/>
              <a:gd name="connsiteY3" fmla="*/ 576263 h 576263"/>
              <a:gd name="connsiteX0" fmla="*/ 0 w 2870200"/>
              <a:gd name="connsiteY0" fmla="*/ 0 h 470024"/>
              <a:gd name="connsiteX1" fmla="*/ 831850 w 2870200"/>
              <a:gd name="connsiteY1" fmla="*/ 412750 h 470024"/>
              <a:gd name="connsiteX2" fmla="*/ 2101915 w 2870200"/>
              <a:gd name="connsiteY2" fmla="*/ 449262 h 470024"/>
              <a:gd name="connsiteX3" fmla="*/ 2870200 w 2870200"/>
              <a:gd name="connsiteY3" fmla="*/ 242888 h 470024"/>
              <a:gd name="connsiteX0" fmla="*/ 0 w 2870200"/>
              <a:gd name="connsiteY0" fmla="*/ 0 h 470024"/>
              <a:gd name="connsiteX1" fmla="*/ 831850 w 2870200"/>
              <a:gd name="connsiteY1" fmla="*/ 412750 h 470024"/>
              <a:gd name="connsiteX2" fmla="*/ 2101915 w 2870200"/>
              <a:gd name="connsiteY2" fmla="*/ 449262 h 470024"/>
              <a:gd name="connsiteX3" fmla="*/ 2870200 w 2870200"/>
              <a:gd name="connsiteY3" fmla="*/ 242888 h 470024"/>
              <a:gd name="connsiteX0" fmla="*/ 0 w 2870200"/>
              <a:gd name="connsiteY0" fmla="*/ 0 h 452397"/>
              <a:gd name="connsiteX1" fmla="*/ 901461 w 2870200"/>
              <a:gd name="connsiteY1" fmla="*/ 241300 h 452397"/>
              <a:gd name="connsiteX2" fmla="*/ 2101915 w 2870200"/>
              <a:gd name="connsiteY2" fmla="*/ 449262 h 452397"/>
              <a:gd name="connsiteX3" fmla="*/ 2870200 w 2870200"/>
              <a:gd name="connsiteY3" fmla="*/ 242888 h 452397"/>
              <a:gd name="connsiteX0" fmla="*/ 0 w 2870200"/>
              <a:gd name="connsiteY0" fmla="*/ 0 h 465433"/>
              <a:gd name="connsiteX1" fmla="*/ 901461 w 2870200"/>
              <a:gd name="connsiteY1" fmla="*/ 241300 h 465433"/>
              <a:gd name="connsiteX2" fmla="*/ 2101915 w 2870200"/>
              <a:gd name="connsiteY2" fmla="*/ 449262 h 465433"/>
              <a:gd name="connsiteX3" fmla="*/ 2870200 w 2870200"/>
              <a:gd name="connsiteY3" fmla="*/ 242888 h 465433"/>
              <a:gd name="connsiteX0" fmla="*/ 0 w 2870200"/>
              <a:gd name="connsiteY0" fmla="*/ 0 h 465433"/>
              <a:gd name="connsiteX1" fmla="*/ 901461 w 2870200"/>
              <a:gd name="connsiteY1" fmla="*/ 241300 h 465433"/>
              <a:gd name="connsiteX2" fmla="*/ 2101915 w 2870200"/>
              <a:gd name="connsiteY2" fmla="*/ 449262 h 465433"/>
              <a:gd name="connsiteX3" fmla="*/ 2870200 w 2870200"/>
              <a:gd name="connsiteY3" fmla="*/ 242888 h 465433"/>
              <a:gd name="connsiteX0" fmla="*/ 0 w 2870200"/>
              <a:gd name="connsiteY0" fmla="*/ 0 h 541440"/>
              <a:gd name="connsiteX1" fmla="*/ 901461 w 2870200"/>
              <a:gd name="connsiteY1" fmla="*/ 241300 h 541440"/>
              <a:gd name="connsiteX2" fmla="*/ 2101915 w 2870200"/>
              <a:gd name="connsiteY2" fmla="*/ 449262 h 541440"/>
              <a:gd name="connsiteX3" fmla="*/ 2870200 w 2870200"/>
              <a:gd name="connsiteY3" fmla="*/ 242888 h 541440"/>
              <a:gd name="connsiteX0" fmla="*/ 0 w 2870200"/>
              <a:gd name="connsiteY0" fmla="*/ 0 h 510432"/>
              <a:gd name="connsiteX1" fmla="*/ 901461 w 2870200"/>
              <a:gd name="connsiteY1" fmla="*/ 241300 h 510432"/>
              <a:gd name="connsiteX2" fmla="*/ 2101915 w 2870200"/>
              <a:gd name="connsiteY2" fmla="*/ 449262 h 510432"/>
              <a:gd name="connsiteX3" fmla="*/ 2870200 w 2870200"/>
              <a:gd name="connsiteY3" fmla="*/ 242888 h 510432"/>
              <a:gd name="connsiteX0" fmla="*/ 0 w 2874947"/>
              <a:gd name="connsiteY0" fmla="*/ 0 h 510432"/>
              <a:gd name="connsiteX1" fmla="*/ 901461 w 2874947"/>
              <a:gd name="connsiteY1" fmla="*/ 241300 h 510432"/>
              <a:gd name="connsiteX2" fmla="*/ 2101915 w 2874947"/>
              <a:gd name="connsiteY2" fmla="*/ 449262 h 510432"/>
              <a:gd name="connsiteX3" fmla="*/ 2874947 w 2874947"/>
              <a:gd name="connsiteY3" fmla="*/ 209550 h 510432"/>
              <a:gd name="connsiteX0" fmla="*/ 0 w 2745850"/>
              <a:gd name="connsiteY0" fmla="*/ 0 h 510432"/>
              <a:gd name="connsiteX1" fmla="*/ 901461 w 2745850"/>
              <a:gd name="connsiteY1" fmla="*/ 241300 h 510432"/>
              <a:gd name="connsiteX2" fmla="*/ 2101915 w 2745850"/>
              <a:gd name="connsiteY2" fmla="*/ 449262 h 510432"/>
              <a:gd name="connsiteX3" fmla="*/ 2745850 w 2745850"/>
              <a:gd name="connsiteY3" fmla="*/ 300990 h 510432"/>
              <a:gd name="connsiteX0" fmla="*/ 0 w 2745850"/>
              <a:gd name="connsiteY0" fmla="*/ 0 h 510432"/>
              <a:gd name="connsiteX1" fmla="*/ 901461 w 2745850"/>
              <a:gd name="connsiteY1" fmla="*/ 241300 h 510432"/>
              <a:gd name="connsiteX2" fmla="*/ 2101915 w 2745850"/>
              <a:gd name="connsiteY2" fmla="*/ 449262 h 510432"/>
              <a:gd name="connsiteX3" fmla="*/ 2745850 w 2745850"/>
              <a:gd name="connsiteY3" fmla="*/ 300990 h 510432"/>
              <a:gd name="connsiteX0" fmla="*/ 0 w 2867353"/>
              <a:gd name="connsiteY0" fmla="*/ 0 h 510432"/>
              <a:gd name="connsiteX1" fmla="*/ 901461 w 2867353"/>
              <a:gd name="connsiteY1" fmla="*/ 241300 h 510432"/>
              <a:gd name="connsiteX2" fmla="*/ 2101915 w 2867353"/>
              <a:gd name="connsiteY2" fmla="*/ 449262 h 510432"/>
              <a:gd name="connsiteX3" fmla="*/ 2867353 w 2867353"/>
              <a:gd name="connsiteY3" fmla="*/ 278130 h 510432"/>
              <a:gd name="connsiteX0" fmla="*/ 0 w 2867353"/>
              <a:gd name="connsiteY0" fmla="*/ 0 h 510432"/>
              <a:gd name="connsiteX1" fmla="*/ 901461 w 2867353"/>
              <a:gd name="connsiteY1" fmla="*/ 241300 h 510432"/>
              <a:gd name="connsiteX2" fmla="*/ 2101915 w 2867353"/>
              <a:gd name="connsiteY2" fmla="*/ 449262 h 510432"/>
              <a:gd name="connsiteX3" fmla="*/ 2867353 w 2867353"/>
              <a:gd name="connsiteY3" fmla="*/ 278130 h 510432"/>
              <a:gd name="connsiteX0" fmla="*/ 0 w 2859759"/>
              <a:gd name="connsiteY0" fmla="*/ 0 h 510432"/>
              <a:gd name="connsiteX1" fmla="*/ 901461 w 2859759"/>
              <a:gd name="connsiteY1" fmla="*/ 241300 h 510432"/>
              <a:gd name="connsiteX2" fmla="*/ 2101915 w 2859759"/>
              <a:gd name="connsiteY2" fmla="*/ 449262 h 510432"/>
              <a:gd name="connsiteX3" fmla="*/ 2859759 w 2859759"/>
              <a:gd name="connsiteY3" fmla="*/ 354330 h 510432"/>
              <a:gd name="connsiteX0" fmla="*/ 0 w 2852165"/>
              <a:gd name="connsiteY0" fmla="*/ 0 h 510432"/>
              <a:gd name="connsiteX1" fmla="*/ 901461 w 2852165"/>
              <a:gd name="connsiteY1" fmla="*/ 241300 h 510432"/>
              <a:gd name="connsiteX2" fmla="*/ 2101915 w 2852165"/>
              <a:gd name="connsiteY2" fmla="*/ 449262 h 510432"/>
              <a:gd name="connsiteX3" fmla="*/ 2852165 w 2852165"/>
              <a:gd name="connsiteY3" fmla="*/ 339090 h 510432"/>
              <a:gd name="connsiteX0" fmla="*/ 0 w 2852165"/>
              <a:gd name="connsiteY0" fmla="*/ 0 h 415805"/>
              <a:gd name="connsiteX1" fmla="*/ 901461 w 2852165"/>
              <a:gd name="connsiteY1" fmla="*/ 241300 h 415805"/>
              <a:gd name="connsiteX2" fmla="*/ 2132291 w 2852165"/>
              <a:gd name="connsiteY2" fmla="*/ 373062 h 415805"/>
              <a:gd name="connsiteX3" fmla="*/ 2852165 w 2852165"/>
              <a:gd name="connsiteY3" fmla="*/ 339090 h 415805"/>
              <a:gd name="connsiteX0" fmla="*/ 0 w 2859174"/>
              <a:gd name="connsiteY0" fmla="*/ 0 h 415805"/>
              <a:gd name="connsiteX1" fmla="*/ 901461 w 2859174"/>
              <a:gd name="connsiteY1" fmla="*/ 241300 h 415805"/>
              <a:gd name="connsiteX2" fmla="*/ 2132291 w 2859174"/>
              <a:gd name="connsiteY2" fmla="*/ 373062 h 415805"/>
              <a:gd name="connsiteX3" fmla="*/ 2859174 w 2859174"/>
              <a:gd name="connsiteY3" fmla="*/ 296887 h 415805"/>
              <a:gd name="connsiteX0" fmla="*/ 0 w 2852164"/>
              <a:gd name="connsiteY0" fmla="*/ 0 h 415805"/>
              <a:gd name="connsiteX1" fmla="*/ 901461 w 2852164"/>
              <a:gd name="connsiteY1" fmla="*/ 241300 h 415805"/>
              <a:gd name="connsiteX2" fmla="*/ 2132291 w 2852164"/>
              <a:gd name="connsiteY2" fmla="*/ 373062 h 415805"/>
              <a:gd name="connsiteX3" fmla="*/ 2852164 w 2852164"/>
              <a:gd name="connsiteY3" fmla="*/ 289853 h 415805"/>
              <a:gd name="connsiteX0" fmla="*/ 0 w 2837538"/>
              <a:gd name="connsiteY0" fmla="*/ 0 h 518484"/>
              <a:gd name="connsiteX1" fmla="*/ 901461 w 2837538"/>
              <a:gd name="connsiteY1" fmla="*/ 241300 h 518484"/>
              <a:gd name="connsiteX2" fmla="*/ 2132291 w 2837538"/>
              <a:gd name="connsiteY2" fmla="*/ 373062 h 518484"/>
              <a:gd name="connsiteX3" fmla="*/ 2837538 w 2837538"/>
              <a:gd name="connsiteY3" fmla="*/ 517816 h 518484"/>
              <a:gd name="connsiteX0" fmla="*/ 0 w 2844851"/>
              <a:gd name="connsiteY0" fmla="*/ 0 h 700615"/>
              <a:gd name="connsiteX1" fmla="*/ 901461 w 2844851"/>
              <a:gd name="connsiteY1" fmla="*/ 241300 h 700615"/>
              <a:gd name="connsiteX2" fmla="*/ 2132291 w 2844851"/>
              <a:gd name="connsiteY2" fmla="*/ 373062 h 700615"/>
              <a:gd name="connsiteX3" fmla="*/ 2844851 w 2844851"/>
              <a:gd name="connsiteY3" fmla="*/ 700188 h 700615"/>
            </a:gdLst>
            <a:ahLst/>
            <a:cxnLst>
              <a:cxn ang="0">
                <a:pos x="connsiteX0" y="connsiteY0"/>
              </a:cxn>
              <a:cxn ang="0">
                <a:pos x="connsiteX1" y="connsiteY1"/>
              </a:cxn>
              <a:cxn ang="0">
                <a:pos x="connsiteX2" y="connsiteY2"/>
              </a:cxn>
              <a:cxn ang="0">
                <a:pos x="connsiteX3" y="connsiteY3"/>
              </a:cxn>
            </a:cxnLst>
            <a:rect l="l" t="t" r="r" b="b"/>
            <a:pathLst>
              <a:path w="2844851" h="700615">
                <a:moveTo>
                  <a:pt x="0" y="0"/>
                </a:moveTo>
                <a:cubicBezTo>
                  <a:pt x="239183" y="186796"/>
                  <a:pt x="546079" y="179123"/>
                  <a:pt x="901461" y="241300"/>
                </a:cubicBezTo>
                <a:cubicBezTo>
                  <a:pt x="1256843" y="303477"/>
                  <a:pt x="1862177" y="502179"/>
                  <a:pt x="2132291" y="373062"/>
                </a:cubicBezTo>
                <a:cubicBezTo>
                  <a:pt x="2453032" y="218545"/>
                  <a:pt x="2617281" y="717227"/>
                  <a:pt x="2844851" y="700188"/>
                </a:cubicBezTo>
              </a:path>
            </a:pathLst>
          </a:custGeom>
          <a:ln w="19050">
            <a:solidFill>
              <a:srgbClr val="B9A049"/>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latin typeface="Proxima Nova Rg" panose="02000506030000020004" pitchFamily="2" charset="0"/>
            </a:endParaRPr>
          </a:p>
        </p:txBody>
      </p:sp>
      <p:sp>
        <p:nvSpPr>
          <p:cNvPr id="290" name="Rectangle 122">
            <a:extLst>
              <a:ext uri="{FF2B5EF4-FFF2-40B4-BE49-F238E27FC236}">
                <a16:creationId xmlns:a16="http://schemas.microsoft.com/office/drawing/2014/main" id="{569C96A5-BACC-43AB-9B84-5C3555A5A851}"/>
              </a:ext>
            </a:extLst>
          </p:cNvPr>
          <p:cNvSpPr>
            <a:spLocks noChangeArrowheads="1"/>
          </p:cNvSpPr>
          <p:nvPr/>
        </p:nvSpPr>
        <p:spPr bwMode="auto">
          <a:xfrm>
            <a:off x="3782967" y="6046647"/>
            <a:ext cx="330544" cy="24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ctr"/>
            <a:r>
              <a:rPr lang="fr-FR" sz="700" b="1" dirty="0">
                <a:solidFill>
                  <a:srgbClr val="C00000"/>
                </a:solidFill>
                <a:latin typeface="Proxima Nova Rg" panose="02000506030000020004" pitchFamily="2" charset="0"/>
              </a:rPr>
              <a:t>50%</a:t>
            </a:r>
          </a:p>
        </p:txBody>
      </p:sp>
      <p:cxnSp>
        <p:nvCxnSpPr>
          <p:cNvPr id="291" name="Connecteur droit 290">
            <a:extLst>
              <a:ext uri="{FF2B5EF4-FFF2-40B4-BE49-F238E27FC236}">
                <a16:creationId xmlns:a16="http://schemas.microsoft.com/office/drawing/2014/main" id="{BB8753B4-C4BB-42AB-874E-6C39AE7D9D2D}"/>
              </a:ext>
            </a:extLst>
          </p:cNvPr>
          <p:cNvCxnSpPr/>
          <p:nvPr/>
        </p:nvCxnSpPr>
        <p:spPr>
          <a:xfrm flipV="1">
            <a:off x="3623261" y="6168252"/>
            <a:ext cx="180000" cy="0"/>
          </a:xfrm>
          <a:prstGeom prst="line">
            <a:avLst/>
          </a:prstGeom>
          <a:ln w="25400">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292" name="Text Box 116">
            <a:extLst>
              <a:ext uri="{FF2B5EF4-FFF2-40B4-BE49-F238E27FC236}">
                <a16:creationId xmlns:a16="http://schemas.microsoft.com/office/drawing/2014/main" id="{0BBFB083-53CD-4B22-BF60-5BF49F1D74E0}"/>
              </a:ext>
            </a:extLst>
          </p:cNvPr>
          <p:cNvSpPr txBox="1">
            <a:spLocks noChangeArrowheads="1"/>
          </p:cNvSpPr>
          <p:nvPr/>
        </p:nvSpPr>
        <p:spPr bwMode="auto">
          <a:xfrm>
            <a:off x="1058415" y="4471027"/>
            <a:ext cx="2937375" cy="213046"/>
          </a:xfrm>
          <a:prstGeom prst="rect">
            <a:avLst/>
          </a:prstGeom>
          <a:noFill/>
          <a:ln w="9525">
            <a:noFill/>
            <a:miter lim="800000"/>
            <a:headEnd/>
            <a:tailEnd/>
          </a:ln>
        </p:spPr>
        <p:txBody>
          <a:bodyPr wrap="square" lIns="104306" tIns="52153" rIns="104306" bIns="52153">
            <a:spAutoFit/>
          </a:bodyPr>
          <a:lstStyle/>
          <a:p>
            <a:pPr algn="ctr">
              <a:spcBef>
                <a:spcPct val="50000"/>
              </a:spcBef>
              <a:defRPr/>
            </a:pPr>
            <a:r>
              <a:rPr lang="fr-FR" sz="700" b="1" dirty="0">
                <a:solidFill>
                  <a:schemeClr val="tx2"/>
                </a:solidFill>
                <a:latin typeface="Proxima Nova Rg" panose="02000506030000020004" pitchFamily="2" charset="0"/>
                <a:cs typeface="Arial" charset="0"/>
              </a:rPr>
              <a:t>Évolution </a:t>
            </a:r>
            <a:r>
              <a:rPr lang="fr-FR" sz="700" b="1" dirty="0">
                <a:solidFill>
                  <a:srgbClr val="000000"/>
                </a:solidFill>
                <a:latin typeface="Proxima Nova Rg" panose="02000506030000020004" pitchFamily="2" charset="0"/>
                <a:cs typeface="Arial" charset="0"/>
              </a:rPr>
              <a:t>de &lt;SJR1&gt;</a:t>
            </a:r>
          </a:p>
        </p:txBody>
      </p:sp>
      <p:cxnSp>
        <p:nvCxnSpPr>
          <p:cNvPr id="293" name="Connecteur droit avec flèche 292">
            <a:extLst>
              <a:ext uri="{FF2B5EF4-FFF2-40B4-BE49-F238E27FC236}">
                <a16:creationId xmlns:a16="http://schemas.microsoft.com/office/drawing/2014/main" id="{B78487D9-DAA6-4CC4-8A73-C21C0186D98D}"/>
              </a:ext>
            </a:extLst>
          </p:cNvPr>
          <p:cNvCxnSpPr/>
          <p:nvPr/>
        </p:nvCxnSpPr>
        <p:spPr>
          <a:xfrm>
            <a:off x="922846" y="6460025"/>
            <a:ext cx="2988000"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94" name="Connecteur droit 293">
            <a:extLst>
              <a:ext uri="{FF2B5EF4-FFF2-40B4-BE49-F238E27FC236}">
                <a16:creationId xmlns:a16="http://schemas.microsoft.com/office/drawing/2014/main" id="{68CCD2A8-B7AB-41CD-AEEC-43A7BB064320}"/>
              </a:ext>
            </a:extLst>
          </p:cNvPr>
          <p:cNvCxnSpPr/>
          <p:nvPr/>
        </p:nvCxnSpPr>
        <p:spPr>
          <a:xfrm flipH="1">
            <a:off x="1217323"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5" name="Connecteur droit 294">
            <a:extLst>
              <a:ext uri="{FF2B5EF4-FFF2-40B4-BE49-F238E27FC236}">
                <a16:creationId xmlns:a16="http://schemas.microsoft.com/office/drawing/2014/main" id="{C4FA6857-81C0-4413-B80B-99B67F725400}"/>
              </a:ext>
            </a:extLst>
          </p:cNvPr>
          <p:cNvCxnSpPr/>
          <p:nvPr/>
        </p:nvCxnSpPr>
        <p:spPr>
          <a:xfrm flipH="1">
            <a:off x="1505355"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6" name="Connecteur droit 295">
            <a:extLst>
              <a:ext uri="{FF2B5EF4-FFF2-40B4-BE49-F238E27FC236}">
                <a16:creationId xmlns:a16="http://schemas.microsoft.com/office/drawing/2014/main" id="{EC88A5E7-67F6-4061-8EBD-5FC2BC67C41E}"/>
              </a:ext>
            </a:extLst>
          </p:cNvPr>
          <p:cNvCxnSpPr/>
          <p:nvPr/>
        </p:nvCxnSpPr>
        <p:spPr>
          <a:xfrm flipH="1">
            <a:off x="1793387"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7" name="Connecteur droit 296">
            <a:extLst>
              <a:ext uri="{FF2B5EF4-FFF2-40B4-BE49-F238E27FC236}">
                <a16:creationId xmlns:a16="http://schemas.microsoft.com/office/drawing/2014/main" id="{72CC740F-1CF5-4B57-B1B2-3933B1285663}"/>
              </a:ext>
            </a:extLst>
          </p:cNvPr>
          <p:cNvCxnSpPr/>
          <p:nvPr/>
        </p:nvCxnSpPr>
        <p:spPr>
          <a:xfrm flipH="1">
            <a:off x="2081419"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8" name="Connecteur droit 297">
            <a:extLst>
              <a:ext uri="{FF2B5EF4-FFF2-40B4-BE49-F238E27FC236}">
                <a16:creationId xmlns:a16="http://schemas.microsoft.com/office/drawing/2014/main" id="{84572756-3B26-4A41-B2DC-6E09A657CCE8}"/>
              </a:ext>
            </a:extLst>
          </p:cNvPr>
          <p:cNvCxnSpPr/>
          <p:nvPr/>
        </p:nvCxnSpPr>
        <p:spPr>
          <a:xfrm flipH="1">
            <a:off x="2369451"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9" name="Connecteur droit 298">
            <a:extLst>
              <a:ext uri="{FF2B5EF4-FFF2-40B4-BE49-F238E27FC236}">
                <a16:creationId xmlns:a16="http://schemas.microsoft.com/office/drawing/2014/main" id="{4AAB7C31-89F6-47FD-9690-C69A30F02724}"/>
              </a:ext>
            </a:extLst>
          </p:cNvPr>
          <p:cNvCxnSpPr/>
          <p:nvPr/>
        </p:nvCxnSpPr>
        <p:spPr>
          <a:xfrm flipH="1">
            <a:off x="2657483"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0" name="Connecteur droit 299">
            <a:extLst>
              <a:ext uri="{FF2B5EF4-FFF2-40B4-BE49-F238E27FC236}">
                <a16:creationId xmlns:a16="http://schemas.microsoft.com/office/drawing/2014/main" id="{C477C502-DA72-4121-B5D8-5F1105AD1D4E}"/>
              </a:ext>
            </a:extLst>
          </p:cNvPr>
          <p:cNvCxnSpPr/>
          <p:nvPr/>
        </p:nvCxnSpPr>
        <p:spPr>
          <a:xfrm flipH="1">
            <a:off x="2945515"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1" name="Connecteur droit 300">
            <a:extLst>
              <a:ext uri="{FF2B5EF4-FFF2-40B4-BE49-F238E27FC236}">
                <a16:creationId xmlns:a16="http://schemas.microsoft.com/office/drawing/2014/main" id="{2E65BE78-D2DB-4146-8A4F-64BFB4F70565}"/>
              </a:ext>
            </a:extLst>
          </p:cNvPr>
          <p:cNvCxnSpPr/>
          <p:nvPr/>
        </p:nvCxnSpPr>
        <p:spPr>
          <a:xfrm flipH="1">
            <a:off x="3521579"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3" name="Connecteur droit 302">
            <a:extLst>
              <a:ext uri="{FF2B5EF4-FFF2-40B4-BE49-F238E27FC236}">
                <a16:creationId xmlns:a16="http://schemas.microsoft.com/office/drawing/2014/main" id="{DFDF36F2-041A-44E1-B018-FF681B79AA63}"/>
              </a:ext>
            </a:extLst>
          </p:cNvPr>
          <p:cNvCxnSpPr/>
          <p:nvPr/>
        </p:nvCxnSpPr>
        <p:spPr>
          <a:xfrm flipH="1">
            <a:off x="3233547"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4" name="Connecteur droit 303">
            <a:extLst>
              <a:ext uri="{FF2B5EF4-FFF2-40B4-BE49-F238E27FC236}">
                <a16:creationId xmlns:a16="http://schemas.microsoft.com/office/drawing/2014/main" id="{EEE84454-4D16-4F7D-8C89-E5DB942D0E82}"/>
              </a:ext>
            </a:extLst>
          </p:cNvPr>
          <p:cNvCxnSpPr/>
          <p:nvPr/>
        </p:nvCxnSpPr>
        <p:spPr>
          <a:xfrm flipH="1">
            <a:off x="3798816"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305" name="ZoneTexte 304">
            <a:extLst>
              <a:ext uri="{FF2B5EF4-FFF2-40B4-BE49-F238E27FC236}">
                <a16:creationId xmlns:a16="http://schemas.microsoft.com/office/drawing/2014/main" id="{A153A390-ED27-4CDA-8B5D-48412A258E99}"/>
              </a:ext>
            </a:extLst>
          </p:cNvPr>
          <p:cNvSpPr txBox="1"/>
          <p:nvPr/>
        </p:nvSpPr>
        <p:spPr>
          <a:xfrm>
            <a:off x="69888" y="4623259"/>
            <a:ext cx="971100" cy="405407"/>
          </a:xfrm>
          <a:prstGeom prst="rect">
            <a:avLst/>
          </a:prstGeom>
          <a:noFill/>
        </p:spPr>
        <p:txBody>
          <a:bodyPr wrap="square" lIns="104306" tIns="52153" rIns="104306" bIns="52153">
            <a:spAutoFit/>
          </a:bodyPr>
          <a:lstStyle/>
          <a:p>
            <a:pPr algn="ctr">
              <a:defRPr/>
            </a:pPr>
            <a:r>
              <a:rPr lang="fr-FR" sz="650" dirty="0">
                <a:solidFill>
                  <a:schemeClr val="tx2"/>
                </a:solidFill>
                <a:latin typeface="Proxima Nova Rg" panose="02000506030000020004" pitchFamily="2" charset="0"/>
              </a:rPr>
              <a:t>&lt;SJR3&gt; de &lt;SJR1&gt; par rapport à son &lt;NDR&gt;</a:t>
            </a:r>
          </a:p>
        </p:txBody>
      </p:sp>
      <p:cxnSp>
        <p:nvCxnSpPr>
          <p:cNvPr id="306" name="Connecteur droit 305">
            <a:extLst>
              <a:ext uri="{FF2B5EF4-FFF2-40B4-BE49-F238E27FC236}">
                <a16:creationId xmlns:a16="http://schemas.microsoft.com/office/drawing/2014/main" id="{C947009F-3B59-4AEF-A9F8-9DD2E896DB57}"/>
              </a:ext>
            </a:extLst>
          </p:cNvPr>
          <p:cNvCxnSpPr/>
          <p:nvPr/>
        </p:nvCxnSpPr>
        <p:spPr>
          <a:xfrm flipH="1" flipV="1">
            <a:off x="3798816" y="5101398"/>
            <a:ext cx="0" cy="1368000"/>
          </a:xfrm>
          <a:prstGeom prst="line">
            <a:avLst/>
          </a:prstGeom>
          <a:ln w="1270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307" name="Rectangle 122">
            <a:extLst>
              <a:ext uri="{FF2B5EF4-FFF2-40B4-BE49-F238E27FC236}">
                <a16:creationId xmlns:a16="http://schemas.microsoft.com/office/drawing/2014/main" id="{3C84E6AE-6161-4A10-9009-EC786CAF1388}"/>
              </a:ext>
            </a:extLst>
          </p:cNvPr>
          <p:cNvSpPr>
            <a:spLocks noChangeArrowheads="1"/>
          </p:cNvSpPr>
          <p:nvPr/>
        </p:nvSpPr>
        <p:spPr bwMode="auto">
          <a:xfrm>
            <a:off x="3777582" y="5907994"/>
            <a:ext cx="330544" cy="24174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104306" tIns="52153" rIns="104306" bIns="52153" anchor="ctr"/>
          <a:lstStyle/>
          <a:p>
            <a:pPr algn="ctr" defTabSz="1042988" fontAlgn="base">
              <a:spcBef>
                <a:spcPct val="0"/>
              </a:spcBef>
              <a:spcAft>
                <a:spcPct val="0"/>
              </a:spcAft>
            </a:pPr>
            <a:r>
              <a:rPr lang="fr-FR" sz="700" b="1">
                <a:solidFill>
                  <a:srgbClr val="B9A049"/>
                </a:solidFill>
                <a:latin typeface="Proxima Nova Rg" panose="02000506030000020004" pitchFamily="2" charset="0"/>
              </a:rPr>
              <a:t>60%</a:t>
            </a:r>
          </a:p>
        </p:txBody>
      </p:sp>
      <p:sp>
        <p:nvSpPr>
          <p:cNvPr id="308" name="ZoneTexte 45">
            <a:extLst>
              <a:ext uri="{FF2B5EF4-FFF2-40B4-BE49-F238E27FC236}">
                <a16:creationId xmlns:a16="http://schemas.microsoft.com/office/drawing/2014/main" id="{7598ACD7-19F0-4F3B-9B06-31B6FF15B8C2}"/>
              </a:ext>
            </a:extLst>
          </p:cNvPr>
          <p:cNvSpPr txBox="1">
            <a:spLocks noChangeArrowheads="1"/>
          </p:cNvSpPr>
          <p:nvPr/>
        </p:nvSpPr>
        <p:spPr bwMode="auto">
          <a:xfrm>
            <a:off x="1217482" y="4822018"/>
            <a:ext cx="2582737" cy="405407"/>
          </a:xfrm>
          <a:prstGeom prst="rect">
            <a:avLst/>
          </a:prstGeom>
          <a:noFill/>
          <a:ln>
            <a:noFill/>
          </a:ln>
        </p:spPr>
        <p:txBody>
          <a:bodyPr wrap="squar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defTabSz="1043056" eaLnBrk="1" hangingPunct="1">
              <a:defRPr/>
            </a:pPr>
            <a:r>
              <a:rPr lang="fr-FR" sz="650" dirty="0">
                <a:solidFill>
                  <a:srgbClr val="000000"/>
                </a:solidFill>
                <a:latin typeface="Proxima Nova Rg" panose="02000506030000020004" pitchFamily="2" charset="0"/>
              </a:rPr>
              <a:t>Seuil d’activation du mécanisme de remboursement automatique anticipé à partir de la fin du &lt;F0&gt; &lt;1PR&gt; jusqu’à la fin du &lt;F0&gt; &lt;DPRR&gt; et de versement du &lt;GC&gt; à l’échéance</a:t>
            </a:r>
          </a:p>
        </p:txBody>
      </p:sp>
      <p:cxnSp>
        <p:nvCxnSpPr>
          <p:cNvPr id="309" name="Connecteur droit 308">
            <a:extLst>
              <a:ext uri="{FF2B5EF4-FFF2-40B4-BE49-F238E27FC236}">
                <a16:creationId xmlns:a16="http://schemas.microsoft.com/office/drawing/2014/main" id="{988B091E-5DA9-44FD-BBCB-29C312D0CF8A}"/>
              </a:ext>
            </a:extLst>
          </p:cNvPr>
          <p:cNvCxnSpPr/>
          <p:nvPr/>
        </p:nvCxnSpPr>
        <p:spPr bwMode="auto">
          <a:xfrm>
            <a:off x="1023104" y="5357535"/>
            <a:ext cx="180000" cy="0"/>
          </a:xfrm>
          <a:prstGeom prst="line">
            <a:avLst/>
          </a:prstGeom>
          <a:ln w="25400">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310" name="ZoneTexte 48">
            <a:extLst>
              <a:ext uri="{FF2B5EF4-FFF2-40B4-BE49-F238E27FC236}">
                <a16:creationId xmlns:a16="http://schemas.microsoft.com/office/drawing/2014/main" id="{7E30E778-6660-496C-A870-2466685A6E58}"/>
              </a:ext>
            </a:extLst>
          </p:cNvPr>
          <p:cNvSpPr txBox="1">
            <a:spLocks noChangeArrowheads="1"/>
          </p:cNvSpPr>
          <p:nvPr/>
        </p:nvSpPr>
        <p:spPr bwMode="auto">
          <a:xfrm>
            <a:off x="1215175" y="5241288"/>
            <a:ext cx="1922655" cy="205352"/>
          </a:xfrm>
          <a:prstGeom prst="rect">
            <a:avLst/>
          </a:prstGeom>
          <a:noFill/>
          <a:ln>
            <a:noFill/>
          </a:ln>
        </p:spPr>
        <p:txBody>
          <a:bodyPr wrap="squar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defTabSz="1043056" eaLnBrk="1" fontAlgn="auto" hangingPunct="1">
              <a:spcBef>
                <a:spcPts val="0"/>
              </a:spcBef>
              <a:spcAft>
                <a:spcPts val="0"/>
              </a:spcAft>
              <a:defRPr/>
            </a:pPr>
            <a:r>
              <a:rPr lang="fr-FR" sz="650">
                <a:solidFill>
                  <a:srgbClr val="000000"/>
                </a:solidFill>
                <a:latin typeface="Proxima Nova Rg" panose="02000506030000020004" pitchFamily="2" charset="0"/>
              </a:rPr>
              <a:t>Seuil de perte en capital à l’échéance</a:t>
            </a:r>
          </a:p>
        </p:txBody>
      </p:sp>
      <p:sp>
        <p:nvSpPr>
          <p:cNvPr id="311" name="ZoneTexte 45">
            <a:extLst>
              <a:ext uri="{FF2B5EF4-FFF2-40B4-BE49-F238E27FC236}">
                <a16:creationId xmlns:a16="http://schemas.microsoft.com/office/drawing/2014/main" id="{2F9A1260-DF77-46C1-AB9F-5A5C90BA827C}"/>
              </a:ext>
            </a:extLst>
          </p:cNvPr>
          <p:cNvSpPr txBox="1">
            <a:spLocks noChangeArrowheads="1"/>
          </p:cNvSpPr>
          <p:nvPr/>
        </p:nvSpPr>
        <p:spPr bwMode="auto">
          <a:xfrm>
            <a:off x="1215068" y="5126163"/>
            <a:ext cx="1146803" cy="205352"/>
          </a:xfrm>
          <a:prstGeom prst="rect">
            <a:avLst/>
          </a:prstGeom>
          <a:noFill/>
          <a:ln>
            <a:noFill/>
          </a:ln>
        </p:spPr>
        <p:txBody>
          <a:bodyPr wrap="non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defTabSz="1043056" eaLnBrk="1" fontAlgn="auto" hangingPunct="1">
              <a:spcBef>
                <a:spcPts val="0"/>
              </a:spcBef>
              <a:spcAft>
                <a:spcPts val="0"/>
              </a:spcAft>
              <a:defRPr/>
            </a:pPr>
            <a:r>
              <a:rPr lang="fr-FR" sz="650">
                <a:solidFill>
                  <a:srgbClr val="000000"/>
                </a:solidFill>
                <a:latin typeface="Proxima Nova Rg" panose="02000506030000020004" pitchFamily="2" charset="0"/>
              </a:rPr>
              <a:t>Part du capital remboursé</a:t>
            </a:r>
          </a:p>
        </p:txBody>
      </p:sp>
      <p:cxnSp>
        <p:nvCxnSpPr>
          <p:cNvPr id="312" name="Connecteur droit 311">
            <a:extLst>
              <a:ext uri="{FF2B5EF4-FFF2-40B4-BE49-F238E27FC236}">
                <a16:creationId xmlns:a16="http://schemas.microsoft.com/office/drawing/2014/main" id="{5E9BC3B5-B35B-43AA-B7E9-63B736824431}"/>
              </a:ext>
            </a:extLst>
          </p:cNvPr>
          <p:cNvCxnSpPr/>
          <p:nvPr/>
        </p:nvCxnSpPr>
        <p:spPr>
          <a:xfrm>
            <a:off x="1023104" y="5013180"/>
            <a:ext cx="180000" cy="0"/>
          </a:xfrm>
          <a:prstGeom prst="line">
            <a:avLst/>
          </a:prstGeom>
          <a:ln w="15875">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313" name="Organigramme : Connecteur 312">
            <a:extLst>
              <a:ext uri="{FF2B5EF4-FFF2-40B4-BE49-F238E27FC236}">
                <a16:creationId xmlns:a16="http://schemas.microsoft.com/office/drawing/2014/main" id="{46BED2A4-0995-4A5D-B7FD-85F87EF3FF7D}"/>
              </a:ext>
            </a:extLst>
          </p:cNvPr>
          <p:cNvSpPr/>
          <p:nvPr/>
        </p:nvSpPr>
        <p:spPr>
          <a:xfrm>
            <a:off x="1069660" y="5188990"/>
            <a:ext cx="72000" cy="72000"/>
          </a:xfrm>
          <a:prstGeom prst="flowChartConnector">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fr-FR">
              <a:latin typeface="Proxima Nova Rg" panose="02000506030000020004" pitchFamily="2" charset="0"/>
            </a:endParaRPr>
          </a:p>
        </p:txBody>
      </p:sp>
      <p:sp>
        <p:nvSpPr>
          <p:cNvPr id="314" name="Rectangle 122">
            <a:extLst>
              <a:ext uri="{FF2B5EF4-FFF2-40B4-BE49-F238E27FC236}">
                <a16:creationId xmlns:a16="http://schemas.microsoft.com/office/drawing/2014/main" id="{3802AA9D-B49F-40E3-8450-1031CAEDF10E}"/>
              </a:ext>
            </a:extLst>
          </p:cNvPr>
          <p:cNvSpPr>
            <a:spLocks noChangeArrowheads="1"/>
          </p:cNvSpPr>
          <p:nvPr/>
        </p:nvSpPr>
        <p:spPr bwMode="auto">
          <a:xfrm>
            <a:off x="3801680" y="5452334"/>
            <a:ext cx="330544" cy="24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ctr"/>
            <a:r>
              <a:rPr lang="fr-FR" sz="700" b="1" dirty="0">
                <a:solidFill>
                  <a:schemeClr val="accent1"/>
                </a:solidFill>
                <a:latin typeface="Proxima Nova Rg" panose="02000506030000020004" pitchFamily="2" charset="0"/>
              </a:rPr>
              <a:t>100%</a:t>
            </a:r>
          </a:p>
        </p:txBody>
      </p:sp>
      <p:sp>
        <p:nvSpPr>
          <p:cNvPr id="315" name="Organigramme : Connecteur 314">
            <a:extLst>
              <a:ext uri="{FF2B5EF4-FFF2-40B4-BE49-F238E27FC236}">
                <a16:creationId xmlns:a16="http://schemas.microsoft.com/office/drawing/2014/main" id="{49978213-6091-4DC7-8233-EE0B092E977C}"/>
              </a:ext>
            </a:extLst>
          </p:cNvPr>
          <p:cNvSpPr/>
          <p:nvPr/>
        </p:nvSpPr>
        <p:spPr>
          <a:xfrm>
            <a:off x="3760576" y="5518728"/>
            <a:ext cx="72000" cy="72000"/>
          </a:xfrm>
          <a:prstGeom prst="flowChartConnector">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Proxima Nova Rg" panose="02000506030000020004" pitchFamily="2" charset="0"/>
            </a:endParaRPr>
          </a:p>
        </p:txBody>
      </p:sp>
      <p:sp>
        <p:nvSpPr>
          <p:cNvPr id="316" name="Line 111">
            <a:extLst>
              <a:ext uri="{FF2B5EF4-FFF2-40B4-BE49-F238E27FC236}">
                <a16:creationId xmlns:a16="http://schemas.microsoft.com/office/drawing/2014/main" id="{6775598C-25D3-425E-949A-4B18680A7B10}"/>
              </a:ext>
            </a:extLst>
          </p:cNvPr>
          <p:cNvSpPr>
            <a:spLocks noChangeShapeType="1"/>
          </p:cNvSpPr>
          <p:nvPr/>
        </p:nvSpPr>
        <p:spPr bwMode="auto">
          <a:xfrm flipV="1">
            <a:off x="920100" y="4992746"/>
            <a:ext cx="0" cy="1476000"/>
          </a:xfrm>
          <a:prstGeom prst="line">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txBody>
          <a:bodyPr lIns="104306" tIns="52153" rIns="104306" bIns="52153"/>
          <a:lstStyle/>
          <a:p>
            <a:endParaRPr lang="fr-FR" sz="1600">
              <a:solidFill>
                <a:schemeClr val="tx2"/>
              </a:solidFill>
              <a:latin typeface="Proxima Nova Rg" panose="02000506030000020004" pitchFamily="2" charset="0"/>
            </a:endParaRPr>
          </a:p>
        </p:txBody>
      </p:sp>
      <p:sp>
        <p:nvSpPr>
          <p:cNvPr id="317" name="Rectangle 121">
            <a:extLst>
              <a:ext uri="{FF2B5EF4-FFF2-40B4-BE49-F238E27FC236}">
                <a16:creationId xmlns:a16="http://schemas.microsoft.com/office/drawing/2014/main" id="{C8056DB8-A15C-4854-BD82-179F4E8D35E1}"/>
              </a:ext>
            </a:extLst>
          </p:cNvPr>
          <p:cNvSpPr>
            <a:spLocks noChangeArrowheads="1"/>
          </p:cNvSpPr>
          <p:nvPr/>
        </p:nvSpPr>
        <p:spPr bwMode="auto">
          <a:xfrm>
            <a:off x="321269" y="4870799"/>
            <a:ext cx="653207" cy="1722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r">
              <a:spcAft>
                <a:spcPts val="200"/>
              </a:spcAft>
            </a:pPr>
            <a:r>
              <a:rPr lang="fr-FR" sz="650" dirty="0">
                <a:solidFill>
                  <a:schemeClr val="tx2"/>
                </a:solidFill>
                <a:latin typeface="Proxima Nova Rg" panose="02000506030000020004" pitchFamily="2" charset="0"/>
              </a:rPr>
              <a:t>140%</a:t>
            </a:r>
          </a:p>
          <a:p>
            <a:pPr algn="r">
              <a:spcAft>
                <a:spcPts val="200"/>
              </a:spcAft>
            </a:pPr>
            <a:r>
              <a:rPr lang="fr-FR" sz="650" dirty="0">
                <a:solidFill>
                  <a:schemeClr val="tx2"/>
                </a:solidFill>
                <a:latin typeface="Proxima Nova Rg" panose="02000506030000020004" pitchFamily="2" charset="0"/>
              </a:rPr>
              <a:t>130%</a:t>
            </a:r>
          </a:p>
          <a:p>
            <a:pPr algn="r">
              <a:spcAft>
                <a:spcPts val="200"/>
              </a:spcAft>
            </a:pPr>
            <a:r>
              <a:rPr lang="fr-FR" sz="650" dirty="0">
                <a:solidFill>
                  <a:schemeClr val="tx2"/>
                </a:solidFill>
                <a:latin typeface="Proxima Nova Rg" panose="02000506030000020004" pitchFamily="2" charset="0"/>
              </a:rPr>
              <a:t>120%</a:t>
            </a:r>
          </a:p>
          <a:p>
            <a:pPr algn="r">
              <a:spcAft>
                <a:spcPts val="200"/>
              </a:spcAft>
            </a:pPr>
            <a:r>
              <a:rPr lang="fr-FR" sz="650" dirty="0">
                <a:solidFill>
                  <a:schemeClr val="tx2"/>
                </a:solidFill>
                <a:latin typeface="Proxima Nova Rg" panose="02000506030000020004" pitchFamily="2" charset="0"/>
              </a:rPr>
              <a:t>110%</a:t>
            </a:r>
          </a:p>
          <a:p>
            <a:pPr algn="r">
              <a:spcAft>
                <a:spcPts val="200"/>
              </a:spcAft>
            </a:pPr>
            <a:r>
              <a:rPr lang="fr-FR" sz="650" b="1" dirty="0">
                <a:solidFill>
                  <a:schemeClr val="tx2"/>
                </a:solidFill>
                <a:latin typeface="Proxima Nova Rg" panose="02000506030000020004" pitchFamily="2" charset="0"/>
              </a:rPr>
              <a:t>&lt;NDR&gt;</a:t>
            </a:r>
          </a:p>
          <a:p>
            <a:pPr algn="r">
              <a:spcAft>
                <a:spcPts val="200"/>
              </a:spcAft>
            </a:pPr>
            <a:r>
              <a:rPr lang="fr-FR" sz="650" dirty="0">
                <a:solidFill>
                  <a:schemeClr val="tx2"/>
                </a:solidFill>
                <a:latin typeface="Proxima Nova Rg" panose="02000506030000020004" pitchFamily="2" charset="0"/>
              </a:rPr>
              <a:t>90%</a:t>
            </a:r>
          </a:p>
          <a:p>
            <a:pPr algn="r">
              <a:spcAft>
                <a:spcPts val="200"/>
              </a:spcAft>
            </a:pPr>
            <a:r>
              <a:rPr lang="fr-FR" sz="650" dirty="0">
                <a:solidFill>
                  <a:schemeClr val="tx2"/>
                </a:solidFill>
                <a:latin typeface="Proxima Nova Rg" panose="02000506030000020004" pitchFamily="2" charset="0"/>
              </a:rPr>
              <a:t> 80%</a:t>
            </a:r>
          </a:p>
          <a:p>
            <a:pPr algn="r">
              <a:spcAft>
                <a:spcPts val="200"/>
              </a:spcAft>
            </a:pPr>
            <a:r>
              <a:rPr lang="fr-FR" sz="650" dirty="0">
                <a:solidFill>
                  <a:schemeClr val="tx2"/>
                </a:solidFill>
                <a:latin typeface="Proxima Nova Rg" panose="02000506030000020004" pitchFamily="2" charset="0"/>
              </a:rPr>
              <a:t>70%</a:t>
            </a:r>
          </a:p>
          <a:p>
            <a:pPr algn="r">
              <a:spcAft>
                <a:spcPts val="200"/>
              </a:spcAft>
            </a:pPr>
            <a:r>
              <a:rPr lang="fr-FR" sz="650" dirty="0">
                <a:solidFill>
                  <a:schemeClr val="tx2"/>
                </a:solidFill>
                <a:latin typeface="Proxima Nova Rg" panose="02000506030000020004" pitchFamily="2" charset="0"/>
              </a:rPr>
              <a:t>60%</a:t>
            </a:r>
          </a:p>
          <a:p>
            <a:pPr algn="r">
              <a:spcAft>
                <a:spcPts val="200"/>
              </a:spcAft>
            </a:pPr>
            <a:r>
              <a:rPr lang="fr-FR" sz="650" dirty="0">
                <a:solidFill>
                  <a:schemeClr val="tx2"/>
                </a:solidFill>
                <a:latin typeface="Proxima Nova Rg" panose="02000506030000020004" pitchFamily="2" charset="0"/>
              </a:rPr>
              <a:t>50%</a:t>
            </a:r>
          </a:p>
          <a:p>
            <a:pPr algn="r">
              <a:spcAft>
                <a:spcPts val="200"/>
              </a:spcAft>
            </a:pPr>
            <a:r>
              <a:rPr lang="fr-FR" sz="650" dirty="0">
                <a:solidFill>
                  <a:schemeClr val="tx2"/>
                </a:solidFill>
                <a:latin typeface="Proxima Nova Rg" panose="02000506030000020004" pitchFamily="2" charset="0"/>
              </a:rPr>
              <a:t>40%</a:t>
            </a:r>
          </a:p>
          <a:p>
            <a:pPr algn="r">
              <a:spcAft>
                <a:spcPts val="200"/>
              </a:spcAft>
            </a:pPr>
            <a:r>
              <a:rPr lang="fr-FR" sz="650" dirty="0">
                <a:solidFill>
                  <a:schemeClr val="tx2"/>
                </a:solidFill>
                <a:latin typeface="Proxima Nova Rg" panose="02000506030000020004" pitchFamily="2" charset="0"/>
              </a:rPr>
              <a:t>30%</a:t>
            </a:r>
          </a:p>
        </p:txBody>
      </p:sp>
      <p:sp>
        <p:nvSpPr>
          <p:cNvPr id="319" name="ZoneTexte 318">
            <a:extLst>
              <a:ext uri="{FF2B5EF4-FFF2-40B4-BE49-F238E27FC236}">
                <a16:creationId xmlns:a16="http://schemas.microsoft.com/office/drawing/2014/main" id="{2F7A5994-758D-465D-81AD-F0659977F8AE}"/>
              </a:ext>
            </a:extLst>
          </p:cNvPr>
          <p:cNvSpPr txBox="1"/>
          <p:nvPr/>
        </p:nvSpPr>
        <p:spPr>
          <a:xfrm>
            <a:off x="3609675" y="6495414"/>
            <a:ext cx="39246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T40</a:t>
            </a:r>
          </a:p>
        </p:txBody>
      </p:sp>
      <p:sp>
        <p:nvSpPr>
          <p:cNvPr id="320" name="Rectangle 319">
            <a:extLst>
              <a:ext uri="{FF2B5EF4-FFF2-40B4-BE49-F238E27FC236}">
                <a16:creationId xmlns:a16="http://schemas.microsoft.com/office/drawing/2014/main" id="{5D69F772-748B-410B-9EA3-30E1FDA67770}"/>
              </a:ext>
            </a:extLst>
          </p:cNvPr>
          <p:cNvSpPr/>
          <p:nvPr/>
        </p:nvSpPr>
        <p:spPr>
          <a:xfrm>
            <a:off x="640945" y="6492874"/>
            <a:ext cx="537327" cy="169277"/>
          </a:xfrm>
          <a:prstGeom prst="rect">
            <a:avLst/>
          </a:prstGeom>
        </p:spPr>
        <p:txBody>
          <a:bodyPr wrap="square">
            <a:spAutoFit/>
          </a:bodyPr>
          <a:lstStyle/>
          <a:p>
            <a:pPr algn="r">
              <a:spcAft>
                <a:spcPts val="200"/>
              </a:spcAft>
            </a:pPr>
            <a:r>
              <a:rPr lang="fr-FR" sz="500" b="1">
                <a:solidFill>
                  <a:schemeClr val="tx2"/>
                </a:solidFill>
                <a:latin typeface="Proxima Nova Rg" panose="02000506030000020004" pitchFamily="2" charset="0"/>
              </a:rPr>
              <a:t>Lancement</a:t>
            </a:r>
          </a:p>
        </p:txBody>
      </p:sp>
      <p:sp>
        <p:nvSpPr>
          <p:cNvPr id="321" name="ZoneTexte 320">
            <a:extLst>
              <a:ext uri="{FF2B5EF4-FFF2-40B4-BE49-F238E27FC236}">
                <a16:creationId xmlns:a16="http://schemas.microsoft.com/office/drawing/2014/main" id="{67A175B0-F940-4765-87C8-C5CDF293E30B}"/>
              </a:ext>
            </a:extLst>
          </p:cNvPr>
          <p:cNvSpPr txBox="1"/>
          <p:nvPr/>
        </p:nvSpPr>
        <p:spPr>
          <a:xfrm>
            <a:off x="1065272" y="6497003"/>
            <a:ext cx="305593"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T1</a:t>
            </a:r>
          </a:p>
        </p:txBody>
      </p:sp>
      <p:sp>
        <p:nvSpPr>
          <p:cNvPr id="322" name="ZoneTexte 321">
            <a:extLst>
              <a:ext uri="{FF2B5EF4-FFF2-40B4-BE49-F238E27FC236}">
                <a16:creationId xmlns:a16="http://schemas.microsoft.com/office/drawing/2014/main" id="{E55DF464-A2F3-4ACC-B3FB-CF5E96A4270C}"/>
              </a:ext>
            </a:extLst>
          </p:cNvPr>
          <p:cNvSpPr txBox="1"/>
          <p:nvPr/>
        </p:nvSpPr>
        <p:spPr>
          <a:xfrm>
            <a:off x="1332764" y="6497572"/>
            <a:ext cx="346900"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T4</a:t>
            </a:r>
          </a:p>
        </p:txBody>
      </p:sp>
      <p:sp>
        <p:nvSpPr>
          <p:cNvPr id="323" name="ZoneTexte 322">
            <a:extLst>
              <a:ext uri="{FF2B5EF4-FFF2-40B4-BE49-F238E27FC236}">
                <a16:creationId xmlns:a16="http://schemas.microsoft.com/office/drawing/2014/main" id="{345AAE5E-897C-475D-95FA-3245323855B0}"/>
              </a:ext>
            </a:extLst>
          </p:cNvPr>
          <p:cNvSpPr txBox="1"/>
          <p:nvPr/>
        </p:nvSpPr>
        <p:spPr>
          <a:xfrm>
            <a:off x="1612366" y="6495414"/>
            <a:ext cx="36529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T5</a:t>
            </a:r>
          </a:p>
        </p:txBody>
      </p:sp>
      <p:sp>
        <p:nvSpPr>
          <p:cNvPr id="324" name="ZoneTexte 323">
            <a:extLst>
              <a:ext uri="{FF2B5EF4-FFF2-40B4-BE49-F238E27FC236}">
                <a16:creationId xmlns:a16="http://schemas.microsoft.com/office/drawing/2014/main" id="{3AC43D56-83AC-4C75-9ED5-9DC29DEF32B9}"/>
              </a:ext>
            </a:extLst>
          </p:cNvPr>
          <p:cNvSpPr txBox="1"/>
          <p:nvPr/>
        </p:nvSpPr>
        <p:spPr>
          <a:xfrm>
            <a:off x="3327780" y="6495414"/>
            <a:ext cx="39246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T39</a:t>
            </a:r>
          </a:p>
        </p:txBody>
      </p:sp>
      <p:sp>
        <p:nvSpPr>
          <p:cNvPr id="326" name="ZoneTexte 325">
            <a:extLst>
              <a:ext uri="{FF2B5EF4-FFF2-40B4-BE49-F238E27FC236}">
                <a16:creationId xmlns:a16="http://schemas.microsoft.com/office/drawing/2014/main" id="{C7424720-5A82-477E-8407-0BF8E89CDD9B}"/>
              </a:ext>
            </a:extLst>
          </p:cNvPr>
          <p:cNvSpPr txBox="1"/>
          <p:nvPr/>
        </p:nvSpPr>
        <p:spPr>
          <a:xfrm>
            <a:off x="3036573" y="6495414"/>
            <a:ext cx="39246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T38</a:t>
            </a:r>
          </a:p>
        </p:txBody>
      </p:sp>
      <p:sp>
        <p:nvSpPr>
          <p:cNvPr id="327" name="ZoneTexte 326">
            <a:extLst>
              <a:ext uri="{FF2B5EF4-FFF2-40B4-BE49-F238E27FC236}">
                <a16:creationId xmlns:a16="http://schemas.microsoft.com/office/drawing/2014/main" id="{6942DD61-E824-44C0-8A7D-AE2839B40F75}"/>
              </a:ext>
            </a:extLst>
          </p:cNvPr>
          <p:cNvSpPr txBox="1"/>
          <p:nvPr/>
        </p:nvSpPr>
        <p:spPr>
          <a:xfrm>
            <a:off x="2751716" y="6495414"/>
            <a:ext cx="392465" cy="184666"/>
          </a:xfrm>
          <a:prstGeom prst="rect">
            <a:avLst/>
          </a:prstGeom>
          <a:noFill/>
        </p:spPr>
        <p:txBody>
          <a:bodyPr wrap="square" rtlCol="0">
            <a:spAutoFit/>
          </a:bodyPr>
          <a:lstStyle/>
          <a:p>
            <a:pPr algn="ctr"/>
            <a:r>
              <a:rPr lang="fr-FR" sz="600" dirty="0">
                <a:solidFill>
                  <a:schemeClr val="tx2"/>
                </a:solidFill>
                <a:latin typeface="Proxima Nova Rg" panose="02000506030000020004" pitchFamily="2" charset="0"/>
              </a:rPr>
              <a:t>T9</a:t>
            </a:r>
          </a:p>
        </p:txBody>
      </p:sp>
      <p:sp>
        <p:nvSpPr>
          <p:cNvPr id="328" name="ZoneTexte 327">
            <a:extLst>
              <a:ext uri="{FF2B5EF4-FFF2-40B4-BE49-F238E27FC236}">
                <a16:creationId xmlns:a16="http://schemas.microsoft.com/office/drawing/2014/main" id="{34E55E96-7C8B-425F-ACF2-68A371D811B0}"/>
              </a:ext>
            </a:extLst>
          </p:cNvPr>
          <p:cNvSpPr txBox="1"/>
          <p:nvPr/>
        </p:nvSpPr>
        <p:spPr>
          <a:xfrm>
            <a:off x="2463684" y="6495414"/>
            <a:ext cx="392465" cy="184666"/>
          </a:xfrm>
          <a:prstGeom prst="rect">
            <a:avLst/>
          </a:prstGeom>
          <a:noFill/>
        </p:spPr>
        <p:txBody>
          <a:bodyPr wrap="square" rtlCol="0">
            <a:spAutoFit/>
          </a:bodyPr>
          <a:lstStyle/>
          <a:p>
            <a:pPr algn="ctr"/>
            <a:r>
              <a:rPr lang="fr-FR" sz="600" dirty="0">
                <a:solidFill>
                  <a:schemeClr val="tx2"/>
                </a:solidFill>
                <a:latin typeface="Proxima Nova Rg" panose="02000506030000020004" pitchFamily="2" charset="0"/>
              </a:rPr>
              <a:t>T8</a:t>
            </a:r>
          </a:p>
        </p:txBody>
      </p:sp>
      <p:sp>
        <p:nvSpPr>
          <p:cNvPr id="329" name="ZoneTexte 328">
            <a:extLst>
              <a:ext uri="{FF2B5EF4-FFF2-40B4-BE49-F238E27FC236}">
                <a16:creationId xmlns:a16="http://schemas.microsoft.com/office/drawing/2014/main" id="{D4654AEE-9FE6-432E-9E21-BFCF2F7238AE}"/>
              </a:ext>
            </a:extLst>
          </p:cNvPr>
          <p:cNvSpPr txBox="1"/>
          <p:nvPr/>
        </p:nvSpPr>
        <p:spPr>
          <a:xfrm>
            <a:off x="1900320" y="6495414"/>
            <a:ext cx="36529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T6</a:t>
            </a:r>
          </a:p>
        </p:txBody>
      </p:sp>
      <p:sp>
        <p:nvSpPr>
          <p:cNvPr id="330" name="ZoneTexte 329">
            <a:extLst>
              <a:ext uri="{FF2B5EF4-FFF2-40B4-BE49-F238E27FC236}">
                <a16:creationId xmlns:a16="http://schemas.microsoft.com/office/drawing/2014/main" id="{BF016FD4-7587-4684-8D83-A775B6431774}"/>
              </a:ext>
            </a:extLst>
          </p:cNvPr>
          <p:cNvSpPr txBox="1"/>
          <p:nvPr/>
        </p:nvSpPr>
        <p:spPr>
          <a:xfrm>
            <a:off x="2188430" y="6495414"/>
            <a:ext cx="36529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T7</a:t>
            </a:r>
          </a:p>
        </p:txBody>
      </p:sp>
      <p:sp>
        <p:nvSpPr>
          <p:cNvPr id="331" name="ZoneTexte 330">
            <a:extLst>
              <a:ext uri="{FF2B5EF4-FFF2-40B4-BE49-F238E27FC236}">
                <a16:creationId xmlns:a16="http://schemas.microsoft.com/office/drawing/2014/main" id="{499D4BAA-7CA2-4BAB-95D1-679E4DC3D0FD}"/>
              </a:ext>
            </a:extLst>
          </p:cNvPr>
          <p:cNvSpPr txBox="1"/>
          <p:nvPr/>
        </p:nvSpPr>
        <p:spPr>
          <a:xfrm>
            <a:off x="3018906" y="6487409"/>
            <a:ext cx="120079" cy="184666"/>
          </a:xfrm>
          <a:prstGeom prst="rect">
            <a:avLst/>
          </a:prstGeom>
          <a:noFill/>
        </p:spPr>
        <p:txBody>
          <a:bodyPr wrap="square" rtlCol="0">
            <a:spAutoFit/>
          </a:bodyPr>
          <a:lstStyle/>
          <a:p>
            <a:pPr algn="ctr"/>
            <a:r>
              <a:rPr lang="fr-FR" sz="600" dirty="0">
                <a:solidFill>
                  <a:schemeClr val="tx2"/>
                </a:solidFill>
                <a:latin typeface="Proxima Nova Rg" panose="02000506030000020004" pitchFamily="2" charset="0"/>
              </a:rPr>
              <a:t>…</a:t>
            </a:r>
          </a:p>
        </p:txBody>
      </p:sp>
      <p:sp>
        <p:nvSpPr>
          <p:cNvPr id="332" name="ZoneTexte 331">
            <a:extLst>
              <a:ext uri="{FF2B5EF4-FFF2-40B4-BE49-F238E27FC236}">
                <a16:creationId xmlns:a16="http://schemas.microsoft.com/office/drawing/2014/main" id="{F8FEA5AF-CA10-46B8-AD62-E17A435B2D00}"/>
              </a:ext>
            </a:extLst>
          </p:cNvPr>
          <p:cNvSpPr txBox="1"/>
          <p:nvPr/>
        </p:nvSpPr>
        <p:spPr>
          <a:xfrm>
            <a:off x="1285759" y="6489064"/>
            <a:ext cx="120079"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a:t>
            </a:r>
          </a:p>
        </p:txBody>
      </p:sp>
      <p:sp>
        <p:nvSpPr>
          <p:cNvPr id="336" name="Forme libre : forme 335">
            <a:extLst>
              <a:ext uri="{FF2B5EF4-FFF2-40B4-BE49-F238E27FC236}">
                <a16:creationId xmlns:a16="http://schemas.microsoft.com/office/drawing/2014/main" id="{D844C603-98AD-49AE-86B0-61B70AC4BB88}"/>
              </a:ext>
            </a:extLst>
          </p:cNvPr>
          <p:cNvSpPr/>
          <p:nvPr/>
        </p:nvSpPr>
        <p:spPr>
          <a:xfrm>
            <a:off x="920683" y="8240008"/>
            <a:ext cx="562181" cy="548400"/>
          </a:xfrm>
          <a:custGeom>
            <a:avLst/>
            <a:gdLst>
              <a:gd name="connsiteX0" fmla="*/ 0 w 566481"/>
              <a:gd name="connsiteY0" fmla="*/ 214103 h 390838"/>
              <a:gd name="connsiteX1" fmla="*/ 325615 w 566481"/>
              <a:gd name="connsiteY1" fmla="*/ 383602 h 390838"/>
              <a:gd name="connsiteX2" fmla="*/ 566481 w 566481"/>
              <a:gd name="connsiteY2" fmla="*/ 0 h 390838"/>
              <a:gd name="connsiteX0" fmla="*/ 0 w 569194"/>
              <a:gd name="connsiteY0" fmla="*/ 219529 h 396264"/>
              <a:gd name="connsiteX1" fmla="*/ 325615 w 569194"/>
              <a:gd name="connsiteY1" fmla="*/ 389028 h 396264"/>
              <a:gd name="connsiteX2" fmla="*/ 569194 w 569194"/>
              <a:gd name="connsiteY2" fmla="*/ 0 h 396264"/>
              <a:gd name="connsiteX0" fmla="*/ 0 w 569194"/>
              <a:gd name="connsiteY0" fmla="*/ 219529 h 396264"/>
              <a:gd name="connsiteX1" fmla="*/ 325615 w 569194"/>
              <a:gd name="connsiteY1" fmla="*/ 389028 h 396264"/>
              <a:gd name="connsiteX2" fmla="*/ 569194 w 569194"/>
              <a:gd name="connsiteY2" fmla="*/ 0 h 396264"/>
              <a:gd name="connsiteX0" fmla="*/ 0 w 569194"/>
              <a:gd name="connsiteY0" fmla="*/ 219529 h 396264"/>
              <a:gd name="connsiteX1" fmla="*/ 325615 w 569194"/>
              <a:gd name="connsiteY1" fmla="*/ 389028 h 396264"/>
              <a:gd name="connsiteX2" fmla="*/ 569194 w 569194"/>
              <a:gd name="connsiteY2" fmla="*/ 0 h 396264"/>
              <a:gd name="connsiteX0" fmla="*/ 0 w 565075"/>
              <a:gd name="connsiteY0" fmla="*/ 231885 h 408620"/>
              <a:gd name="connsiteX1" fmla="*/ 325615 w 565075"/>
              <a:gd name="connsiteY1" fmla="*/ 401384 h 408620"/>
              <a:gd name="connsiteX2" fmla="*/ 565075 w 565075"/>
              <a:gd name="connsiteY2" fmla="*/ 0 h 408620"/>
              <a:gd name="connsiteX0" fmla="*/ 0 w 572839"/>
              <a:gd name="connsiteY0" fmla="*/ 52636 h 229371"/>
              <a:gd name="connsiteX1" fmla="*/ 325615 w 572839"/>
              <a:gd name="connsiteY1" fmla="*/ 222135 h 229371"/>
              <a:gd name="connsiteX2" fmla="*/ 572839 w 572839"/>
              <a:gd name="connsiteY2" fmla="*/ 0 h 229371"/>
            </a:gdLst>
            <a:ahLst/>
            <a:cxnLst>
              <a:cxn ang="0">
                <a:pos x="connsiteX0" y="connsiteY0"/>
              </a:cxn>
              <a:cxn ang="0">
                <a:pos x="connsiteX1" y="connsiteY1"/>
              </a:cxn>
              <a:cxn ang="0">
                <a:pos x="connsiteX2" y="connsiteY2"/>
              </a:cxn>
            </a:cxnLst>
            <a:rect l="l" t="t" r="r" b="b"/>
            <a:pathLst>
              <a:path w="572839" h="229371">
                <a:moveTo>
                  <a:pt x="0" y="52636"/>
                </a:moveTo>
                <a:cubicBezTo>
                  <a:pt x="115601" y="155227"/>
                  <a:pt x="231202" y="257819"/>
                  <a:pt x="325615" y="222135"/>
                </a:cubicBezTo>
                <a:cubicBezTo>
                  <a:pt x="420029" y="186451"/>
                  <a:pt x="472479" y="146825"/>
                  <a:pt x="572839" y="0"/>
                </a:cubicBezTo>
              </a:path>
            </a:pathLst>
          </a:custGeom>
          <a:noFill/>
          <a:ln w="19050">
            <a:solidFill>
              <a:srgbClr val="B9A0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Proxima Nova Rg" panose="02000506030000020004" pitchFamily="2" charset="0"/>
            </a:endParaRPr>
          </a:p>
        </p:txBody>
      </p:sp>
      <p:sp>
        <p:nvSpPr>
          <p:cNvPr id="337" name="ZoneTexte 48">
            <a:extLst>
              <a:ext uri="{FF2B5EF4-FFF2-40B4-BE49-F238E27FC236}">
                <a16:creationId xmlns:a16="http://schemas.microsoft.com/office/drawing/2014/main" id="{27E4B7A9-3AB3-45DF-8D64-3521E62E76F9}"/>
              </a:ext>
            </a:extLst>
          </p:cNvPr>
          <p:cNvSpPr txBox="1">
            <a:spLocks noChangeArrowheads="1"/>
          </p:cNvSpPr>
          <p:nvPr/>
        </p:nvSpPr>
        <p:spPr bwMode="auto">
          <a:xfrm>
            <a:off x="1710264" y="8266165"/>
            <a:ext cx="1134010" cy="197658"/>
          </a:xfrm>
          <a:prstGeom prst="rect">
            <a:avLst/>
          </a:prstGeom>
          <a:noFill/>
          <a:ln>
            <a:noFill/>
          </a:ln>
        </p:spPr>
        <p:txBody>
          <a:bodyPr wrap="squar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defTabSz="1043056" eaLnBrk="1" fontAlgn="auto" hangingPunct="1">
              <a:spcBef>
                <a:spcPts val="0"/>
              </a:spcBef>
              <a:spcAft>
                <a:spcPts val="0"/>
              </a:spcAft>
              <a:defRPr/>
            </a:pPr>
            <a:r>
              <a:rPr lang="fr-FR" sz="600" dirty="0">
                <a:solidFill>
                  <a:schemeClr val="tx2"/>
                </a:solidFill>
                <a:latin typeface="Proxima Nova Rg" panose="02000506030000020004" pitchFamily="2" charset="0"/>
              </a:rPr>
              <a:t>Plafonnement des &lt;GC&gt;s</a:t>
            </a:r>
          </a:p>
        </p:txBody>
      </p:sp>
      <p:cxnSp>
        <p:nvCxnSpPr>
          <p:cNvPr id="338" name="Connecteur droit 337">
            <a:extLst>
              <a:ext uri="{FF2B5EF4-FFF2-40B4-BE49-F238E27FC236}">
                <a16:creationId xmlns:a16="http://schemas.microsoft.com/office/drawing/2014/main" id="{1C73892C-960E-40DE-BB1D-CE9A88B4E77A}"/>
              </a:ext>
            </a:extLst>
          </p:cNvPr>
          <p:cNvCxnSpPr>
            <a:cxnSpLocks/>
            <a:stCxn id="336" idx="2"/>
          </p:cNvCxnSpPr>
          <p:nvPr/>
        </p:nvCxnSpPr>
        <p:spPr>
          <a:xfrm>
            <a:off x="1482864" y="8240008"/>
            <a:ext cx="10480" cy="1150738"/>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339" name="Rectangle 122">
            <a:extLst>
              <a:ext uri="{FF2B5EF4-FFF2-40B4-BE49-F238E27FC236}">
                <a16:creationId xmlns:a16="http://schemas.microsoft.com/office/drawing/2014/main" id="{46D7A532-E8D5-4E12-9E2D-1D1C6EF60543}"/>
              </a:ext>
            </a:extLst>
          </p:cNvPr>
          <p:cNvSpPr>
            <a:spLocks noChangeArrowheads="1"/>
          </p:cNvSpPr>
          <p:nvPr/>
        </p:nvSpPr>
        <p:spPr bwMode="auto">
          <a:xfrm>
            <a:off x="1396381" y="8063395"/>
            <a:ext cx="330544" cy="24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ctr"/>
            <a:r>
              <a:rPr lang="fr-FR" sz="700" b="1" dirty="0">
                <a:solidFill>
                  <a:srgbClr val="B9A049"/>
                </a:solidFill>
                <a:latin typeface="Proxima Nova Rg" panose="02000506030000020004" pitchFamily="2" charset="0"/>
              </a:rPr>
              <a:t>115%</a:t>
            </a:r>
          </a:p>
        </p:txBody>
      </p:sp>
      <p:cxnSp>
        <p:nvCxnSpPr>
          <p:cNvPr id="340" name="Connecteur droit 339">
            <a:extLst>
              <a:ext uri="{FF2B5EF4-FFF2-40B4-BE49-F238E27FC236}">
                <a16:creationId xmlns:a16="http://schemas.microsoft.com/office/drawing/2014/main" id="{425482F2-767A-452E-A053-7BD35332C810}"/>
              </a:ext>
            </a:extLst>
          </p:cNvPr>
          <p:cNvCxnSpPr>
            <a:cxnSpLocks/>
          </p:cNvCxnSpPr>
          <p:nvPr/>
        </p:nvCxnSpPr>
        <p:spPr>
          <a:xfrm>
            <a:off x="1484343" y="8260613"/>
            <a:ext cx="180000" cy="0"/>
          </a:xfrm>
          <a:prstGeom prst="line">
            <a:avLst/>
          </a:prstGeom>
          <a:ln w="9525">
            <a:solidFill>
              <a:srgbClr val="FF9900"/>
            </a:solidFill>
            <a:prstDash val="sysDash"/>
          </a:ln>
        </p:spPr>
        <p:style>
          <a:lnRef idx="1">
            <a:schemeClr val="accent1"/>
          </a:lnRef>
          <a:fillRef idx="0">
            <a:schemeClr val="accent1"/>
          </a:fillRef>
          <a:effectRef idx="0">
            <a:schemeClr val="accent1"/>
          </a:effectRef>
          <a:fontRef idx="minor">
            <a:schemeClr val="tx1"/>
          </a:fontRef>
        </p:style>
      </p:cxnSp>
      <p:cxnSp>
        <p:nvCxnSpPr>
          <p:cNvPr id="341" name="Connecteur droit avec flèche 340">
            <a:extLst>
              <a:ext uri="{FF2B5EF4-FFF2-40B4-BE49-F238E27FC236}">
                <a16:creationId xmlns:a16="http://schemas.microsoft.com/office/drawing/2014/main" id="{C0240D05-646D-43FD-ABDB-8DB9C189F787}"/>
              </a:ext>
            </a:extLst>
          </p:cNvPr>
          <p:cNvCxnSpPr/>
          <p:nvPr/>
        </p:nvCxnSpPr>
        <p:spPr>
          <a:xfrm>
            <a:off x="1738307" y="8273120"/>
            <a:ext cx="0" cy="10800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42" name="Rectangle 122">
            <a:extLst>
              <a:ext uri="{FF2B5EF4-FFF2-40B4-BE49-F238E27FC236}">
                <a16:creationId xmlns:a16="http://schemas.microsoft.com/office/drawing/2014/main" id="{D3BB90B0-E24C-4910-B758-7DE8E4610CE5}"/>
              </a:ext>
            </a:extLst>
          </p:cNvPr>
          <p:cNvSpPr>
            <a:spLocks noChangeArrowheads="1"/>
          </p:cNvSpPr>
          <p:nvPr/>
        </p:nvSpPr>
        <p:spPr bwMode="auto">
          <a:xfrm>
            <a:off x="1583364" y="8437404"/>
            <a:ext cx="1247245" cy="24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ctr"/>
            <a:r>
              <a:rPr lang="fr-FR" sz="700" b="1" dirty="0">
                <a:solidFill>
                  <a:srgbClr val="0F4496"/>
                </a:solidFill>
                <a:latin typeface="Proxima Nova Rg" panose="02000506030000020004" pitchFamily="2" charset="0"/>
              </a:rPr>
              <a:t>100% + </a:t>
            </a:r>
            <a:r>
              <a:rPr lang="fr-FR" sz="700" b="1" dirty="0">
                <a:solidFill>
                  <a:srgbClr val="FF9933"/>
                </a:solidFill>
                <a:latin typeface="Proxima Nova Rg" panose="02000506030000020004" pitchFamily="2" charset="0"/>
              </a:rPr>
              <a:t>4 x </a:t>
            </a:r>
            <a:r>
              <a:rPr lang="fr-FR" sz="700" b="1" dirty="0">
                <a:solidFill>
                  <a:srgbClr val="0F4496"/>
                </a:solidFill>
                <a:latin typeface="Proxima Nova Rg" panose="02000506030000020004" pitchFamily="2" charset="0"/>
              </a:rPr>
              <a:t>&lt;CPN&gt; = 10&lt;GCA&gt;</a:t>
            </a:r>
          </a:p>
        </p:txBody>
      </p:sp>
      <p:cxnSp>
        <p:nvCxnSpPr>
          <p:cNvPr id="343" name="Connecteur droit 342">
            <a:extLst>
              <a:ext uri="{FF2B5EF4-FFF2-40B4-BE49-F238E27FC236}">
                <a16:creationId xmlns:a16="http://schemas.microsoft.com/office/drawing/2014/main" id="{8191AD9D-AA1E-4405-BB12-6CC2FB23147A}"/>
              </a:ext>
            </a:extLst>
          </p:cNvPr>
          <p:cNvCxnSpPr>
            <a:cxnSpLocks/>
          </p:cNvCxnSpPr>
          <p:nvPr/>
        </p:nvCxnSpPr>
        <p:spPr>
          <a:xfrm>
            <a:off x="1484343" y="8400864"/>
            <a:ext cx="180000" cy="0"/>
          </a:xfrm>
          <a:prstGeom prst="line">
            <a:avLst/>
          </a:prstGeom>
          <a:ln w="9525">
            <a:solidFill>
              <a:srgbClr val="FF9900"/>
            </a:solidFill>
            <a:prstDash val="sysDash"/>
          </a:ln>
        </p:spPr>
        <p:style>
          <a:lnRef idx="1">
            <a:schemeClr val="accent1"/>
          </a:lnRef>
          <a:fillRef idx="0">
            <a:schemeClr val="accent1"/>
          </a:fillRef>
          <a:effectRef idx="0">
            <a:schemeClr val="accent1"/>
          </a:effectRef>
          <a:fontRef idx="minor">
            <a:schemeClr val="tx1"/>
          </a:fontRef>
        </p:style>
      </p:cxnSp>
      <p:sp>
        <p:nvSpPr>
          <p:cNvPr id="344" name="Text Box 116">
            <a:extLst>
              <a:ext uri="{FF2B5EF4-FFF2-40B4-BE49-F238E27FC236}">
                <a16:creationId xmlns:a16="http://schemas.microsoft.com/office/drawing/2014/main" id="{58C6A040-5DDD-43D9-81D8-8BE625AB1047}"/>
              </a:ext>
            </a:extLst>
          </p:cNvPr>
          <p:cNvSpPr txBox="1">
            <a:spLocks noChangeArrowheads="1"/>
          </p:cNvSpPr>
          <p:nvPr/>
        </p:nvSpPr>
        <p:spPr bwMode="auto">
          <a:xfrm>
            <a:off x="1052754" y="7151083"/>
            <a:ext cx="2937374" cy="213046"/>
          </a:xfrm>
          <a:prstGeom prst="rect">
            <a:avLst/>
          </a:prstGeom>
          <a:noFill/>
          <a:ln w="9525">
            <a:noFill/>
            <a:miter lim="800000"/>
            <a:headEnd/>
            <a:tailEnd/>
          </a:ln>
        </p:spPr>
        <p:txBody>
          <a:bodyPr wrap="square" lIns="104306" tIns="52153" rIns="104306" bIns="52153">
            <a:spAutoFit/>
          </a:bodyPr>
          <a:lstStyle/>
          <a:p>
            <a:pPr algn="ctr">
              <a:spcBef>
                <a:spcPct val="50000"/>
              </a:spcBef>
              <a:defRPr/>
            </a:pPr>
            <a:r>
              <a:rPr lang="fr-FR" sz="700" b="1" dirty="0">
                <a:solidFill>
                  <a:schemeClr val="tx2"/>
                </a:solidFill>
                <a:latin typeface="Proxima Nova Rg" panose="02000506030000020004" pitchFamily="2" charset="0"/>
                <a:cs typeface="Arial" charset="0"/>
              </a:rPr>
              <a:t>Évolution </a:t>
            </a:r>
            <a:r>
              <a:rPr lang="fr-FR" sz="700" b="1" dirty="0">
                <a:solidFill>
                  <a:srgbClr val="000000"/>
                </a:solidFill>
                <a:latin typeface="Proxima Nova Rg" panose="02000506030000020004" pitchFamily="2" charset="0"/>
                <a:cs typeface="Arial" charset="0"/>
              </a:rPr>
              <a:t>de &lt;SJR1&gt;</a:t>
            </a:r>
          </a:p>
        </p:txBody>
      </p:sp>
      <p:cxnSp>
        <p:nvCxnSpPr>
          <p:cNvPr id="345" name="Connecteur droit avec flèche 344">
            <a:extLst>
              <a:ext uri="{FF2B5EF4-FFF2-40B4-BE49-F238E27FC236}">
                <a16:creationId xmlns:a16="http://schemas.microsoft.com/office/drawing/2014/main" id="{23D55F6C-4C3C-4258-AA86-B1AB361E36F5}"/>
              </a:ext>
            </a:extLst>
          </p:cNvPr>
          <p:cNvCxnSpPr/>
          <p:nvPr/>
        </p:nvCxnSpPr>
        <p:spPr>
          <a:xfrm>
            <a:off x="910835" y="9368385"/>
            <a:ext cx="2988000"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6" name="Connecteur droit 345">
            <a:extLst>
              <a:ext uri="{FF2B5EF4-FFF2-40B4-BE49-F238E27FC236}">
                <a16:creationId xmlns:a16="http://schemas.microsoft.com/office/drawing/2014/main" id="{34E63224-3382-43FF-A288-2E62B44301A6}"/>
              </a:ext>
            </a:extLst>
          </p:cNvPr>
          <p:cNvCxnSpPr/>
          <p:nvPr/>
        </p:nvCxnSpPr>
        <p:spPr>
          <a:xfrm flipH="1">
            <a:off x="1205312"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7" name="Connecteur droit 346">
            <a:extLst>
              <a:ext uri="{FF2B5EF4-FFF2-40B4-BE49-F238E27FC236}">
                <a16:creationId xmlns:a16="http://schemas.microsoft.com/office/drawing/2014/main" id="{78D1E0FF-D217-4159-9D7A-5C65F178C024}"/>
              </a:ext>
            </a:extLst>
          </p:cNvPr>
          <p:cNvCxnSpPr/>
          <p:nvPr/>
        </p:nvCxnSpPr>
        <p:spPr>
          <a:xfrm flipH="1">
            <a:off x="1493344"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8" name="Connecteur droit 347">
            <a:extLst>
              <a:ext uri="{FF2B5EF4-FFF2-40B4-BE49-F238E27FC236}">
                <a16:creationId xmlns:a16="http://schemas.microsoft.com/office/drawing/2014/main" id="{EC35F444-DC6E-430C-A51A-B353FA8B69C2}"/>
              </a:ext>
            </a:extLst>
          </p:cNvPr>
          <p:cNvCxnSpPr/>
          <p:nvPr/>
        </p:nvCxnSpPr>
        <p:spPr>
          <a:xfrm flipH="1">
            <a:off x="1781376"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9" name="Connecteur droit 348">
            <a:extLst>
              <a:ext uri="{FF2B5EF4-FFF2-40B4-BE49-F238E27FC236}">
                <a16:creationId xmlns:a16="http://schemas.microsoft.com/office/drawing/2014/main" id="{81A32B71-143A-468F-A1BA-050D26AC962B}"/>
              </a:ext>
            </a:extLst>
          </p:cNvPr>
          <p:cNvCxnSpPr/>
          <p:nvPr/>
        </p:nvCxnSpPr>
        <p:spPr>
          <a:xfrm flipH="1">
            <a:off x="2069408"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0" name="Connecteur droit 349">
            <a:extLst>
              <a:ext uri="{FF2B5EF4-FFF2-40B4-BE49-F238E27FC236}">
                <a16:creationId xmlns:a16="http://schemas.microsoft.com/office/drawing/2014/main" id="{FAC3E9ED-6E47-4139-BB87-83021E114B19}"/>
              </a:ext>
            </a:extLst>
          </p:cNvPr>
          <p:cNvCxnSpPr/>
          <p:nvPr/>
        </p:nvCxnSpPr>
        <p:spPr>
          <a:xfrm flipH="1">
            <a:off x="2357440"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1" name="Connecteur droit 350">
            <a:extLst>
              <a:ext uri="{FF2B5EF4-FFF2-40B4-BE49-F238E27FC236}">
                <a16:creationId xmlns:a16="http://schemas.microsoft.com/office/drawing/2014/main" id="{03CD1F82-18AA-498F-90F8-77E78BC14898}"/>
              </a:ext>
            </a:extLst>
          </p:cNvPr>
          <p:cNvCxnSpPr/>
          <p:nvPr/>
        </p:nvCxnSpPr>
        <p:spPr>
          <a:xfrm flipH="1">
            <a:off x="2645472"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2" name="Connecteur droit 351">
            <a:extLst>
              <a:ext uri="{FF2B5EF4-FFF2-40B4-BE49-F238E27FC236}">
                <a16:creationId xmlns:a16="http://schemas.microsoft.com/office/drawing/2014/main" id="{C8C332A3-0D6D-450A-964B-2204F92D6740}"/>
              </a:ext>
            </a:extLst>
          </p:cNvPr>
          <p:cNvCxnSpPr/>
          <p:nvPr/>
        </p:nvCxnSpPr>
        <p:spPr>
          <a:xfrm flipH="1">
            <a:off x="2933504"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3" name="Connecteur droit 352">
            <a:extLst>
              <a:ext uri="{FF2B5EF4-FFF2-40B4-BE49-F238E27FC236}">
                <a16:creationId xmlns:a16="http://schemas.microsoft.com/office/drawing/2014/main" id="{FEF4A39B-2B01-44BB-A305-C35BCF026E18}"/>
              </a:ext>
            </a:extLst>
          </p:cNvPr>
          <p:cNvCxnSpPr/>
          <p:nvPr/>
        </p:nvCxnSpPr>
        <p:spPr>
          <a:xfrm flipH="1">
            <a:off x="3509568"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4" name="Connecteur droit 353">
            <a:extLst>
              <a:ext uri="{FF2B5EF4-FFF2-40B4-BE49-F238E27FC236}">
                <a16:creationId xmlns:a16="http://schemas.microsoft.com/office/drawing/2014/main" id="{03B249AE-F349-4C3D-A4D6-67B887D7A075}"/>
              </a:ext>
            </a:extLst>
          </p:cNvPr>
          <p:cNvCxnSpPr/>
          <p:nvPr/>
        </p:nvCxnSpPr>
        <p:spPr>
          <a:xfrm flipH="1">
            <a:off x="3221536"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5" name="Connecteur droit 354">
            <a:extLst>
              <a:ext uri="{FF2B5EF4-FFF2-40B4-BE49-F238E27FC236}">
                <a16:creationId xmlns:a16="http://schemas.microsoft.com/office/drawing/2014/main" id="{C8A21B2B-FE90-47DA-ACD1-769F4BA1E3CD}"/>
              </a:ext>
            </a:extLst>
          </p:cNvPr>
          <p:cNvCxnSpPr/>
          <p:nvPr/>
        </p:nvCxnSpPr>
        <p:spPr>
          <a:xfrm flipH="1">
            <a:off x="3789980"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356" name="Organigramme : Connecteur 355">
            <a:extLst>
              <a:ext uri="{FF2B5EF4-FFF2-40B4-BE49-F238E27FC236}">
                <a16:creationId xmlns:a16="http://schemas.microsoft.com/office/drawing/2014/main" id="{3BC4CEC4-D96E-4B77-B1CC-05A55D0F3F88}"/>
              </a:ext>
            </a:extLst>
          </p:cNvPr>
          <p:cNvSpPr/>
          <p:nvPr/>
        </p:nvSpPr>
        <p:spPr>
          <a:xfrm>
            <a:off x="1457447" y="8324716"/>
            <a:ext cx="72000" cy="72000"/>
          </a:xfrm>
          <a:prstGeom prst="flowChartConnector">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Proxima Nova Rg" panose="02000506030000020004" pitchFamily="2" charset="0"/>
            </a:endParaRPr>
          </a:p>
        </p:txBody>
      </p:sp>
      <p:sp>
        <p:nvSpPr>
          <p:cNvPr id="357" name="ZoneTexte 356">
            <a:extLst>
              <a:ext uri="{FF2B5EF4-FFF2-40B4-BE49-F238E27FC236}">
                <a16:creationId xmlns:a16="http://schemas.microsoft.com/office/drawing/2014/main" id="{D738CFD3-08AC-485C-904F-B4290F45DBC6}"/>
              </a:ext>
            </a:extLst>
          </p:cNvPr>
          <p:cNvSpPr txBox="1"/>
          <p:nvPr/>
        </p:nvSpPr>
        <p:spPr>
          <a:xfrm>
            <a:off x="69015" y="7510858"/>
            <a:ext cx="971100" cy="405407"/>
          </a:xfrm>
          <a:prstGeom prst="rect">
            <a:avLst/>
          </a:prstGeom>
          <a:noFill/>
        </p:spPr>
        <p:txBody>
          <a:bodyPr wrap="square" lIns="104306" tIns="52153" rIns="104306" bIns="52153">
            <a:spAutoFit/>
          </a:bodyPr>
          <a:lstStyle/>
          <a:p>
            <a:pPr algn="ctr">
              <a:defRPr/>
            </a:pPr>
            <a:r>
              <a:rPr lang="fr-FR" sz="650" dirty="0">
                <a:solidFill>
                  <a:schemeClr val="tx2"/>
                </a:solidFill>
                <a:latin typeface="Proxima Nova Rg" panose="02000506030000020004" pitchFamily="2" charset="0"/>
              </a:rPr>
              <a:t>&lt;SJR3&gt; de &lt;SJR1&gt; par rapport à son &lt;NDR&gt;</a:t>
            </a:r>
          </a:p>
        </p:txBody>
      </p:sp>
      <p:sp>
        <p:nvSpPr>
          <p:cNvPr id="358" name="Line 111">
            <a:extLst>
              <a:ext uri="{FF2B5EF4-FFF2-40B4-BE49-F238E27FC236}">
                <a16:creationId xmlns:a16="http://schemas.microsoft.com/office/drawing/2014/main" id="{BF252A57-EEC6-418E-B3DA-21C9F9C6AD7D}"/>
              </a:ext>
            </a:extLst>
          </p:cNvPr>
          <p:cNvSpPr>
            <a:spLocks noChangeShapeType="1"/>
          </p:cNvSpPr>
          <p:nvPr/>
        </p:nvSpPr>
        <p:spPr bwMode="auto">
          <a:xfrm flipV="1">
            <a:off x="914439" y="7886501"/>
            <a:ext cx="0" cy="1476000"/>
          </a:xfrm>
          <a:prstGeom prst="line">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txBody>
          <a:bodyPr lIns="104306" tIns="52153" rIns="104306" bIns="52153"/>
          <a:lstStyle/>
          <a:p>
            <a:endParaRPr lang="fr-FR" sz="1600">
              <a:solidFill>
                <a:schemeClr val="tx2"/>
              </a:solidFill>
              <a:latin typeface="Proxima Nova Rg" panose="02000506030000020004" pitchFamily="2" charset="0"/>
            </a:endParaRPr>
          </a:p>
        </p:txBody>
      </p:sp>
      <p:cxnSp>
        <p:nvCxnSpPr>
          <p:cNvPr id="359" name="Connecteur droit 200">
            <a:extLst>
              <a:ext uri="{FF2B5EF4-FFF2-40B4-BE49-F238E27FC236}">
                <a16:creationId xmlns:a16="http://schemas.microsoft.com/office/drawing/2014/main" id="{186994AF-0BB9-4D0C-94BE-176931CBF101}"/>
              </a:ext>
            </a:extLst>
          </p:cNvPr>
          <p:cNvCxnSpPr>
            <a:cxnSpLocks/>
          </p:cNvCxnSpPr>
          <p:nvPr/>
        </p:nvCxnSpPr>
        <p:spPr>
          <a:xfrm>
            <a:off x="1052755" y="8033891"/>
            <a:ext cx="180000" cy="0"/>
          </a:xfrm>
          <a:prstGeom prst="line">
            <a:avLst/>
          </a:prstGeom>
          <a:ln w="12700">
            <a:solidFill>
              <a:srgbClr val="FF9900"/>
            </a:solidFill>
            <a:prstDash val="dash"/>
          </a:ln>
        </p:spPr>
        <p:style>
          <a:lnRef idx="1">
            <a:schemeClr val="accent1"/>
          </a:lnRef>
          <a:fillRef idx="0">
            <a:schemeClr val="accent1"/>
          </a:fillRef>
          <a:effectRef idx="0">
            <a:schemeClr val="accent1"/>
          </a:effectRef>
          <a:fontRef idx="minor">
            <a:schemeClr val="tx1"/>
          </a:fontRef>
        </p:style>
      </p:cxnSp>
      <p:sp>
        <p:nvSpPr>
          <p:cNvPr id="360" name="ZoneTexte 48">
            <a:extLst>
              <a:ext uri="{FF2B5EF4-FFF2-40B4-BE49-F238E27FC236}">
                <a16:creationId xmlns:a16="http://schemas.microsoft.com/office/drawing/2014/main" id="{7C0BB693-BD34-4627-95AF-7714B70B5FDD}"/>
              </a:ext>
            </a:extLst>
          </p:cNvPr>
          <p:cNvSpPr txBox="1">
            <a:spLocks noChangeArrowheads="1"/>
          </p:cNvSpPr>
          <p:nvPr/>
        </p:nvSpPr>
        <p:spPr bwMode="auto">
          <a:xfrm>
            <a:off x="1330570" y="7945368"/>
            <a:ext cx="2443022" cy="200055"/>
          </a:xfrm>
          <a:prstGeom prst="rect">
            <a:avLst/>
          </a:prstGeom>
          <a:noFill/>
          <a:ln>
            <a:noFill/>
          </a:ln>
        </p:spPr>
        <p:txBody>
          <a:bodyPr wrap="squar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defTabSz="1043056" eaLnBrk="1" fontAlgn="auto" hangingPunct="1">
              <a:spcBef>
                <a:spcPts val="0"/>
              </a:spcBef>
              <a:spcAft>
                <a:spcPts val="0"/>
              </a:spcAft>
              <a:defRPr/>
            </a:pPr>
            <a:r>
              <a:rPr lang="fr-FR" sz="650" dirty="0">
                <a:solidFill>
                  <a:schemeClr val="tx2"/>
                </a:solidFill>
                <a:latin typeface="Proxima Nova Rg" panose="02000506030000020004" pitchFamily="2" charset="0"/>
              </a:rPr>
              <a:t>Différence entre le montant de remboursement des titres de créance et le &lt;SJR3&gt; du sous-jacent</a:t>
            </a:r>
          </a:p>
        </p:txBody>
      </p:sp>
      <p:sp>
        <p:nvSpPr>
          <p:cNvPr id="361" name="Rectangle 122">
            <a:extLst>
              <a:ext uri="{FF2B5EF4-FFF2-40B4-BE49-F238E27FC236}">
                <a16:creationId xmlns:a16="http://schemas.microsoft.com/office/drawing/2014/main" id="{D673AA27-1D98-4AE0-B5B6-19999CBC9ADD}"/>
              </a:ext>
            </a:extLst>
          </p:cNvPr>
          <p:cNvSpPr>
            <a:spLocks noChangeArrowheads="1"/>
          </p:cNvSpPr>
          <p:nvPr/>
        </p:nvSpPr>
        <p:spPr bwMode="auto">
          <a:xfrm>
            <a:off x="3781209" y="8332987"/>
            <a:ext cx="330544" cy="24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ctr"/>
            <a:r>
              <a:rPr lang="fr-FR" sz="700" b="1" dirty="0">
                <a:solidFill>
                  <a:srgbClr val="00B050"/>
                </a:solidFill>
                <a:latin typeface="Proxima Nova Rg" panose="02000506030000020004" pitchFamily="2" charset="0"/>
              </a:rPr>
              <a:t>100%</a:t>
            </a:r>
          </a:p>
        </p:txBody>
      </p:sp>
      <p:sp>
        <p:nvSpPr>
          <p:cNvPr id="362" name="ZoneTexte 45">
            <a:extLst>
              <a:ext uri="{FF2B5EF4-FFF2-40B4-BE49-F238E27FC236}">
                <a16:creationId xmlns:a16="http://schemas.microsoft.com/office/drawing/2014/main" id="{175928E4-A831-4CCE-B271-C045FE00EA8D}"/>
              </a:ext>
            </a:extLst>
          </p:cNvPr>
          <p:cNvSpPr txBox="1">
            <a:spLocks noChangeArrowheads="1"/>
          </p:cNvSpPr>
          <p:nvPr/>
        </p:nvSpPr>
        <p:spPr bwMode="auto">
          <a:xfrm>
            <a:off x="1231079" y="7479293"/>
            <a:ext cx="2566522" cy="405407"/>
          </a:xfrm>
          <a:prstGeom prst="rect">
            <a:avLst/>
          </a:prstGeom>
          <a:noFill/>
          <a:ln>
            <a:noFill/>
          </a:ln>
        </p:spPr>
        <p:txBody>
          <a:bodyPr wrap="squar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defTabSz="1043056" eaLnBrk="1" hangingPunct="1">
              <a:defRPr/>
            </a:pPr>
            <a:r>
              <a:rPr lang="fr-FR" sz="650" dirty="0">
                <a:solidFill>
                  <a:schemeClr val="tx2"/>
                </a:solidFill>
                <a:latin typeface="Proxima Nova Rg" panose="02000506030000020004" pitchFamily="2" charset="0"/>
              </a:rPr>
              <a:t>Seuil d’activation du mécanisme de remboursement automatique anticipé à partir de la </a:t>
            </a:r>
            <a:r>
              <a:rPr lang="fr-FR" sz="650" dirty="0">
                <a:solidFill>
                  <a:srgbClr val="000000"/>
                </a:solidFill>
                <a:latin typeface="Proxima Nova Rg" panose="02000506030000020004" pitchFamily="2" charset="0"/>
              </a:rPr>
              <a:t>fin du &lt;F0&gt; &lt;1PR&gt; jusqu’à la fin du &lt;F0&gt; &lt;DPRR&gt; et de versement du &lt;GC&gt; à l’échéance</a:t>
            </a:r>
          </a:p>
        </p:txBody>
      </p:sp>
      <p:sp>
        <p:nvSpPr>
          <p:cNvPr id="363" name="ZoneTexte 45">
            <a:extLst>
              <a:ext uri="{FF2B5EF4-FFF2-40B4-BE49-F238E27FC236}">
                <a16:creationId xmlns:a16="http://schemas.microsoft.com/office/drawing/2014/main" id="{EEC55D3B-E84F-4867-A94A-25B5CACB3657}"/>
              </a:ext>
            </a:extLst>
          </p:cNvPr>
          <p:cNvSpPr txBox="1">
            <a:spLocks noChangeArrowheads="1"/>
          </p:cNvSpPr>
          <p:nvPr/>
        </p:nvSpPr>
        <p:spPr bwMode="auto">
          <a:xfrm>
            <a:off x="1231204" y="7783438"/>
            <a:ext cx="1146803" cy="205352"/>
          </a:xfrm>
          <a:prstGeom prst="rect">
            <a:avLst/>
          </a:prstGeom>
          <a:noFill/>
          <a:ln>
            <a:noFill/>
          </a:ln>
        </p:spPr>
        <p:txBody>
          <a:bodyPr wrap="non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defTabSz="1043056" eaLnBrk="1" fontAlgn="auto" hangingPunct="1">
              <a:spcBef>
                <a:spcPts val="0"/>
              </a:spcBef>
              <a:spcAft>
                <a:spcPts val="0"/>
              </a:spcAft>
              <a:defRPr/>
            </a:pPr>
            <a:r>
              <a:rPr lang="fr-FR" sz="650" dirty="0">
                <a:solidFill>
                  <a:schemeClr val="tx2"/>
                </a:solidFill>
                <a:latin typeface="Proxima Nova Rg" panose="02000506030000020004" pitchFamily="2" charset="0"/>
              </a:rPr>
              <a:t>Part du capital remboursé</a:t>
            </a:r>
          </a:p>
        </p:txBody>
      </p:sp>
      <p:cxnSp>
        <p:nvCxnSpPr>
          <p:cNvPr id="364" name="Connecteur droit 363">
            <a:extLst>
              <a:ext uri="{FF2B5EF4-FFF2-40B4-BE49-F238E27FC236}">
                <a16:creationId xmlns:a16="http://schemas.microsoft.com/office/drawing/2014/main" id="{532C4938-E9BA-45B4-9688-D2951D830AAF}"/>
              </a:ext>
            </a:extLst>
          </p:cNvPr>
          <p:cNvCxnSpPr/>
          <p:nvPr/>
        </p:nvCxnSpPr>
        <p:spPr>
          <a:xfrm>
            <a:off x="1036700" y="7731415"/>
            <a:ext cx="180000" cy="0"/>
          </a:xfrm>
          <a:prstGeom prst="line">
            <a:avLst/>
          </a:prstGeom>
          <a:ln w="15875">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365" name="Organigramme : Connecteur 364">
            <a:extLst>
              <a:ext uri="{FF2B5EF4-FFF2-40B4-BE49-F238E27FC236}">
                <a16:creationId xmlns:a16="http://schemas.microsoft.com/office/drawing/2014/main" id="{D86E953B-717A-4788-B450-40D3912188FF}"/>
              </a:ext>
            </a:extLst>
          </p:cNvPr>
          <p:cNvSpPr/>
          <p:nvPr/>
        </p:nvSpPr>
        <p:spPr>
          <a:xfrm>
            <a:off x="1083256" y="7846265"/>
            <a:ext cx="72000" cy="72000"/>
          </a:xfrm>
          <a:prstGeom prst="flowChartConnector">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fr-FR">
              <a:latin typeface="Proxima Nova Rg" panose="02000506030000020004" pitchFamily="2" charset="0"/>
            </a:endParaRPr>
          </a:p>
        </p:txBody>
      </p:sp>
      <p:cxnSp>
        <p:nvCxnSpPr>
          <p:cNvPr id="366" name="Connecteur droit 365">
            <a:extLst>
              <a:ext uri="{FF2B5EF4-FFF2-40B4-BE49-F238E27FC236}">
                <a16:creationId xmlns:a16="http://schemas.microsoft.com/office/drawing/2014/main" id="{01FCCF87-0745-40C8-BD88-B3F2621774CB}"/>
              </a:ext>
            </a:extLst>
          </p:cNvPr>
          <p:cNvCxnSpPr/>
          <p:nvPr/>
        </p:nvCxnSpPr>
        <p:spPr>
          <a:xfrm flipH="1" flipV="1">
            <a:off x="3790580" y="7995153"/>
            <a:ext cx="0" cy="1368000"/>
          </a:xfrm>
          <a:prstGeom prst="line">
            <a:avLst/>
          </a:prstGeom>
          <a:ln w="1270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367" name="Rectangle 121">
            <a:extLst>
              <a:ext uri="{FF2B5EF4-FFF2-40B4-BE49-F238E27FC236}">
                <a16:creationId xmlns:a16="http://schemas.microsoft.com/office/drawing/2014/main" id="{180FB6A6-EEF2-45D9-BD4E-76D65E992E16}"/>
              </a:ext>
            </a:extLst>
          </p:cNvPr>
          <p:cNvSpPr>
            <a:spLocks noChangeArrowheads="1"/>
          </p:cNvSpPr>
          <p:nvPr/>
        </p:nvSpPr>
        <p:spPr bwMode="auto">
          <a:xfrm>
            <a:off x="315608" y="7765008"/>
            <a:ext cx="653207" cy="1722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r">
              <a:spcAft>
                <a:spcPts val="200"/>
              </a:spcAft>
            </a:pPr>
            <a:r>
              <a:rPr lang="fr-FR" sz="650" dirty="0">
                <a:solidFill>
                  <a:schemeClr val="tx2"/>
                </a:solidFill>
                <a:latin typeface="Proxima Nova Rg" panose="02000506030000020004" pitchFamily="2" charset="0"/>
              </a:rPr>
              <a:t>140%</a:t>
            </a:r>
          </a:p>
          <a:p>
            <a:pPr algn="r">
              <a:spcAft>
                <a:spcPts val="200"/>
              </a:spcAft>
            </a:pPr>
            <a:r>
              <a:rPr lang="fr-FR" sz="650" dirty="0">
                <a:solidFill>
                  <a:schemeClr val="tx2"/>
                </a:solidFill>
                <a:latin typeface="Proxima Nova Rg" panose="02000506030000020004" pitchFamily="2" charset="0"/>
              </a:rPr>
              <a:t>130%</a:t>
            </a:r>
          </a:p>
          <a:p>
            <a:pPr algn="r">
              <a:spcAft>
                <a:spcPts val="200"/>
              </a:spcAft>
            </a:pPr>
            <a:r>
              <a:rPr lang="fr-FR" sz="650" dirty="0">
                <a:solidFill>
                  <a:schemeClr val="tx2"/>
                </a:solidFill>
                <a:latin typeface="Proxima Nova Rg" panose="02000506030000020004" pitchFamily="2" charset="0"/>
              </a:rPr>
              <a:t>120%</a:t>
            </a:r>
          </a:p>
          <a:p>
            <a:pPr algn="r">
              <a:spcAft>
                <a:spcPts val="200"/>
              </a:spcAft>
            </a:pPr>
            <a:r>
              <a:rPr lang="fr-FR" sz="650" dirty="0">
                <a:solidFill>
                  <a:schemeClr val="tx2"/>
                </a:solidFill>
                <a:latin typeface="Proxima Nova Rg" panose="02000506030000020004" pitchFamily="2" charset="0"/>
              </a:rPr>
              <a:t>110%</a:t>
            </a:r>
          </a:p>
          <a:p>
            <a:pPr algn="r">
              <a:spcAft>
                <a:spcPts val="200"/>
              </a:spcAft>
            </a:pPr>
            <a:r>
              <a:rPr lang="fr-FR" sz="650" b="1" dirty="0">
                <a:solidFill>
                  <a:schemeClr val="tx2"/>
                </a:solidFill>
                <a:latin typeface="Proxima Nova Rg" panose="02000506030000020004" pitchFamily="2" charset="0"/>
              </a:rPr>
              <a:t>&lt;NDR&gt;</a:t>
            </a:r>
          </a:p>
          <a:p>
            <a:pPr algn="r">
              <a:spcAft>
                <a:spcPts val="200"/>
              </a:spcAft>
            </a:pPr>
            <a:r>
              <a:rPr lang="fr-FR" sz="650" dirty="0">
                <a:solidFill>
                  <a:schemeClr val="tx2"/>
                </a:solidFill>
                <a:latin typeface="Proxima Nova Rg" panose="02000506030000020004" pitchFamily="2" charset="0"/>
              </a:rPr>
              <a:t>90%</a:t>
            </a:r>
          </a:p>
          <a:p>
            <a:pPr algn="r">
              <a:spcAft>
                <a:spcPts val="200"/>
              </a:spcAft>
            </a:pPr>
            <a:r>
              <a:rPr lang="fr-FR" sz="650" dirty="0">
                <a:solidFill>
                  <a:schemeClr val="tx2"/>
                </a:solidFill>
                <a:latin typeface="Proxima Nova Rg" panose="02000506030000020004" pitchFamily="2" charset="0"/>
              </a:rPr>
              <a:t> 80%</a:t>
            </a:r>
          </a:p>
          <a:p>
            <a:pPr algn="r">
              <a:spcAft>
                <a:spcPts val="200"/>
              </a:spcAft>
            </a:pPr>
            <a:r>
              <a:rPr lang="fr-FR" sz="650" dirty="0">
                <a:solidFill>
                  <a:schemeClr val="tx2"/>
                </a:solidFill>
                <a:latin typeface="Proxima Nova Rg" panose="02000506030000020004" pitchFamily="2" charset="0"/>
              </a:rPr>
              <a:t>70%</a:t>
            </a:r>
          </a:p>
          <a:p>
            <a:pPr algn="r">
              <a:spcAft>
                <a:spcPts val="200"/>
              </a:spcAft>
            </a:pPr>
            <a:r>
              <a:rPr lang="fr-FR" sz="650" dirty="0">
                <a:solidFill>
                  <a:schemeClr val="tx2"/>
                </a:solidFill>
                <a:latin typeface="Proxima Nova Rg" panose="02000506030000020004" pitchFamily="2" charset="0"/>
              </a:rPr>
              <a:t>60%</a:t>
            </a:r>
          </a:p>
          <a:p>
            <a:pPr algn="r">
              <a:spcAft>
                <a:spcPts val="200"/>
              </a:spcAft>
            </a:pPr>
            <a:r>
              <a:rPr lang="fr-FR" sz="650" dirty="0">
                <a:solidFill>
                  <a:schemeClr val="tx2"/>
                </a:solidFill>
                <a:latin typeface="Proxima Nova Rg" panose="02000506030000020004" pitchFamily="2" charset="0"/>
              </a:rPr>
              <a:t>50%</a:t>
            </a:r>
          </a:p>
          <a:p>
            <a:pPr algn="r">
              <a:spcAft>
                <a:spcPts val="200"/>
              </a:spcAft>
            </a:pPr>
            <a:r>
              <a:rPr lang="fr-FR" sz="650" dirty="0">
                <a:solidFill>
                  <a:schemeClr val="tx2"/>
                </a:solidFill>
                <a:latin typeface="Proxima Nova Rg" panose="02000506030000020004" pitchFamily="2" charset="0"/>
              </a:rPr>
              <a:t>40%</a:t>
            </a:r>
          </a:p>
          <a:p>
            <a:pPr algn="r">
              <a:spcAft>
                <a:spcPts val="200"/>
              </a:spcAft>
            </a:pPr>
            <a:r>
              <a:rPr lang="fr-FR" sz="650" dirty="0">
                <a:solidFill>
                  <a:schemeClr val="tx2"/>
                </a:solidFill>
                <a:latin typeface="Proxima Nova Rg" panose="02000506030000020004" pitchFamily="2" charset="0"/>
              </a:rPr>
              <a:t>30%</a:t>
            </a:r>
          </a:p>
        </p:txBody>
      </p:sp>
      <p:sp>
        <p:nvSpPr>
          <p:cNvPr id="370" name="ZoneTexte 369">
            <a:extLst>
              <a:ext uri="{FF2B5EF4-FFF2-40B4-BE49-F238E27FC236}">
                <a16:creationId xmlns:a16="http://schemas.microsoft.com/office/drawing/2014/main" id="{7764DA65-DA56-4094-B8FE-0BEFC9DA85F2}"/>
              </a:ext>
            </a:extLst>
          </p:cNvPr>
          <p:cNvSpPr txBox="1"/>
          <p:nvPr/>
        </p:nvSpPr>
        <p:spPr>
          <a:xfrm>
            <a:off x="3594956" y="9401006"/>
            <a:ext cx="39246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T40</a:t>
            </a:r>
          </a:p>
        </p:txBody>
      </p:sp>
      <p:sp>
        <p:nvSpPr>
          <p:cNvPr id="371" name="Rectangle 370">
            <a:extLst>
              <a:ext uri="{FF2B5EF4-FFF2-40B4-BE49-F238E27FC236}">
                <a16:creationId xmlns:a16="http://schemas.microsoft.com/office/drawing/2014/main" id="{5F946165-2A58-416F-9AEC-8634516C0C7E}"/>
              </a:ext>
            </a:extLst>
          </p:cNvPr>
          <p:cNvSpPr/>
          <p:nvPr/>
        </p:nvSpPr>
        <p:spPr>
          <a:xfrm>
            <a:off x="626226" y="9398466"/>
            <a:ext cx="537327" cy="169277"/>
          </a:xfrm>
          <a:prstGeom prst="rect">
            <a:avLst/>
          </a:prstGeom>
        </p:spPr>
        <p:txBody>
          <a:bodyPr wrap="square">
            <a:spAutoFit/>
          </a:bodyPr>
          <a:lstStyle/>
          <a:p>
            <a:pPr algn="r">
              <a:spcAft>
                <a:spcPts val="200"/>
              </a:spcAft>
            </a:pPr>
            <a:r>
              <a:rPr lang="fr-FR" sz="500" b="1">
                <a:solidFill>
                  <a:schemeClr val="tx2"/>
                </a:solidFill>
                <a:latin typeface="Proxima Nova Rg" panose="02000506030000020004" pitchFamily="2" charset="0"/>
              </a:rPr>
              <a:t>Lancement</a:t>
            </a:r>
          </a:p>
        </p:txBody>
      </p:sp>
      <p:sp>
        <p:nvSpPr>
          <p:cNvPr id="372" name="ZoneTexte 371">
            <a:extLst>
              <a:ext uri="{FF2B5EF4-FFF2-40B4-BE49-F238E27FC236}">
                <a16:creationId xmlns:a16="http://schemas.microsoft.com/office/drawing/2014/main" id="{A5C2278F-2F45-4CD1-8D0C-A30EBBECABB3}"/>
              </a:ext>
            </a:extLst>
          </p:cNvPr>
          <p:cNvSpPr txBox="1"/>
          <p:nvPr/>
        </p:nvSpPr>
        <p:spPr>
          <a:xfrm>
            <a:off x="1050553" y="9402595"/>
            <a:ext cx="305593"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T1</a:t>
            </a:r>
          </a:p>
        </p:txBody>
      </p:sp>
      <p:sp>
        <p:nvSpPr>
          <p:cNvPr id="373" name="ZoneTexte 372">
            <a:extLst>
              <a:ext uri="{FF2B5EF4-FFF2-40B4-BE49-F238E27FC236}">
                <a16:creationId xmlns:a16="http://schemas.microsoft.com/office/drawing/2014/main" id="{AD98864F-91BD-4D0F-AF38-7CC4D2E40FB2}"/>
              </a:ext>
            </a:extLst>
          </p:cNvPr>
          <p:cNvSpPr txBox="1"/>
          <p:nvPr/>
        </p:nvSpPr>
        <p:spPr>
          <a:xfrm>
            <a:off x="1318045" y="9403164"/>
            <a:ext cx="346900"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T4</a:t>
            </a:r>
          </a:p>
        </p:txBody>
      </p:sp>
      <p:sp>
        <p:nvSpPr>
          <p:cNvPr id="374" name="ZoneTexte 373">
            <a:extLst>
              <a:ext uri="{FF2B5EF4-FFF2-40B4-BE49-F238E27FC236}">
                <a16:creationId xmlns:a16="http://schemas.microsoft.com/office/drawing/2014/main" id="{9CE17055-AFF6-4C0D-9811-C3BC40E9B381}"/>
              </a:ext>
            </a:extLst>
          </p:cNvPr>
          <p:cNvSpPr txBox="1"/>
          <p:nvPr/>
        </p:nvSpPr>
        <p:spPr>
          <a:xfrm>
            <a:off x="1597647" y="9401006"/>
            <a:ext cx="36529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T5</a:t>
            </a:r>
          </a:p>
        </p:txBody>
      </p:sp>
      <p:sp>
        <p:nvSpPr>
          <p:cNvPr id="375" name="ZoneTexte 374">
            <a:extLst>
              <a:ext uri="{FF2B5EF4-FFF2-40B4-BE49-F238E27FC236}">
                <a16:creationId xmlns:a16="http://schemas.microsoft.com/office/drawing/2014/main" id="{201F779A-7DA0-497B-947D-2FA6036B5E97}"/>
              </a:ext>
            </a:extLst>
          </p:cNvPr>
          <p:cNvSpPr txBox="1"/>
          <p:nvPr/>
        </p:nvSpPr>
        <p:spPr>
          <a:xfrm>
            <a:off x="3313061" y="9401006"/>
            <a:ext cx="39246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T39</a:t>
            </a:r>
          </a:p>
        </p:txBody>
      </p:sp>
      <p:sp>
        <p:nvSpPr>
          <p:cNvPr id="376" name="ZoneTexte 375">
            <a:extLst>
              <a:ext uri="{FF2B5EF4-FFF2-40B4-BE49-F238E27FC236}">
                <a16:creationId xmlns:a16="http://schemas.microsoft.com/office/drawing/2014/main" id="{DC247A22-BBEF-4D7D-AD45-BD1DB62A04E7}"/>
              </a:ext>
            </a:extLst>
          </p:cNvPr>
          <p:cNvSpPr txBox="1"/>
          <p:nvPr/>
        </p:nvSpPr>
        <p:spPr>
          <a:xfrm>
            <a:off x="3021854" y="9401006"/>
            <a:ext cx="39246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T38</a:t>
            </a:r>
          </a:p>
        </p:txBody>
      </p:sp>
      <p:sp>
        <p:nvSpPr>
          <p:cNvPr id="379" name="ZoneTexte 378">
            <a:extLst>
              <a:ext uri="{FF2B5EF4-FFF2-40B4-BE49-F238E27FC236}">
                <a16:creationId xmlns:a16="http://schemas.microsoft.com/office/drawing/2014/main" id="{8F0D8381-10CD-4322-A024-E39710E643A3}"/>
              </a:ext>
            </a:extLst>
          </p:cNvPr>
          <p:cNvSpPr txBox="1"/>
          <p:nvPr/>
        </p:nvSpPr>
        <p:spPr>
          <a:xfrm>
            <a:off x="2736997" y="9401006"/>
            <a:ext cx="392465" cy="184666"/>
          </a:xfrm>
          <a:prstGeom prst="rect">
            <a:avLst/>
          </a:prstGeom>
          <a:noFill/>
        </p:spPr>
        <p:txBody>
          <a:bodyPr wrap="square" rtlCol="0">
            <a:spAutoFit/>
          </a:bodyPr>
          <a:lstStyle/>
          <a:p>
            <a:pPr algn="ctr"/>
            <a:r>
              <a:rPr lang="fr-FR" sz="600" dirty="0">
                <a:solidFill>
                  <a:schemeClr val="tx2"/>
                </a:solidFill>
                <a:latin typeface="Proxima Nova Rg" panose="02000506030000020004" pitchFamily="2" charset="0"/>
              </a:rPr>
              <a:t>T9</a:t>
            </a:r>
          </a:p>
        </p:txBody>
      </p:sp>
      <p:sp>
        <p:nvSpPr>
          <p:cNvPr id="380" name="ZoneTexte 379">
            <a:extLst>
              <a:ext uri="{FF2B5EF4-FFF2-40B4-BE49-F238E27FC236}">
                <a16:creationId xmlns:a16="http://schemas.microsoft.com/office/drawing/2014/main" id="{DEA4D9FE-5A77-4975-8808-8807178A4A96}"/>
              </a:ext>
            </a:extLst>
          </p:cNvPr>
          <p:cNvSpPr txBox="1"/>
          <p:nvPr/>
        </p:nvSpPr>
        <p:spPr>
          <a:xfrm>
            <a:off x="2448965" y="9401006"/>
            <a:ext cx="392465" cy="184666"/>
          </a:xfrm>
          <a:prstGeom prst="rect">
            <a:avLst/>
          </a:prstGeom>
          <a:noFill/>
        </p:spPr>
        <p:txBody>
          <a:bodyPr wrap="square" rtlCol="0">
            <a:spAutoFit/>
          </a:bodyPr>
          <a:lstStyle/>
          <a:p>
            <a:pPr algn="ctr"/>
            <a:r>
              <a:rPr lang="fr-FR" sz="600" dirty="0">
                <a:solidFill>
                  <a:schemeClr val="tx2"/>
                </a:solidFill>
                <a:latin typeface="Proxima Nova Rg" panose="02000506030000020004" pitchFamily="2" charset="0"/>
              </a:rPr>
              <a:t>T8</a:t>
            </a:r>
          </a:p>
        </p:txBody>
      </p:sp>
      <p:sp>
        <p:nvSpPr>
          <p:cNvPr id="381" name="ZoneTexte 380">
            <a:extLst>
              <a:ext uri="{FF2B5EF4-FFF2-40B4-BE49-F238E27FC236}">
                <a16:creationId xmlns:a16="http://schemas.microsoft.com/office/drawing/2014/main" id="{78EA1A53-591B-4CD7-AE83-13AAB882672E}"/>
              </a:ext>
            </a:extLst>
          </p:cNvPr>
          <p:cNvSpPr txBox="1"/>
          <p:nvPr/>
        </p:nvSpPr>
        <p:spPr>
          <a:xfrm>
            <a:off x="1885601" y="9401006"/>
            <a:ext cx="36529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T6</a:t>
            </a:r>
          </a:p>
        </p:txBody>
      </p:sp>
      <p:sp>
        <p:nvSpPr>
          <p:cNvPr id="382" name="ZoneTexte 381">
            <a:extLst>
              <a:ext uri="{FF2B5EF4-FFF2-40B4-BE49-F238E27FC236}">
                <a16:creationId xmlns:a16="http://schemas.microsoft.com/office/drawing/2014/main" id="{6026DE17-AEF0-4563-BAB3-88BD4D0D4DC7}"/>
              </a:ext>
            </a:extLst>
          </p:cNvPr>
          <p:cNvSpPr txBox="1"/>
          <p:nvPr/>
        </p:nvSpPr>
        <p:spPr>
          <a:xfrm>
            <a:off x="2173711" y="9401006"/>
            <a:ext cx="36529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T7</a:t>
            </a:r>
          </a:p>
        </p:txBody>
      </p:sp>
      <p:sp>
        <p:nvSpPr>
          <p:cNvPr id="383" name="ZoneTexte 382">
            <a:extLst>
              <a:ext uri="{FF2B5EF4-FFF2-40B4-BE49-F238E27FC236}">
                <a16:creationId xmlns:a16="http://schemas.microsoft.com/office/drawing/2014/main" id="{0FE8CCBB-CEAF-485D-847C-B8754E39E3FD}"/>
              </a:ext>
            </a:extLst>
          </p:cNvPr>
          <p:cNvSpPr txBox="1"/>
          <p:nvPr/>
        </p:nvSpPr>
        <p:spPr>
          <a:xfrm>
            <a:off x="3004187" y="9393001"/>
            <a:ext cx="120079" cy="184666"/>
          </a:xfrm>
          <a:prstGeom prst="rect">
            <a:avLst/>
          </a:prstGeom>
          <a:noFill/>
        </p:spPr>
        <p:txBody>
          <a:bodyPr wrap="square" rtlCol="0">
            <a:spAutoFit/>
          </a:bodyPr>
          <a:lstStyle/>
          <a:p>
            <a:pPr algn="ctr"/>
            <a:r>
              <a:rPr lang="fr-FR" sz="600" dirty="0">
                <a:solidFill>
                  <a:schemeClr val="tx2"/>
                </a:solidFill>
                <a:latin typeface="Proxima Nova Rg" panose="02000506030000020004" pitchFamily="2" charset="0"/>
              </a:rPr>
              <a:t>…</a:t>
            </a:r>
          </a:p>
        </p:txBody>
      </p:sp>
      <p:sp>
        <p:nvSpPr>
          <p:cNvPr id="385" name="ZoneTexte 384">
            <a:extLst>
              <a:ext uri="{FF2B5EF4-FFF2-40B4-BE49-F238E27FC236}">
                <a16:creationId xmlns:a16="http://schemas.microsoft.com/office/drawing/2014/main" id="{32B1B64A-791D-4D9D-8F87-939EAF5877DE}"/>
              </a:ext>
            </a:extLst>
          </p:cNvPr>
          <p:cNvSpPr txBox="1"/>
          <p:nvPr/>
        </p:nvSpPr>
        <p:spPr>
          <a:xfrm>
            <a:off x="1271040" y="9394656"/>
            <a:ext cx="120079"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a:t>
            </a:r>
          </a:p>
        </p:txBody>
      </p:sp>
      <p:cxnSp>
        <p:nvCxnSpPr>
          <p:cNvPr id="3" name="Connecteur droit 2">
            <a:extLst>
              <a:ext uri="{FF2B5EF4-FFF2-40B4-BE49-F238E27FC236}">
                <a16:creationId xmlns:a16="http://schemas.microsoft.com/office/drawing/2014/main" id="{DA5D918D-F34F-410C-9E50-FAA09D9F2475}"/>
              </a:ext>
            </a:extLst>
          </p:cNvPr>
          <p:cNvCxnSpPr/>
          <p:nvPr/>
        </p:nvCxnSpPr>
        <p:spPr>
          <a:xfrm>
            <a:off x="988589" y="2111595"/>
            <a:ext cx="144000" cy="0"/>
          </a:xfrm>
          <a:prstGeom prst="line">
            <a:avLst/>
          </a:prstGeom>
          <a:ln w="19050">
            <a:solidFill>
              <a:srgbClr val="B9A049"/>
            </a:solidFill>
          </a:ln>
        </p:spPr>
        <p:style>
          <a:lnRef idx="1">
            <a:schemeClr val="accent1"/>
          </a:lnRef>
          <a:fillRef idx="0">
            <a:schemeClr val="accent1"/>
          </a:fillRef>
          <a:effectRef idx="0">
            <a:schemeClr val="accent1"/>
          </a:effectRef>
          <a:fontRef idx="minor">
            <a:schemeClr val="tx1"/>
          </a:fontRef>
        </p:style>
      </p:cxnSp>
      <p:sp>
        <p:nvSpPr>
          <p:cNvPr id="166" name="ZoneTexte 45">
            <a:extLst>
              <a:ext uri="{FF2B5EF4-FFF2-40B4-BE49-F238E27FC236}">
                <a16:creationId xmlns:a16="http://schemas.microsoft.com/office/drawing/2014/main" id="{198F9B78-AFFA-4DD4-A467-9EC739F07B51}"/>
              </a:ext>
            </a:extLst>
          </p:cNvPr>
          <p:cNvSpPr txBox="1">
            <a:spLocks noChangeArrowheads="1"/>
          </p:cNvSpPr>
          <p:nvPr/>
        </p:nvSpPr>
        <p:spPr bwMode="auto">
          <a:xfrm>
            <a:off x="1163553" y="1989872"/>
            <a:ext cx="2920204" cy="205352"/>
          </a:xfrm>
          <a:prstGeom prst="rect">
            <a:avLst/>
          </a:prstGeom>
          <a:noFill/>
          <a:ln>
            <a:noFill/>
          </a:ln>
        </p:spPr>
        <p:txBody>
          <a:bodyPr wrap="squar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defTabSz="1043056" eaLnBrk="1" fontAlgn="auto" hangingPunct="1">
              <a:spcBef>
                <a:spcPts val="0"/>
              </a:spcBef>
              <a:spcAft>
                <a:spcPts val="0"/>
              </a:spcAft>
              <a:defRPr/>
            </a:pPr>
            <a:r>
              <a:rPr lang="en-US" sz="650" dirty="0">
                <a:solidFill>
                  <a:srgbClr val="000000"/>
                </a:solidFill>
                <a:latin typeface="Proxima Nova Rg" panose="02000506030000020004" pitchFamily="2" charset="0"/>
              </a:rPr>
              <a:t>&lt;SJR1&gt; &lt;NOMDUSOUSJACENT&gt;</a:t>
            </a:r>
            <a:endParaRPr lang="fr-FR" sz="650" dirty="0">
              <a:solidFill>
                <a:srgbClr val="000000"/>
              </a:solidFill>
              <a:latin typeface="Proxima Nova Rg" panose="02000506030000020004" pitchFamily="2" charset="0"/>
            </a:endParaRPr>
          </a:p>
        </p:txBody>
      </p:sp>
      <p:cxnSp>
        <p:nvCxnSpPr>
          <p:cNvPr id="167" name="Connecteur droit 166">
            <a:extLst>
              <a:ext uri="{FF2B5EF4-FFF2-40B4-BE49-F238E27FC236}">
                <a16:creationId xmlns:a16="http://schemas.microsoft.com/office/drawing/2014/main" id="{ED024703-5560-4AF0-87ED-B9636E747475}"/>
              </a:ext>
            </a:extLst>
          </p:cNvPr>
          <p:cNvCxnSpPr/>
          <p:nvPr/>
        </p:nvCxnSpPr>
        <p:spPr>
          <a:xfrm>
            <a:off x="1032830" y="4824509"/>
            <a:ext cx="144000" cy="0"/>
          </a:xfrm>
          <a:prstGeom prst="line">
            <a:avLst/>
          </a:prstGeom>
          <a:ln w="19050">
            <a:solidFill>
              <a:srgbClr val="B9A049"/>
            </a:solidFill>
          </a:ln>
        </p:spPr>
        <p:style>
          <a:lnRef idx="1">
            <a:schemeClr val="accent1"/>
          </a:lnRef>
          <a:fillRef idx="0">
            <a:schemeClr val="accent1"/>
          </a:fillRef>
          <a:effectRef idx="0">
            <a:schemeClr val="accent1"/>
          </a:effectRef>
          <a:fontRef idx="minor">
            <a:schemeClr val="tx1"/>
          </a:fontRef>
        </p:style>
      </p:cxnSp>
      <p:sp>
        <p:nvSpPr>
          <p:cNvPr id="174" name="ZoneTexte 45">
            <a:extLst>
              <a:ext uri="{FF2B5EF4-FFF2-40B4-BE49-F238E27FC236}">
                <a16:creationId xmlns:a16="http://schemas.microsoft.com/office/drawing/2014/main" id="{7C17F201-DE96-443B-8B22-146DFCA41558}"/>
              </a:ext>
            </a:extLst>
          </p:cNvPr>
          <p:cNvSpPr txBox="1">
            <a:spLocks noChangeArrowheads="1"/>
          </p:cNvSpPr>
          <p:nvPr/>
        </p:nvSpPr>
        <p:spPr bwMode="auto">
          <a:xfrm>
            <a:off x="1215414" y="4718026"/>
            <a:ext cx="2920204" cy="205352"/>
          </a:xfrm>
          <a:prstGeom prst="rect">
            <a:avLst/>
          </a:prstGeom>
          <a:noFill/>
          <a:ln>
            <a:noFill/>
          </a:ln>
        </p:spPr>
        <p:txBody>
          <a:bodyPr wrap="squar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defTabSz="1043056" eaLnBrk="1" fontAlgn="auto" hangingPunct="1">
              <a:spcBef>
                <a:spcPts val="0"/>
              </a:spcBef>
              <a:spcAft>
                <a:spcPts val="0"/>
              </a:spcAft>
              <a:defRPr/>
            </a:pPr>
            <a:r>
              <a:rPr lang="en-US" sz="650" dirty="0">
                <a:solidFill>
                  <a:srgbClr val="000000"/>
                </a:solidFill>
                <a:latin typeface="Proxima Nova Rg" panose="02000506030000020004" pitchFamily="2" charset="0"/>
              </a:rPr>
              <a:t>EURO S&amp;P Euro 50 Equal Weight 50 Point Decrement Index (Series 2)</a:t>
            </a:r>
            <a:endParaRPr lang="fr-FR" sz="650" dirty="0">
              <a:solidFill>
                <a:srgbClr val="000000"/>
              </a:solidFill>
              <a:latin typeface="Proxima Nova Rg" panose="02000506030000020004" pitchFamily="2" charset="0"/>
            </a:endParaRPr>
          </a:p>
        </p:txBody>
      </p:sp>
      <p:cxnSp>
        <p:nvCxnSpPr>
          <p:cNvPr id="175" name="Connecteur droit 174">
            <a:extLst>
              <a:ext uri="{FF2B5EF4-FFF2-40B4-BE49-F238E27FC236}">
                <a16:creationId xmlns:a16="http://schemas.microsoft.com/office/drawing/2014/main" id="{43C13879-6E93-42A0-97C9-A19204FDF79F}"/>
              </a:ext>
            </a:extLst>
          </p:cNvPr>
          <p:cNvCxnSpPr/>
          <p:nvPr/>
        </p:nvCxnSpPr>
        <p:spPr>
          <a:xfrm>
            <a:off x="1048495" y="7484000"/>
            <a:ext cx="144000" cy="0"/>
          </a:xfrm>
          <a:prstGeom prst="line">
            <a:avLst/>
          </a:prstGeom>
          <a:ln w="19050">
            <a:solidFill>
              <a:srgbClr val="B9A049"/>
            </a:solidFill>
          </a:ln>
        </p:spPr>
        <p:style>
          <a:lnRef idx="1">
            <a:schemeClr val="accent1"/>
          </a:lnRef>
          <a:fillRef idx="0">
            <a:schemeClr val="accent1"/>
          </a:fillRef>
          <a:effectRef idx="0">
            <a:schemeClr val="accent1"/>
          </a:effectRef>
          <a:fontRef idx="minor">
            <a:schemeClr val="tx1"/>
          </a:fontRef>
        </p:style>
      </p:cxnSp>
      <p:sp>
        <p:nvSpPr>
          <p:cNvPr id="176" name="ZoneTexte 45">
            <a:extLst>
              <a:ext uri="{FF2B5EF4-FFF2-40B4-BE49-F238E27FC236}">
                <a16:creationId xmlns:a16="http://schemas.microsoft.com/office/drawing/2014/main" id="{9BD42AC7-680F-4CE9-BE46-3BEFE082BD3D}"/>
              </a:ext>
            </a:extLst>
          </p:cNvPr>
          <p:cNvSpPr txBox="1">
            <a:spLocks noChangeArrowheads="1"/>
          </p:cNvSpPr>
          <p:nvPr/>
        </p:nvSpPr>
        <p:spPr bwMode="auto">
          <a:xfrm>
            <a:off x="1231079" y="7377517"/>
            <a:ext cx="2920204" cy="205352"/>
          </a:xfrm>
          <a:prstGeom prst="rect">
            <a:avLst/>
          </a:prstGeom>
          <a:noFill/>
          <a:ln>
            <a:noFill/>
          </a:ln>
        </p:spPr>
        <p:txBody>
          <a:bodyPr wrap="squar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defTabSz="1043056" eaLnBrk="1" fontAlgn="auto" hangingPunct="1">
              <a:spcBef>
                <a:spcPts val="0"/>
              </a:spcBef>
              <a:spcAft>
                <a:spcPts val="0"/>
              </a:spcAft>
              <a:defRPr/>
            </a:pPr>
            <a:r>
              <a:rPr lang="en-US" sz="650" dirty="0">
                <a:solidFill>
                  <a:schemeClr val="tx2"/>
                </a:solidFill>
                <a:latin typeface="Proxima Nova Rg" panose="02000506030000020004" pitchFamily="2" charset="0"/>
              </a:rPr>
              <a:t>EURO S&amp;P Euro 50 Equal Weight 50 Point Decrement Index (Series 2)</a:t>
            </a:r>
            <a:endParaRPr lang="fr-FR" sz="650" dirty="0">
              <a:solidFill>
                <a:schemeClr val="tx2"/>
              </a:solidFill>
              <a:latin typeface="Proxima Nova Rg" panose="02000506030000020004" pitchFamily="2" charset="0"/>
            </a:endParaRPr>
          </a:p>
        </p:txBody>
      </p:sp>
      <p:cxnSp>
        <p:nvCxnSpPr>
          <p:cNvPr id="178" name="Connecteur droit 177">
            <a:extLst>
              <a:ext uri="{FF2B5EF4-FFF2-40B4-BE49-F238E27FC236}">
                <a16:creationId xmlns:a16="http://schemas.microsoft.com/office/drawing/2014/main" id="{41DA8C37-BF10-4212-B9A4-651C7A53F1F0}"/>
              </a:ext>
            </a:extLst>
          </p:cNvPr>
          <p:cNvCxnSpPr>
            <a:cxnSpLocks/>
          </p:cNvCxnSpPr>
          <p:nvPr/>
        </p:nvCxnSpPr>
        <p:spPr>
          <a:xfrm>
            <a:off x="1478967" y="5564977"/>
            <a:ext cx="2304000" cy="0"/>
          </a:xfrm>
          <a:prstGeom prst="line">
            <a:avLst/>
          </a:prstGeom>
          <a:ln w="15875">
            <a:solidFill>
              <a:srgbClr val="00B050"/>
            </a:solidFill>
            <a:prstDash val="sysDot"/>
          </a:ln>
        </p:spPr>
        <p:style>
          <a:lnRef idx="1">
            <a:schemeClr val="accent1"/>
          </a:lnRef>
          <a:fillRef idx="0">
            <a:schemeClr val="accent1"/>
          </a:fillRef>
          <a:effectRef idx="0">
            <a:schemeClr val="accent1"/>
          </a:effectRef>
          <a:fontRef idx="minor">
            <a:schemeClr val="tx1"/>
          </a:fontRef>
        </p:style>
      </p:cxnSp>
      <p:cxnSp>
        <p:nvCxnSpPr>
          <p:cNvPr id="179" name="Connecteur droit 178">
            <a:extLst>
              <a:ext uri="{FF2B5EF4-FFF2-40B4-BE49-F238E27FC236}">
                <a16:creationId xmlns:a16="http://schemas.microsoft.com/office/drawing/2014/main" id="{CF5DEE10-3F07-4C46-93C2-8F052F38B1EA}"/>
              </a:ext>
            </a:extLst>
          </p:cNvPr>
          <p:cNvCxnSpPr>
            <a:cxnSpLocks/>
          </p:cNvCxnSpPr>
          <p:nvPr/>
        </p:nvCxnSpPr>
        <p:spPr>
          <a:xfrm>
            <a:off x="1485980" y="8463823"/>
            <a:ext cx="2304000" cy="0"/>
          </a:xfrm>
          <a:prstGeom prst="line">
            <a:avLst/>
          </a:prstGeom>
          <a:ln w="15875">
            <a:solidFill>
              <a:srgbClr val="00B050"/>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1189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a:xfrm>
            <a:off x="6764081" y="10467844"/>
            <a:ext cx="359448" cy="216326"/>
          </a:xfrm>
        </p:spPr>
        <p:txBody>
          <a:bodyPr/>
          <a:lstStyle/>
          <a:p>
            <a:fld id="{21A58941-C02C-41B5-9643-2C1F36B7BEEB}" type="slidenum">
              <a:rPr lang="fr-FR" smtClean="0"/>
              <a:pPr/>
              <a:t>6</a:t>
            </a:fld>
            <a:endParaRPr lang="fr-FR"/>
          </a:p>
        </p:txBody>
      </p:sp>
      <p:sp>
        <p:nvSpPr>
          <p:cNvPr id="24" name="Espace réservé du texte 11">
            <a:extLst>
              <a:ext uri="{FF2B5EF4-FFF2-40B4-BE49-F238E27FC236}">
                <a16:creationId xmlns:a16="http://schemas.microsoft.com/office/drawing/2014/main" id="{004BC2AE-F69E-49E7-8E93-734070236A68}"/>
              </a:ext>
            </a:extLst>
          </p:cNvPr>
          <p:cNvSpPr txBox="1">
            <a:spLocks/>
          </p:cNvSpPr>
          <p:nvPr/>
        </p:nvSpPr>
        <p:spPr>
          <a:xfrm>
            <a:off x="779649" y="549049"/>
            <a:ext cx="6432497" cy="167866"/>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chemeClr val="tx2"/>
                </a:solidFill>
                <a:latin typeface="+mj-lt"/>
              </a:rPr>
              <a:t>ZOOM SUR &lt;SJR1&gt; &lt;NOMDUSOUSJACENT&gt;</a:t>
            </a:r>
          </a:p>
        </p:txBody>
      </p:sp>
      <p:sp>
        <p:nvSpPr>
          <p:cNvPr id="22" name="Espace réservé du texte 10">
            <a:extLst>
              <a:ext uri="{FF2B5EF4-FFF2-40B4-BE49-F238E27FC236}">
                <a16:creationId xmlns:a16="http://schemas.microsoft.com/office/drawing/2014/main" id="{701D620D-669D-4B40-BAA8-AA424E10C916}"/>
              </a:ext>
            </a:extLst>
          </p:cNvPr>
          <p:cNvSpPr txBox="1">
            <a:spLocks/>
          </p:cNvSpPr>
          <p:nvPr/>
        </p:nvSpPr>
        <p:spPr>
          <a:xfrm>
            <a:off x="445156" y="10050015"/>
            <a:ext cx="6688110" cy="538609"/>
          </a:xfrm>
          <a:prstGeom prst="rect">
            <a:avLst/>
          </a:prstGeom>
        </p:spPr>
        <p:txBody>
          <a:bodyPr wrap="square" lIns="108000" tIns="0" rIns="10800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70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70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700" dirty="0">
                <a:solidFill>
                  <a:schemeClr val="tx2"/>
                </a:solidFill>
                <a:latin typeface="+mn-lt"/>
              </a:rPr>
              <a:t>BNP Paribas </a:t>
            </a:r>
            <a:r>
              <a:rPr lang="fr-FR" sz="70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pic>
        <p:nvPicPr>
          <p:cNvPr id="39" name="logo_equitim_final-01.png" descr="logo_equitim_final-01.png">
            <a:extLst>
              <a:ext uri="{FF2B5EF4-FFF2-40B4-BE49-F238E27FC236}">
                <a16:creationId xmlns:a16="http://schemas.microsoft.com/office/drawing/2014/main" id="{8E9C7029-756F-411F-A71E-90EBC4B621B7}"/>
              </a:ext>
            </a:extLst>
          </p:cNvPr>
          <p:cNvPicPr>
            <a:picLocks noChangeAspect="1"/>
          </p:cNvPicPr>
          <p:nvPr/>
        </p:nvPicPr>
        <p:blipFill rotWithShape="1">
          <a:blip r:embed="rId3"/>
          <a:srcRect t="30991" b="26494"/>
          <a:stretch/>
        </p:blipFill>
        <p:spPr>
          <a:xfrm>
            <a:off x="498496" y="-65673"/>
            <a:ext cx="1765100" cy="567402"/>
          </a:xfrm>
          <a:prstGeom prst="rect">
            <a:avLst/>
          </a:prstGeom>
          <a:ln w="3175">
            <a:miter lim="400000"/>
          </a:ln>
        </p:spPr>
      </p:pic>
      <p:sp>
        <p:nvSpPr>
          <p:cNvPr id="41" name="Rectangle">
            <a:extLst>
              <a:ext uri="{FF2B5EF4-FFF2-40B4-BE49-F238E27FC236}">
                <a16:creationId xmlns:a16="http://schemas.microsoft.com/office/drawing/2014/main" id="{10468911-AF6C-4AC2-9375-B533EB3F96D2}"/>
              </a:ext>
            </a:extLst>
          </p:cNvPr>
          <p:cNvSpPr/>
          <p:nvPr/>
        </p:nvSpPr>
        <p:spPr>
          <a:xfrm>
            <a:off x="653266" y="464202"/>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2" name="Image" descr="Image">
            <a:extLst>
              <a:ext uri="{FF2B5EF4-FFF2-40B4-BE49-F238E27FC236}">
                <a16:creationId xmlns:a16="http://schemas.microsoft.com/office/drawing/2014/main" id="{8CB0E0D0-6079-4243-A1D0-E9FD07E4CF45}"/>
              </a:ext>
            </a:extLst>
          </p:cNvPr>
          <p:cNvPicPr>
            <a:picLocks noChangeAspect="1"/>
          </p:cNvPicPr>
          <p:nvPr/>
        </p:nvPicPr>
        <p:blipFill>
          <a:blip r:embed="rId4"/>
          <a:stretch>
            <a:fillRect/>
          </a:stretch>
        </p:blipFill>
        <p:spPr>
          <a:xfrm>
            <a:off x="6462426" y="-890582"/>
            <a:ext cx="1602798" cy="1878083"/>
          </a:xfrm>
          <a:prstGeom prst="rect">
            <a:avLst/>
          </a:prstGeom>
          <a:ln w="3175">
            <a:miter lim="400000"/>
          </a:ln>
        </p:spPr>
      </p:pic>
      <p:sp>
        <p:nvSpPr>
          <p:cNvPr id="44" name="Rectangle">
            <a:extLst>
              <a:ext uri="{FF2B5EF4-FFF2-40B4-BE49-F238E27FC236}">
                <a16:creationId xmlns:a16="http://schemas.microsoft.com/office/drawing/2014/main" id="{02B97162-132A-4FEA-BEFA-01774A6322A2}"/>
              </a:ext>
            </a:extLst>
          </p:cNvPr>
          <p:cNvSpPr/>
          <p:nvPr/>
        </p:nvSpPr>
        <p:spPr>
          <a:xfrm>
            <a:off x="653265" y="552136"/>
            <a:ext cx="49306"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6" name="Rectangle">
            <a:extLst>
              <a:ext uri="{FF2B5EF4-FFF2-40B4-BE49-F238E27FC236}">
                <a16:creationId xmlns:a16="http://schemas.microsoft.com/office/drawing/2014/main" id="{4E53603C-25EE-42EB-A24F-E7F4E147EE9B}"/>
              </a:ext>
            </a:extLst>
          </p:cNvPr>
          <p:cNvSpPr/>
          <p:nvPr/>
        </p:nvSpPr>
        <p:spPr>
          <a:xfrm>
            <a:off x="547200" y="10003231"/>
            <a:ext cx="6480000" cy="6846"/>
          </a:xfrm>
          <a:prstGeom prst="rect">
            <a:avLst/>
          </a:prstGeom>
          <a:solidFill>
            <a:srgbClr val="C5AF5C"/>
          </a:solidFill>
          <a:ln w="3175">
            <a:miter lim="400000"/>
          </a:ln>
        </p:spPr>
        <p:txBody>
          <a:bodyPr lIns="20981" tIns="20981" rIns="20981" bIns="20981" anchor="ctr"/>
          <a:lstStyle/>
          <a:p>
            <a:pPr algn="ctr" defTabSz="825500">
              <a:defRPr sz="3200" b="0">
                <a:solidFill>
                  <a:srgbClr val="FFFFFF"/>
                </a:solidFill>
                <a:latin typeface="Helvetica Neue Medium"/>
                <a:ea typeface="Helvetica Neue Medium"/>
                <a:cs typeface="Helvetica Neue Medium"/>
                <a:sym typeface="Helvetica Neue Medium"/>
              </a:defRPr>
            </a:pPr>
            <a:endParaRPr sz="3200">
              <a:solidFill>
                <a:srgbClr val="FFFFFF"/>
              </a:solidFill>
              <a:latin typeface="Helvetica Neue Medium"/>
              <a:ea typeface="Helvetica Neue Medium"/>
              <a:cs typeface="Helvetica Neue Medium"/>
              <a:sym typeface="Helvetica Neue Medium"/>
            </a:endParaRPr>
          </a:p>
        </p:txBody>
      </p:sp>
      <p:sp>
        <p:nvSpPr>
          <p:cNvPr id="43" name="Espace réservé du texte 11">
            <a:extLst>
              <a:ext uri="{FF2B5EF4-FFF2-40B4-BE49-F238E27FC236}">
                <a16:creationId xmlns:a16="http://schemas.microsoft.com/office/drawing/2014/main" id="{D505819F-58F8-463C-A04A-1A00E3741C3A}"/>
              </a:ext>
            </a:extLst>
          </p:cNvPr>
          <p:cNvSpPr txBox="1">
            <a:spLocks/>
          </p:cNvSpPr>
          <p:nvPr/>
        </p:nvSpPr>
        <p:spPr>
          <a:xfrm>
            <a:off x="791338" y="4305426"/>
            <a:ext cx="6341928" cy="14400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1200" dirty="0">
                <a:solidFill>
                  <a:schemeClr val="tx2"/>
                </a:solidFill>
                <a:latin typeface="+mj-lt"/>
              </a:rPr>
              <a:t>Évolution de </a:t>
            </a:r>
            <a:r>
              <a:rPr lang="fr-FR" sz="1200" b="1" dirty="0">
                <a:solidFill>
                  <a:srgbClr val="B9A049"/>
                </a:solidFill>
                <a:latin typeface="+mj-lt"/>
              </a:rPr>
              <a:t>&lt;</a:t>
            </a:r>
            <a:r>
              <a:rPr lang="fr-FR" sz="1200" dirty="0">
                <a:solidFill>
                  <a:schemeClr val="tx2"/>
                </a:solidFill>
                <a:latin typeface="+mj-lt"/>
              </a:rPr>
              <a:t>SJR1</a:t>
            </a:r>
            <a:r>
              <a:rPr lang="fr-FR" sz="1200" b="1" dirty="0">
                <a:solidFill>
                  <a:srgbClr val="B9A049"/>
                </a:solidFill>
                <a:latin typeface="+mj-lt"/>
              </a:rPr>
              <a:t>&gt; &lt;</a:t>
            </a:r>
            <a:r>
              <a:rPr lang="fr-FR" sz="1200" b="1" dirty="0" err="1">
                <a:solidFill>
                  <a:srgbClr val="B9A049"/>
                </a:solidFill>
                <a:latin typeface="+mj-lt"/>
              </a:rPr>
              <a:t>nomsousjacent</a:t>
            </a:r>
            <a:r>
              <a:rPr lang="fr-FR" sz="1200" b="1" dirty="0">
                <a:solidFill>
                  <a:srgbClr val="B9A049"/>
                </a:solidFill>
                <a:latin typeface="+mj-lt"/>
              </a:rPr>
              <a:t>&gt; </a:t>
            </a:r>
            <a:r>
              <a:rPr lang="fr-FR" sz="1200" dirty="0">
                <a:solidFill>
                  <a:schemeClr val="tx2"/>
                </a:solidFill>
                <a:latin typeface="+mj-lt"/>
              </a:rPr>
              <a:t>ENTRE Le </a:t>
            </a:r>
            <a:r>
              <a:rPr lang="fr-FR" sz="1200" b="1" dirty="0">
                <a:solidFill>
                  <a:srgbClr val="B9A049"/>
                </a:solidFill>
                <a:latin typeface="+mj-lt"/>
              </a:rPr>
              <a:t>&lt;DD/MM/AAAA&gt; </a:t>
            </a:r>
            <a:r>
              <a:rPr lang="fr-FR" sz="1200" dirty="0">
                <a:solidFill>
                  <a:schemeClr val="tx2"/>
                </a:solidFill>
                <a:latin typeface="+mj-lt"/>
              </a:rPr>
              <a:t>et le </a:t>
            </a:r>
            <a:r>
              <a:rPr lang="fr-FR" sz="1200" b="1" dirty="0">
                <a:solidFill>
                  <a:srgbClr val="B9A049"/>
                </a:solidFill>
                <a:latin typeface="+mj-lt"/>
              </a:rPr>
              <a:t>&lt;DD/MM/AAAA&gt;</a:t>
            </a:r>
          </a:p>
        </p:txBody>
      </p:sp>
      <p:sp>
        <p:nvSpPr>
          <p:cNvPr id="45" name="ZoneTexte 44">
            <a:extLst>
              <a:ext uri="{FF2B5EF4-FFF2-40B4-BE49-F238E27FC236}">
                <a16:creationId xmlns:a16="http://schemas.microsoft.com/office/drawing/2014/main" id="{CFC9D741-762E-40FB-9EE6-DA6D7E2F35A8}"/>
              </a:ext>
            </a:extLst>
          </p:cNvPr>
          <p:cNvSpPr txBox="1"/>
          <p:nvPr/>
        </p:nvSpPr>
        <p:spPr>
          <a:xfrm>
            <a:off x="5203951" y="3772751"/>
            <a:ext cx="2215277" cy="215444"/>
          </a:xfrm>
          <a:prstGeom prst="rect">
            <a:avLst/>
          </a:prstGeom>
          <a:noFill/>
        </p:spPr>
        <p:txBody>
          <a:bodyPr wrap="square" rtlCol="0">
            <a:spAutoFit/>
          </a:bodyPr>
          <a:lstStyle/>
          <a:p>
            <a:pPr algn="ctr"/>
            <a:r>
              <a:rPr lang="fr-FR" sz="800" i="1" u="sng" dirty="0">
                <a:solidFill>
                  <a:srgbClr val="000000"/>
                </a:solidFill>
              </a:rPr>
              <a:t>Source : Bloomberg Finance L.P., le &lt;DDR&gt;</a:t>
            </a:r>
          </a:p>
        </p:txBody>
      </p:sp>
      <p:sp>
        <p:nvSpPr>
          <p:cNvPr id="47" name="Rectangle">
            <a:extLst>
              <a:ext uri="{FF2B5EF4-FFF2-40B4-BE49-F238E27FC236}">
                <a16:creationId xmlns:a16="http://schemas.microsoft.com/office/drawing/2014/main" id="{13BF4E80-44F8-43D2-BBB7-A5F2EDD7E46C}"/>
              </a:ext>
            </a:extLst>
          </p:cNvPr>
          <p:cNvSpPr/>
          <p:nvPr/>
        </p:nvSpPr>
        <p:spPr>
          <a:xfrm>
            <a:off x="653265" y="4305363"/>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53" name="Espace réservé du texte 11">
            <a:extLst>
              <a:ext uri="{FF2B5EF4-FFF2-40B4-BE49-F238E27FC236}">
                <a16:creationId xmlns:a16="http://schemas.microsoft.com/office/drawing/2014/main" id="{6B02F702-0AAC-40DD-9060-F80E96F57A8A}"/>
              </a:ext>
            </a:extLst>
          </p:cNvPr>
          <p:cNvSpPr txBox="1">
            <a:spLocks/>
          </p:cNvSpPr>
          <p:nvPr/>
        </p:nvSpPr>
        <p:spPr>
          <a:xfrm>
            <a:off x="779649" y="8397311"/>
            <a:ext cx="6408110" cy="180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1200" dirty="0">
                <a:solidFill>
                  <a:schemeClr val="tx2"/>
                </a:solidFill>
                <a:latin typeface="+mj-lt"/>
              </a:rPr>
              <a:t>Performance de &lt;SJR1&gt; &lt;NOMDUSOUSJACENT&gt;</a:t>
            </a:r>
          </a:p>
        </p:txBody>
      </p:sp>
      <p:sp>
        <p:nvSpPr>
          <p:cNvPr id="54" name="Rectangle">
            <a:extLst>
              <a:ext uri="{FF2B5EF4-FFF2-40B4-BE49-F238E27FC236}">
                <a16:creationId xmlns:a16="http://schemas.microsoft.com/office/drawing/2014/main" id="{AFF18E7B-4C44-4D24-B2B2-A05DA4256DA0}"/>
              </a:ext>
            </a:extLst>
          </p:cNvPr>
          <p:cNvSpPr/>
          <p:nvPr/>
        </p:nvSpPr>
        <p:spPr>
          <a:xfrm>
            <a:off x="653265" y="8403946"/>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58" name="Tableau 57">
            <a:extLst>
              <a:ext uri="{FF2B5EF4-FFF2-40B4-BE49-F238E27FC236}">
                <a16:creationId xmlns:a16="http://schemas.microsoft.com/office/drawing/2014/main" id="{CB4398D9-3C21-4931-8857-17D33685A701}"/>
              </a:ext>
            </a:extLst>
          </p:cNvPr>
          <p:cNvGraphicFramePr>
            <a:graphicFrameLocks noGrp="1"/>
          </p:cNvGraphicFramePr>
          <p:nvPr>
            <p:extLst>
              <p:ext uri="{D42A27DB-BD31-4B8C-83A1-F6EECF244321}">
                <p14:modId xmlns:p14="http://schemas.microsoft.com/office/powerpoint/2010/main" val="2948818833"/>
              </p:ext>
            </p:extLst>
          </p:nvPr>
        </p:nvGraphicFramePr>
        <p:xfrm>
          <a:off x="1363172" y="8745514"/>
          <a:ext cx="4867863" cy="609788"/>
        </p:xfrm>
        <a:graphic>
          <a:graphicData uri="http://schemas.openxmlformats.org/drawingml/2006/table">
            <a:tbl>
              <a:tblPr/>
              <a:tblGrid>
                <a:gridCol w="1319535">
                  <a:extLst>
                    <a:ext uri="{9D8B030D-6E8A-4147-A177-3AD203B41FA5}">
                      <a16:colId xmlns:a16="http://schemas.microsoft.com/office/drawing/2014/main" val="3834237432"/>
                    </a:ext>
                  </a:extLst>
                </a:gridCol>
                <a:gridCol w="887082">
                  <a:extLst>
                    <a:ext uri="{9D8B030D-6E8A-4147-A177-3AD203B41FA5}">
                      <a16:colId xmlns:a16="http://schemas.microsoft.com/office/drawing/2014/main" val="3739584922"/>
                    </a:ext>
                  </a:extLst>
                </a:gridCol>
                <a:gridCol w="887082">
                  <a:extLst>
                    <a:ext uri="{9D8B030D-6E8A-4147-A177-3AD203B41FA5}">
                      <a16:colId xmlns:a16="http://schemas.microsoft.com/office/drawing/2014/main" val="3652553670"/>
                    </a:ext>
                  </a:extLst>
                </a:gridCol>
                <a:gridCol w="887082">
                  <a:extLst>
                    <a:ext uri="{9D8B030D-6E8A-4147-A177-3AD203B41FA5}">
                      <a16:colId xmlns:a16="http://schemas.microsoft.com/office/drawing/2014/main" val="2159942720"/>
                    </a:ext>
                  </a:extLst>
                </a:gridCol>
                <a:gridCol w="887082">
                  <a:extLst>
                    <a:ext uri="{9D8B030D-6E8A-4147-A177-3AD203B41FA5}">
                      <a16:colId xmlns:a16="http://schemas.microsoft.com/office/drawing/2014/main" val="95349968"/>
                    </a:ext>
                  </a:extLst>
                </a:gridCol>
              </a:tblGrid>
              <a:tr h="348811">
                <a:tc>
                  <a:txBody>
                    <a:bodyPr/>
                    <a:lstStyle/>
                    <a:p>
                      <a:pPr algn="ctr" rtl="0" fontAlgn="ctr"/>
                      <a:r>
                        <a:rPr lang="fr-FR" sz="800" b="1" i="0" u="none" strike="noStrike" dirty="0">
                          <a:solidFill>
                            <a:srgbClr val="000000"/>
                          </a:solidFill>
                          <a:effectLst/>
                          <a:latin typeface="Proxima Nova Rg" panose="02000506030000020004" pitchFamily="2" charset="0"/>
                        </a:rPr>
                        <a:t>Performances cumulées au &lt;DDR&gt;</a:t>
                      </a:r>
                    </a:p>
                  </a:txBody>
                  <a:tcPr marL="9525" marR="9525" marT="9525" marB="0" anchor="ctr">
                    <a:lnL w="12700" cap="flat" cmpd="sng" algn="ctr">
                      <a:solidFill>
                        <a:srgbClr val="B9A049"/>
                      </a:solidFill>
                      <a:prstDash val="solid"/>
                      <a:round/>
                      <a:headEnd type="none" w="med" len="med"/>
                      <a:tailEnd type="none" w="med" len="med"/>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0" i="0" u="none" strike="noStrike" dirty="0">
                          <a:solidFill>
                            <a:srgbClr val="000000"/>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0" i="0" u="none" strike="noStrike" dirty="0">
                          <a:solidFill>
                            <a:srgbClr val="000000"/>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0" i="0" u="none" strike="noStrike" dirty="0">
                          <a:solidFill>
                            <a:srgbClr val="000000"/>
                          </a:solidFill>
                          <a:effectLst/>
                          <a:latin typeface="Proxima Nova Rg" panose="02000506030000020004" pitchFamily="2" charset="0"/>
                        </a:rPr>
                        <a:t>5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0" i="0" u="none" strike="noStrike" dirty="0">
                          <a:solidFill>
                            <a:srgbClr val="000000"/>
                          </a:solidFill>
                          <a:effectLst/>
                          <a:latin typeface="Proxima Nova Rg" panose="02000506030000020004" pitchFamily="2" charset="0"/>
                        </a:rPr>
                        <a:t>10 ans</a:t>
                      </a:r>
                    </a:p>
                  </a:txBody>
                  <a:tcPr marL="9525" marR="9525" marT="9525" marB="0" anchor="ctr">
                    <a:lnL>
                      <a:noFill/>
                    </a:lnL>
                    <a:lnR w="12700" cap="flat" cmpd="sng" algn="ctr">
                      <a:solidFill>
                        <a:srgbClr val="B9A049"/>
                      </a:solidFill>
                      <a:prstDash val="solid"/>
                      <a:round/>
                      <a:headEnd type="none" w="med" len="med"/>
                      <a:tailEnd type="none" w="med" len="med"/>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184016148"/>
                  </a:ext>
                </a:extLst>
              </a:tr>
              <a:tr h="260977">
                <a:tc>
                  <a:txBody>
                    <a:bodyPr/>
                    <a:lstStyle/>
                    <a:p>
                      <a:pPr algn="ctr" rtl="0" fontAlgn="ctr"/>
                      <a:r>
                        <a:rPr lang="en-US" sz="800" b="1" dirty="0">
                          <a:solidFill>
                            <a:srgbClr val="000000"/>
                          </a:solidFill>
                        </a:rPr>
                        <a:t>&lt;NOMSOUSJACENT&gt;</a:t>
                      </a:r>
                      <a:endParaRPr lang="fr-FR" sz="800" b="1" i="0" u="none" strike="noStrike" baseline="30000" dirty="0">
                        <a:solidFill>
                          <a:srgbClr val="000000"/>
                        </a:solidFill>
                        <a:effectLst/>
                        <a:latin typeface="Proxima Nova Rg" panose="02000506030000020004" pitchFamily="2" charset="0"/>
                      </a:endParaRPr>
                    </a:p>
                  </a:txBody>
                  <a:tcPr marL="9525" marR="9525" marT="9525" marB="0" anchor="ctr">
                    <a:lnL w="12700" cap="flat" cmpd="sng" algn="ctr">
                      <a:solidFill>
                        <a:srgbClr val="B9A049"/>
                      </a:solidFill>
                      <a:prstDash val="solid"/>
                      <a:round/>
                      <a:headEnd type="none" w="med" len="med"/>
                      <a:tailEnd type="none" w="med" len="med"/>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0" i="0" u="none" strike="noStrike" dirty="0">
                          <a:solidFill>
                            <a:srgbClr val="000000"/>
                          </a:solidFill>
                          <a:effectLst/>
                          <a:latin typeface="Proxima Nova Rg" panose="02000506030000020004" pitchFamily="2" charset="0"/>
                        </a:rPr>
                        <a: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kumimoji="0" lang="fr-FR" sz="800" b="0" i="0" u="none" strike="noStrike" kern="1200" cap="none" spc="0" normalizeH="0" baseline="0" noProof="0">
                          <a:ln>
                            <a:noFill/>
                          </a:ln>
                          <a:solidFill>
                            <a:srgbClr val="000000"/>
                          </a:solidFill>
                          <a:effectLst/>
                          <a:uLnTx/>
                          <a:uFillTx/>
                          <a:latin typeface="Proxima Nova Rg" panose="02000506030000020004" pitchFamily="2" charset="0"/>
                          <a:ea typeface="+mn-ea"/>
                          <a:cs typeface="+mn-cs"/>
                        </a:rPr>
                        <a:t>-</a:t>
                      </a:r>
                      <a:endParaRPr lang="fr-FR" sz="800" b="0" i="0" u="none" strike="noStrike" dirty="0">
                        <a:solidFill>
                          <a:srgbClr val="000000"/>
                        </a:solidFill>
                        <a:effectLst/>
                        <a:latin typeface="Proxima Nova Rg" panose="02000506030000020004" pitchFamily="2" charset="0"/>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kumimoji="0" lang="fr-FR" sz="800" b="0" i="0" u="none" strike="noStrike" kern="1200" cap="none" spc="0" normalizeH="0" baseline="0" noProof="0">
                          <a:ln>
                            <a:noFill/>
                          </a:ln>
                          <a:solidFill>
                            <a:srgbClr val="000000"/>
                          </a:solidFill>
                          <a:effectLst/>
                          <a:uLnTx/>
                          <a:uFillTx/>
                          <a:latin typeface="Proxima Nova Rg" panose="02000506030000020004" pitchFamily="2" charset="0"/>
                          <a:ea typeface="+mn-ea"/>
                          <a:cs typeface="+mn-cs"/>
                        </a:rPr>
                        <a:t>-</a:t>
                      </a:r>
                      <a:endParaRPr lang="fr-FR" sz="800" b="0" i="0" u="none" strike="noStrike" dirty="0">
                        <a:solidFill>
                          <a:srgbClr val="000000"/>
                        </a:solidFill>
                        <a:effectLst/>
                        <a:latin typeface="Proxima Nova Rg" panose="02000506030000020004" pitchFamily="2" charset="0"/>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kumimoji="0" lang="fr-FR" sz="800" b="0" i="0" u="none" strike="noStrike" kern="1200" cap="none" spc="0" normalizeH="0" baseline="0" noProof="0" dirty="0">
                          <a:ln>
                            <a:noFill/>
                          </a:ln>
                          <a:solidFill>
                            <a:srgbClr val="000000"/>
                          </a:solidFill>
                          <a:effectLst/>
                          <a:uLnTx/>
                          <a:uFillTx/>
                          <a:latin typeface="Proxima Nova Rg" panose="02000506030000020004" pitchFamily="2" charset="0"/>
                          <a:ea typeface="+mn-ea"/>
                          <a:cs typeface="+mn-cs"/>
                        </a:rPr>
                        <a:t>-</a:t>
                      </a:r>
                      <a:endParaRPr lang="fr-FR" sz="800" b="0" i="0" u="none" strike="noStrike" dirty="0">
                        <a:solidFill>
                          <a:srgbClr val="000000"/>
                        </a:solidFill>
                        <a:effectLst/>
                        <a:latin typeface="Proxima Nova Rg" panose="02000506030000020004" pitchFamily="2" charset="0"/>
                      </a:endParaRPr>
                    </a:p>
                  </a:txBody>
                  <a:tcPr marL="9525" marR="9525" marT="9525" marB="0" anchor="ctr">
                    <a:lnL>
                      <a:noFill/>
                    </a:lnL>
                    <a:lnR w="12700" cap="flat" cmpd="sng" algn="ctr">
                      <a:solidFill>
                        <a:srgbClr val="B9A049"/>
                      </a:solidFill>
                      <a:prstDash val="solid"/>
                      <a:round/>
                      <a:headEnd type="none" w="med" len="med"/>
                      <a:tailEnd type="none" w="med" len="med"/>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654683880"/>
                  </a:ext>
                </a:extLst>
              </a:tr>
            </a:tbl>
          </a:graphicData>
        </a:graphic>
      </p:graphicFrame>
      <p:sp>
        <p:nvSpPr>
          <p:cNvPr id="32" name="ZoneTexte 31">
            <a:extLst>
              <a:ext uri="{FF2B5EF4-FFF2-40B4-BE49-F238E27FC236}">
                <a16:creationId xmlns:a16="http://schemas.microsoft.com/office/drawing/2014/main" id="{D4156EC4-4416-4A07-A8F8-EF43932C539D}"/>
              </a:ext>
            </a:extLst>
          </p:cNvPr>
          <p:cNvSpPr txBox="1"/>
          <p:nvPr/>
        </p:nvSpPr>
        <p:spPr>
          <a:xfrm>
            <a:off x="4935542" y="9644689"/>
            <a:ext cx="2215277" cy="215444"/>
          </a:xfrm>
          <a:prstGeom prst="rect">
            <a:avLst/>
          </a:prstGeom>
          <a:noFill/>
        </p:spPr>
        <p:txBody>
          <a:bodyPr wrap="square" rtlCol="0">
            <a:spAutoFit/>
          </a:bodyPr>
          <a:lstStyle/>
          <a:p>
            <a:pPr algn="ctr"/>
            <a:r>
              <a:rPr lang="fr-FR" sz="800" i="1" u="sng" dirty="0">
                <a:solidFill>
                  <a:srgbClr val="000000"/>
                </a:solidFill>
              </a:rPr>
              <a:t>Source : Bloomberg Finance L.P., le &lt;DDR&gt;</a:t>
            </a:r>
          </a:p>
        </p:txBody>
      </p:sp>
    </p:spTree>
    <p:extLst>
      <p:ext uri="{BB962C8B-B14F-4D97-AF65-F5344CB8AC3E}">
        <p14:creationId xmlns:p14="http://schemas.microsoft.com/office/powerpoint/2010/main" val="2270984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Espace réservé du numéro de diapositive 39"/>
          <p:cNvSpPr>
            <a:spLocks noGrp="1"/>
          </p:cNvSpPr>
          <p:nvPr>
            <p:ph type="sldNum" sz="quarter" idx="12"/>
          </p:nvPr>
        </p:nvSpPr>
        <p:spPr>
          <a:xfrm>
            <a:off x="6840000" y="10408222"/>
            <a:ext cx="359448" cy="216326"/>
          </a:xfrm>
        </p:spPr>
        <p:txBody>
          <a:bodyPr/>
          <a:lstStyle/>
          <a:p>
            <a:fld id="{21A58941-C02C-41B5-9643-2C1F36B7BEEB}" type="slidenum">
              <a:rPr lang="fr-FR" smtClean="0"/>
              <a:pPr/>
              <a:t>7</a:t>
            </a:fld>
            <a:endParaRPr lang="fr-FR"/>
          </a:p>
        </p:txBody>
      </p:sp>
      <p:graphicFrame>
        <p:nvGraphicFramePr>
          <p:cNvPr id="4" name="Tableau 3"/>
          <p:cNvGraphicFramePr>
            <a:graphicFrameLocks noGrp="1"/>
          </p:cNvGraphicFramePr>
          <p:nvPr>
            <p:extLst>
              <p:ext uri="{D42A27DB-BD31-4B8C-83A1-F6EECF244321}">
                <p14:modId xmlns:p14="http://schemas.microsoft.com/office/powerpoint/2010/main" val="432110923"/>
              </p:ext>
            </p:extLst>
          </p:nvPr>
        </p:nvGraphicFramePr>
        <p:xfrm>
          <a:off x="547200" y="889603"/>
          <a:ext cx="6480000" cy="8897371"/>
        </p:xfrm>
        <a:graphic>
          <a:graphicData uri="http://schemas.openxmlformats.org/drawingml/2006/table">
            <a:tbl>
              <a:tblPr firstRow="1" bandRow="1">
                <a:tableStyleId>{5C22544A-7EE6-4342-B048-85BDC9FD1C3A}</a:tableStyleId>
              </a:tblPr>
              <a:tblGrid>
                <a:gridCol w="1900856">
                  <a:extLst>
                    <a:ext uri="{9D8B030D-6E8A-4147-A177-3AD203B41FA5}">
                      <a16:colId xmlns:a16="http://schemas.microsoft.com/office/drawing/2014/main" val="404097337"/>
                    </a:ext>
                  </a:extLst>
                </a:gridCol>
                <a:gridCol w="4579144">
                  <a:extLst>
                    <a:ext uri="{9D8B030D-6E8A-4147-A177-3AD203B41FA5}">
                      <a16:colId xmlns:a16="http://schemas.microsoft.com/office/drawing/2014/main" val="3064900403"/>
                    </a:ext>
                  </a:extLst>
                </a:gridCol>
              </a:tblGrid>
              <a:tr h="6039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50" b="1" i="0" dirty="0">
                        <a:solidFill>
                          <a:schemeClr val="tx2"/>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50" b="0" i="0" u="none" strike="noStrike" kern="1200" cap="none" spc="0" normalizeH="0" baseline="0" noProof="0" dirty="0">
                          <a:ln>
                            <a:noFill/>
                          </a:ln>
                          <a:solidFill>
                            <a:schemeClr val="tx2"/>
                          </a:solidFill>
                          <a:effectLst/>
                          <a:uLnTx/>
                          <a:uFillTx/>
                          <a:latin typeface="+mn-lt"/>
                          <a:ea typeface="+mn-ea"/>
                          <a:cs typeface="+mn-cs"/>
                        </a:rPr>
                        <a:t>BNP Paribas </a:t>
                      </a:r>
                      <a:r>
                        <a:rPr kumimoji="0" lang="fr-FR" sz="750" b="0" i="0" u="none" strike="noStrike" kern="1200" cap="none" spc="0" normalizeH="0" baseline="0" noProof="0" dirty="0" err="1">
                          <a:ln>
                            <a:noFill/>
                          </a:ln>
                          <a:solidFill>
                            <a:schemeClr val="tx2"/>
                          </a:solidFill>
                          <a:effectLst/>
                          <a:uLnTx/>
                          <a:uFillTx/>
                          <a:latin typeface="+mn-lt"/>
                          <a:ea typeface="+mn-ea"/>
                          <a:cs typeface="+mn-cs"/>
                        </a:rPr>
                        <a:t>Issuance</a:t>
                      </a:r>
                      <a:r>
                        <a:rPr kumimoji="0" lang="fr-FR" sz="750" b="0" i="0" u="none" strike="noStrike" kern="1200" cap="none" spc="0" normalizeH="0" baseline="0" noProof="0" dirty="0">
                          <a:ln>
                            <a:noFill/>
                          </a:ln>
                          <a:solidFill>
                            <a:schemeClr val="tx2"/>
                          </a:solidFill>
                          <a:effectLst/>
                          <a:uLnTx/>
                          <a:uFillTx/>
                          <a:latin typeface="+mn-lt"/>
                          <a:ea typeface="+mn-ea"/>
                          <a:cs typeface="+mn-cs"/>
                        </a:rPr>
                        <a:t> B.V.</a:t>
                      </a:r>
                      <a:r>
                        <a:rPr lang="fr-FR" sz="750" kern="1200" baseline="30000" dirty="0">
                          <a:solidFill>
                            <a:srgbClr val="04202E"/>
                          </a:solidFill>
                          <a:latin typeface="+mn-lt"/>
                          <a:ea typeface="+mn-ea"/>
                          <a:cs typeface="+mn-cs"/>
                        </a:rPr>
                        <a:t>(1)</a:t>
                      </a:r>
                      <a:r>
                        <a:rPr lang="fr-FR" sz="750" kern="1200" baseline="0" dirty="0">
                          <a:solidFill>
                            <a:srgbClr val="04202E"/>
                          </a:solidFill>
                          <a:latin typeface="+mn-lt"/>
                          <a:ea typeface="+mn-ea"/>
                          <a:cs typeface="+mn-cs"/>
                        </a:rPr>
                        <a:t> </a:t>
                      </a:r>
                      <a:r>
                        <a:rPr kumimoji="0" lang="fr-FR" sz="750" b="0" i="0" u="none" strike="noStrike" kern="1200" cap="none" spc="0" normalizeH="0" baseline="0" noProof="0" dirty="0">
                          <a:ln>
                            <a:noFill/>
                          </a:ln>
                          <a:solidFill>
                            <a:schemeClr val="tx2"/>
                          </a:solidFill>
                          <a:effectLst/>
                          <a:uLnTx/>
                          <a:uFillTx/>
                          <a:latin typeface="+mn-lt"/>
                          <a:ea typeface="+mn-ea"/>
                          <a:cs typeface="+mn-cs"/>
                        </a:rPr>
                        <a:t>(véhicule d’émission dédié de droit néerlandais)</a:t>
                      </a:r>
                      <a:endParaRPr kumimoji="0" lang="fr-FR" sz="750" b="0" i="0" u="none" strike="noStrike" kern="1200" cap="none" spc="0" normalizeH="0" baseline="30000" noProof="0" dirty="0">
                        <a:ln>
                          <a:noFill/>
                        </a:ln>
                        <a:solidFill>
                          <a:schemeClr val="tx2"/>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50" b="0" i="0" u="none" strike="noStrike" kern="1200" cap="none" spc="0" normalizeH="0" baseline="0" noProof="0" dirty="0">
                          <a:ln>
                            <a:noFill/>
                          </a:ln>
                          <a:solidFill>
                            <a:schemeClr val="tx2"/>
                          </a:solidFill>
                          <a:effectLst/>
                          <a:uLnTx/>
                          <a:uFillTx/>
                          <a:latin typeface="+mn-lt"/>
                          <a:ea typeface="+mn-ea"/>
                          <a:cs typeface="+mn-cs"/>
                        </a:rPr>
                        <a:t>BNP Paribas SA</a:t>
                      </a:r>
                      <a:r>
                        <a:rPr kumimoji="0" lang="fr-FR" sz="750" b="0" i="0" u="none" strike="noStrike" kern="1200" cap="none" spc="0" normalizeH="0" baseline="30000" noProof="0" dirty="0">
                          <a:ln>
                            <a:noFill/>
                          </a:ln>
                          <a:solidFill>
                            <a:schemeClr val="tx2"/>
                          </a:solidFill>
                          <a:effectLst/>
                          <a:uLnTx/>
                          <a:uFillTx/>
                          <a:latin typeface="+mn-lt"/>
                          <a:ea typeface="+mn-ea"/>
                          <a:cs typeface="+mn-cs"/>
                        </a:rPr>
                        <a:t>(1)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50" b="0" i="0" kern="1200" noProof="0" dirty="0">
                          <a:solidFill>
                            <a:schemeClr val="tx2"/>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290567">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fr-FR" sz="800" b="0" noProof="0" dirty="0">
                          <a:solidFill>
                            <a:schemeClr val="tx2"/>
                          </a:solidFill>
                        </a:rPr>
                        <a:t>&lt;SJR1&gt;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95218422"/>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50" b="0" i="0" kern="1200" dirty="0">
                          <a:solidFill>
                            <a:schemeClr val="tx2"/>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50" b="0" i="0" kern="1200" dirty="0">
                          <a:solidFill>
                            <a:schemeClr val="tx2"/>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50" b="0" i="0" kern="1200" dirty="0">
                          <a:solidFill>
                            <a:schemeClr val="tx2"/>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50" b="0" i="0" kern="1200">
                          <a:solidFill>
                            <a:schemeClr val="tx2"/>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50" b="0" i="0" kern="1200" dirty="0">
                          <a:solidFill>
                            <a:srgbClr val="000000"/>
                          </a:solidFill>
                          <a:latin typeface="+mn-lt"/>
                          <a:ea typeface="+mn-ea"/>
                          <a:cs typeface="+mn-cs"/>
                        </a:rPr>
                        <a:t>&lt;émission&gt;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50" b="0" i="0" kern="1200" dirty="0">
                          <a:solidFill>
                            <a:srgbClr val="000000"/>
                          </a:solidFill>
                          <a:latin typeface="+mn-lt"/>
                          <a:ea typeface="+mn-ea"/>
                          <a:cs typeface="+mn-cs"/>
                        </a:rPr>
                        <a:t>&lt;PEM&gt; de </a:t>
                      </a:r>
                      <a:r>
                        <a:rPr lang="fr-FR" sz="750" b="0" i="0" kern="1200" dirty="0">
                          <a:solidFill>
                            <a:schemeClr val="tx2"/>
                          </a:solidFill>
                          <a:latin typeface="+mn-lt"/>
                          <a:ea typeface="+mn-ea"/>
                          <a:cs typeface="+mn-cs"/>
                        </a:rPr>
                        <a:t>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43364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endParaRPr lang="fr-FR" sz="750" b="0" i="0" kern="1200" dirty="0">
                        <a:solidFill>
                          <a:schemeClr val="tx2"/>
                        </a:solidFill>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50" b="1" i="0" kern="1200" noProof="0" dirty="0">
                          <a:solidFill>
                            <a:schemeClr val="tx2"/>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4452">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Date(s)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50" b="0" i="0" kern="1200" dirty="0">
                          <a:solidFill>
                            <a:srgbClr val="000000"/>
                          </a:solidFill>
                          <a:latin typeface="+mn-lt"/>
                          <a:ea typeface="+mn-ea"/>
                          <a:cs typeface="+mn-cs"/>
                        </a:rPr>
                        <a:t>&lt;DDCI&gt;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50" b="0" i="0" kern="1200" dirty="0">
                          <a:solidFill>
                            <a:srgbClr val="000000"/>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50" b="0" i="0" kern="1200" dirty="0">
                          <a:solidFill>
                            <a:srgbClr val="000000"/>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57722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88900" indent="0" algn="just" fontAlgn="b"/>
                      <a:r>
                        <a:rPr lang="fr-FR" sz="750" b="0" i="0" kern="1200" dirty="0">
                          <a:solidFill>
                            <a:schemeClr val="tx2"/>
                          </a:solidFill>
                          <a:latin typeface="+mn-lt"/>
                          <a:ea typeface="+mn-ea"/>
                          <a:cs typeface="+mn-cs"/>
                        </a:rPr>
                        <a:t>x</a:t>
                      </a:r>
                    </a:p>
                  </a:txBody>
                  <a:tcPr marL="9525" marR="9525" marT="9525" marB="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66074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50" b="0" i="0" kern="1200" dirty="0">
                          <a:solidFill>
                            <a:schemeClr val="tx2"/>
                          </a:solidFill>
                          <a:latin typeface="+mn-lt"/>
                          <a:ea typeface="+mn-ea"/>
                          <a:cs typeface="+mn-cs"/>
                        </a:rPr>
                        <a:t>x</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29738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50" b="0" i="0" kern="1200" dirty="0">
                          <a:solidFill>
                            <a:srgbClr val="000000"/>
                          </a:solidFill>
                          <a:latin typeface="+mn-lt"/>
                          <a:ea typeface="+mn-ea"/>
                          <a:cs typeface="+mn-cs"/>
                        </a:rPr>
                        <a:t>&lt;DBAC&gt; du &lt;NDR&gt; de &lt;SJR1&gt;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Barrière de perte en capital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50" b="0" i="0" kern="1200" dirty="0">
                          <a:solidFill>
                            <a:srgbClr val="000000"/>
                          </a:solidFill>
                          <a:latin typeface="+mn-lt"/>
                          <a:ea typeface="+mn-ea"/>
                          <a:cs typeface="+mn-cs"/>
                        </a:rPr>
                        <a:t>&lt;PDI&gt; du &lt;NDR&gt; de &lt;SJR1&gt;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5016973"/>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50" b="0" i="0" kern="1200" dirty="0">
                          <a:solidFill>
                            <a:srgbClr val="000000"/>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50" b="0" i="0" kern="1200" dirty="0">
                          <a:solidFill>
                            <a:srgbClr val="000000"/>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50" b="0" i="0" kern="1200">
                          <a:solidFill>
                            <a:srgbClr val="000000"/>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50" b="0" i="0" kern="1200" dirty="0">
                          <a:solidFill>
                            <a:srgbClr val="000000"/>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9738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Offre au public donnant lieu à la publication d’un prospectus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50" b="0" i="0" kern="1200" noProof="0" dirty="0">
                          <a:solidFill>
                            <a:srgbClr val="000000"/>
                          </a:solidFill>
                          <a:latin typeface="+mn-lt"/>
                          <a:ea typeface="+mn-ea"/>
                          <a:cs typeface="+mn-cs"/>
                        </a:rPr>
                        <a:t>Non.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399576">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50" b="0" i="0" kern="1200" noProof="0" dirty="0">
                          <a:solidFill>
                            <a:srgbClr val="000000"/>
                          </a:solidFill>
                          <a:latin typeface="+mn-lt"/>
                          <a:ea typeface="+mn-ea"/>
                          <a:cs typeface="+mn-cs"/>
                        </a:rPr>
                        <a:t>BNP Paribas Arbitrage S.N.C. paiera au distributeur une rémunération annuelle maximum équivalente à &lt;COM&gt;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9738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50" b="0" i="0" kern="1200" dirty="0">
                          <a:solidFill>
                            <a:srgbClr val="000000"/>
                          </a:solidFill>
                          <a:latin typeface="+mn-lt"/>
                          <a:ea typeface="+mn-ea"/>
                          <a:cs typeface="+mn-cs"/>
                        </a:rPr>
                        <a:t>Publication quotidienne sur Reuters, Bloomberg et </a:t>
                      </a:r>
                      <a:r>
                        <a:rPr lang="fr-FR" sz="750" b="0" i="0" kern="1200" dirty="0" err="1">
                          <a:solidFill>
                            <a:srgbClr val="000000"/>
                          </a:solidFill>
                          <a:latin typeface="+mn-lt"/>
                          <a:ea typeface="+mn-ea"/>
                          <a:cs typeface="+mn-cs"/>
                        </a:rPr>
                        <a:t>Telekurs</a:t>
                      </a:r>
                      <a:r>
                        <a:rPr lang="fr-FR" sz="750" b="0" i="0" kern="1200" dirty="0">
                          <a:solidFill>
                            <a:srgbClr val="000000"/>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9738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50" b="0" i="0" kern="1200" dirty="0">
                          <a:solidFill>
                            <a:srgbClr val="000000"/>
                          </a:solidFill>
                          <a:latin typeface="+mn-lt"/>
                          <a:ea typeface="+mn-ea"/>
                          <a:cs typeface="+mn-cs"/>
                        </a:rPr>
                        <a:t>Une double valorisation sera établie tous les quinze (15) jours, par REFINITIV, société indépendante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39276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50" b="0" i="0" kern="1200" noProof="0" dirty="0">
                          <a:solidFill>
                            <a:srgbClr val="000000"/>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206538">
                <a:tc>
                  <a:txBody>
                    <a:bodyPr/>
                    <a:lstStyle/>
                    <a:p>
                      <a:pPr algn="l">
                        <a:lnSpc>
                          <a:spcPct val="100000"/>
                        </a:lnSpc>
                      </a:pPr>
                      <a:r>
                        <a:rPr lang="fr-FR" sz="750" b="1" kern="1200" dirty="0">
                          <a:solidFill>
                            <a:srgbClr val="B9A049"/>
                          </a:solidFill>
                          <a:latin typeface="Proxima Nova Rg" panose="02000506030000020004" pitchFamily="2" charset="0"/>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50" b="0" i="0" kern="1200" noProof="0" dirty="0">
                          <a:solidFill>
                            <a:srgbClr val="000000"/>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206538">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50" b="1" kern="1200" dirty="0">
                          <a:solidFill>
                            <a:srgbClr val="B9A049"/>
                          </a:solidFill>
                          <a:latin typeface="Proxima Nova Rg" panose="02000506030000020004" pitchFamily="2" charset="0"/>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just" defTabSz="755934" rtl="0" eaLnBrk="1" fontAlgn="auto" latinLnBrk="0" hangingPunct="1">
                        <a:lnSpc>
                          <a:spcPct val="100000"/>
                        </a:lnSpc>
                        <a:spcBef>
                          <a:spcPts val="0"/>
                        </a:spcBef>
                        <a:spcAft>
                          <a:spcPts val="0"/>
                        </a:spcAft>
                        <a:buClrTx/>
                        <a:buSzTx/>
                        <a:buFontTx/>
                        <a:buNone/>
                        <a:tabLst/>
                        <a:defRPr/>
                      </a:pPr>
                      <a:r>
                        <a:rPr kumimoji="0" lang="fr-FR" sz="750" b="0" i="0" u="none" strike="noStrike" kern="1200" cap="none" spc="0" normalizeH="0" baseline="0" noProof="0" dirty="0">
                          <a:ln>
                            <a:noFill/>
                          </a:ln>
                          <a:solidFill>
                            <a:srgbClr val="000000"/>
                          </a:solidFill>
                          <a:effectLst/>
                          <a:uLnTx/>
                          <a:uFillTx/>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15" name="Text Box 2">
            <a:extLst>
              <a:ext uri="{FF2B5EF4-FFF2-40B4-BE49-F238E27FC236}">
                <a16:creationId xmlns:a16="http://schemas.microsoft.com/office/drawing/2014/main" id="{04574FD7-E7A7-49BA-850D-4D0C77315EFA}"/>
              </a:ext>
            </a:extLst>
          </p:cNvPr>
          <p:cNvSpPr txBox="1">
            <a:spLocks noChangeArrowheads="1"/>
          </p:cNvSpPr>
          <p:nvPr/>
        </p:nvSpPr>
        <p:spPr bwMode="auto">
          <a:xfrm>
            <a:off x="498496" y="10332911"/>
            <a:ext cx="6336035" cy="441756"/>
          </a:xfrm>
          <a:prstGeom prst="rect">
            <a:avLst/>
          </a:prstGeom>
          <a:noFill/>
          <a:ln w="9525">
            <a:noFill/>
            <a:miter lim="800000"/>
            <a:headEnd/>
            <a:tailEnd/>
          </a:ln>
        </p:spPr>
        <p:txBody>
          <a:bodyPr lIns="104306" tIns="0" rIns="104306" bIns="52153"/>
          <a:lstStyle/>
          <a:p>
            <a:pPr lvl="0" algn="just" defTabSz="914400"/>
            <a:r>
              <a:rPr lang="fr-FR" sz="700" baseline="30000" dirty="0">
                <a:solidFill>
                  <a:schemeClr val="tx2"/>
                </a:solidFill>
              </a:rPr>
              <a:t>(1)</a:t>
            </a:r>
            <a:r>
              <a:rPr lang="fr-FR" sz="700" dirty="0">
                <a:solidFill>
                  <a:schemeClr val="tx2"/>
                </a:solidFill>
              </a:rPr>
              <a:t> BNP Paribas </a:t>
            </a:r>
            <a:r>
              <a:rPr lang="fr-FR" sz="700" dirty="0" err="1">
                <a:solidFill>
                  <a:schemeClr val="tx2"/>
                </a:solidFill>
              </a:rPr>
              <a:t>Issuance</a:t>
            </a:r>
            <a:r>
              <a:rPr lang="fr-FR" sz="700" dirty="0">
                <a:solidFill>
                  <a:schemeClr val="tx2"/>
                </a:solidFill>
              </a:rPr>
              <a:t> B.V. : Standard &amp; </a:t>
            </a:r>
            <a:r>
              <a:rPr lang="fr-FR" sz="700" dirty="0" err="1">
                <a:solidFill>
                  <a:schemeClr val="tx2"/>
                </a:solidFill>
              </a:rPr>
              <a:t>Poor’s</a:t>
            </a:r>
            <a:r>
              <a:rPr lang="fr-FR" sz="700" dirty="0">
                <a:solidFill>
                  <a:schemeClr val="tx2"/>
                </a:solidFill>
              </a:rPr>
              <a:t> A+. BNP Paribas : Standard &amp; </a:t>
            </a:r>
            <a:r>
              <a:rPr lang="fr-FR" sz="700" dirty="0" err="1">
                <a:solidFill>
                  <a:schemeClr val="tx2"/>
                </a:solidFill>
              </a:rPr>
              <a:t>Poor’s</a:t>
            </a:r>
            <a:r>
              <a:rPr lang="fr-FR" sz="700" dirty="0">
                <a:solidFill>
                  <a:schemeClr val="tx2"/>
                </a:solidFill>
              </a:rPr>
              <a:t> A+ / Moody’s Aa3 / Fitch AA-. Notations en vigueur au moment de la rédaction de la présente brochure, le</a:t>
            </a:r>
            <a:r>
              <a:rPr lang="fr-FR" sz="700" dirty="0">
                <a:solidFill>
                  <a:srgbClr val="000000"/>
                </a:solidFill>
              </a:rPr>
              <a:t> &lt;DDR&gt;, qui ne </a:t>
            </a:r>
            <a:r>
              <a:rPr lang="fr-FR" sz="700" dirty="0">
                <a:solidFill>
                  <a:schemeClr val="tx2"/>
                </a:solidFill>
              </a:rPr>
              <a:t>sauraient ni être une garantie de solvabilité de l’Émetteur et du Garant de la formule, ni constituer un argument de souscription au produit. Les agences de notation peuvent les modifier à tout moment. </a:t>
            </a:r>
          </a:p>
        </p:txBody>
      </p:sp>
      <p:pic>
        <p:nvPicPr>
          <p:cNvPr id="11" name="logo_equitim_final-01.png" descr="logo_equitim_final-01.png">
            <a:extLst>
              <a:ext uri="{FF2B5EF4-FFF2-40B4-BE49-F238E27FC236}">
                <a16:creationId xmlns:a16="http://schemas.microsoft.com/office/drawing/2014/main" id="{3E6C2A32-8781-4944-9CC8-2394D40AEF5C}"/>
              </a:ext>
            </a:extLst>
          </p:cNvPr>
          <p:cNvPicPr>
            <a:picLocks noChangeAspect="1"/>
          </p:cNvPicPr>
          <p:nvPr/>
        </p:nvPicPr>
        <p:blipFill rotWithShape="1">
          <a:blip r:embed="rId2"/>
          <a:srcRect t="30991" b="26494"/>
          <a:stretch/>
        </p:blipFill>
        <p:spPr>
          <a:xfrm>
            <a:off x="498496" y="54691"/>
            <a:ext cx="1765100" cy="567402"/>
          </a:xfrm>
          <a:prstGeom prst="rect">
            <a:avLst/>
          </a:prstGeom>
          <a:ln w="3175">
            <a:miter lim="400000"/>
          </a:ln>
        </p:spPr>
      </p:pic>
      <p:sp>
        <p:nvSpPr>
          <p:cNvPr id="12" name="Rectangle">
            <a:extLst>
              <a:ext uri="{FF2B5EF4-FFF2-40B4-BE49-F238E27FC236}">
                <a16:creationId xmlns:a16="http://schemas.microsoft.com/office/drawing/2014/main" id="{E3C51AB5-DAEF-4ABB-A286-5E9ADB5BBDA6}"/>
              </a:ext>
            </a:extLst>
          </p:cNvPr>
          <p:cNvSpPr/>
          <p:nvPr/>
        </p:nvSpPr>
        <p:spPr>
          <a:xfrm>
            <a:off x="653266" y="593152"/>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13" name="Image" descr="Image">
            <a:extLst>
              <a:ext uri="{FF2B5EF4-FFF2-40B4-BE49-F238E27FC236}">
                <a16:creationId xmlns:a16="http://schemas.microsoft.com/office/drawing/2014/main" id="{21713F42-F798-42C6-AE66-9395A269250C}"/>
              </a:ext>
            </a:extLst>
          </p:cNvPr>
          <p:cNvPicPr>
            <a:picLocks noChangeAspect="1"/>
          </p:cNvPicPr>
          <p:nvPr/>
        </p:nvPicPr>
        <p:blipFill>
          <a:blip r:embed="rId3"/>
          <a:stretch>
            <a:fillRect/>
          </a:stretch>
        </p:blipFill>
        <p:spPr>
          <a:xfrm>
            <a:off x="6552781" y="-420586"/>
            <a:ext cx="1305447" cy="1529661"/>
          </a:xfrm>
          <a:prstGeom prst="rect">
            <a:avLst/>
          </a:prstGeom>
          <a:ln w="3175">
            <a:miter lim="400000"/>
          </a:ln>
        </p:spPr>
      </p:pic>
      <p:sp>
        <p:nvSpPr>
          <p:cNvPr id="16" name="Espace réservé du texte 1">
            <a:extLst>
              <a:ext uri="{FF2B5EF4-FFF2-40B4-BE49-F238E27FC236}">
                <a16:creationId xmlns:a16="http://schemas.microsoft.com/office/drawing/2014/main" id="{EC3AAABB-5D9E-4114-B8F6-95D7202FBF26}"/>
              </a:ext>
            </a:extLst>
          </p:cNvPr>
          <p:cNvSpPr txBox="1">
            <a:spLocks/>
          </p:cNvSpPr>
          <p:nvPr/>
        </p:nvSpPr>
        <p:spPr>
          <a:xfrm>
            <a:off x="748999" y="663365"/>
            <a:ext cx="2794636" cy="17633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Caractéristiques financières</a:t>
            </a:r>
          </a:p>
        </p:txBody>
      </p:sp>
      <p:sp>
        <p:nvSpPr>
          <p:cNvPr id="20" name="Rectangle">
            <a:extLst>
              <a:ext uri="{FF2B5EF4-FFF2-40B4-BE49-F238E27FC236}">
                <a16:creationId xmlns:a16="http://schemas.microsoft.com/office/drawing/2014/main" id="{51D96319-D42B-4AEA-A850-B2FF861AD75D}"/>
              </a:ext>
            </a:extLst>
          </p:cNvPr>
          <p:cNvSpPr/>
          <p:nvPr/>
        </p:nvSpPr>
        <p:spPr>
          <a:xfrm>
            <a:off x="653266" y="65767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dirty="0"/>
          </a:p>
        </p:txBody>
      </p:sp>
      <p:sp>
        <p:nvSpPr>
          <p:cNvPr id="10" name="Rectangle">
            <a:extLst>
              <a:ext uri="{FF2B5EF4-FFF2-40B4-BE49-F238E27FC236}">
                <a16:creationId xmlns:a16="http://schemas.microsoft.com/office/drawing/2014/main" id="{D0C6C043-A5D3-424F-8A1F-2732711933BF}"/>
              </a:ext>
            </a:extLst>
          </p:cNvPr>
          <p:cNvSpPr/>
          <p:nvPr/>
        </p:nvSpPr>
        <p:spPr>
          <a:xfrm>
            <a:off x="547200" y="10259136"/>
            <a:ext cx="6480000" cy="6846"/>
          </a:xfrm>
          <a:prstGeom prst="rect">
            <a:avLst/>
          </a:prstGeom>
          <a:solidFill>
            <a:srgbClr val="C5AF5C"/>
          </a:solidFill>
          <a:ln w="3175">
            <a:miter lim="400000"/>
          </a:ln>
        </p:spPr>
        <p:txBody>
          <a:bodyPr lIns="20981" tIns="20981" rIns="20981" bIns="20981" anchor="ctr"/>
          <a:lstStyle/>
          <a:p>
            <a:pPr algn="ctr" defTabSz="825500">
              <a:defRPr sz="3200" b="0">
                <a:solidFill>
                  <a:srgbClr val="FFFFFF"/>
                </a:solidFill>
                <a:latin typeface="Helvetica Neue Medium"/>
                <a:ea typeface="Helvetica Neue Medium"/>
                <a:cs typeface="Helvetica Neue Medium"/>
                <a:sym typeface="Helvetica Neue Medium"/>
              </a:defRPr>
            </a:pPr>
            <a:endParaRPr sz="3200">
              <a:solidFill>
                <a:srgbClr val="FFFFFF"/>
              </a:solidFill>
              <a:latin typeface="Helvetica Neue Medium"/>
              <a:ea typeface="Helvetica Neue Medium"/>
              <a:cs typeface="Helvetica Neue Medium"/>
              <a:sym typeface="Helvetica Neue Medium"/>
            </a:endParaRPr>
          </a:p>
        </p:txBody>
      </p:sp>
      <p:sp>
        <p:nvSpPr>
          <p:cNvPr id="3" name="ZoneTexte 2">
            <a:extLst>
              <a:ext uri="{FF2B5EF4-FFF2-40B4-BE49-F238E27FC236}">
                <a16:creationId xmlns:a16="http://schemas.microsoft.com/office/drawing/2014/main" id="{41E85095-637D-42E7-B188-39B3F99C2B91}"/>
              </a:ext>
            </a:extLst>
          </p:cNvPr>
          <p:cNvSpPr txBox="1"/>
          <p:nvPr/>
        </p:nvSpPr>
        <p:spPr>
          <a:xfrm>
            <a:off x="2557463" y="847428"/>
            <a:ext cx="4575803" cy="611706"/>
          </a:xfrm>
          <a:prstGeom prst="rect">
            <a:avLst/>
          </a:prstGeom>
          <a:noFill/>
        </p:spPr>
        <p:txBody>
          <a:bodyPr wrap="square" rtlCol="0">
            <a:spAutoFit/>
          </a:bodyPr>
          <a:lstStyle/>
          <a:p>
            <a:pPr algn="just">
              <a:lnSpc>
                <a:spcPct val="90000"/>
              </a:lnSpc>
            </a:pPr>
            <a:r>
              <a:rPr lang="fr-FR" sz="750" b="1" i="0" dirty="0">
                <a:solidFill>
                  <a:schemeClr val="tx2"/>
                </a:solidFill>
                <a:latin typeface="+mn-lt"/>
              </a:rPr>
              <a:t>EMTN (Euro Medium </a:t>
            </a:r>
            <a:r>
              <a:rPr lang="fr-FR" sz="750" b="1" i="0" dirty="0" err="1">
                <a:solidFill>
                  <a:schemeClr val="tx2"/>
                </a:solidFill>
                <a:latin typeface="+mn-lt"/>
              </a:rPr>
              <a:t>Term</a:t>
            </a:r>
            <a:r>
              <a:rPr lang="fr-FR" sz="750" b="1" i="0" dirty="0">
                <a:solidFill>
                  <a:schemeClr val="tx2"/>
                </a:solidFill>
                <a:latin typeface="+mn-lt"/>
              </a:rPr>
              <a:t> Note), Titre de créance de droit &lt;droit&gt; présentant un risque de perte en capital en cours de vie et à l’échéance. </a:t>
            </a:r>
            <a:r>
              <a:rPr lang="fr-FR" sz="750" b="1" i="0" kern="1200" dirty="0">
                <a:solidFill>
                  <a:schemeClr val="tx2"/>
                </a:solidFill>
                <a:latin typeface="+mn-lt"/>
                <a:ea typeface="+mn-ea"/>
                <a:cs typeface="+mn-cs"/>
              </a:rPr>
              <a:t>Bien que la formule de remboursement et le paiement des sommes dues par l’Émetteur au titre du produit soient garanties par </a:t>
            </a:r>
            <a:r>
              <a:rPr lang="fr-FR" sz="750" b="1" i="0" kern="1200" noProof="0" dirty="0">
                <a:solidFill>
                  <a:schemeClr val="tx2"/>
                </a:solidFill>
                <a:latin typeface="+mn-lt"/>
                <a:ea typeface="+mn-ea"/>
                <a:cs typeface="+mn-cs"/>
              </a:rPr>
              <a:t>BNP Paribas SA</a:t>
            </a:r>
            <a:r>
              <a:rPr kumimoji="0" lang="fr-FR" sz="750" b="1" i="0" u="none" strike="noStrike" kern="1200" cap="none" spc="0" normalizeH="0" baseline="30000" noProof="0" dirty="0">
                <a:ln>
                  <a:noFill/>
                </a:ln>
                <a:solidFill>
                  <a:schemeClr val="tx2"/>
                </a:solidFill>
                <a:effectLst/>
                <a:uLnTx/>
                <a:uFillTx/>
                <a:latin typeface="+mn-lt"/>
                <a:ea typeface="+mn-ea"/>
                <a:cs typeface="+mn-cs"/>
              </a:rPr>
              <a:t>(1)</a:t>
            </a:r>
            <a:r>
              <a:rPr lang="fr-FR" sz="750" b="1" i="0" kern="1200" dirty="0">
                <a:solidFill>
                  <a:schemeClr val="tx2"/>
                </a:solidFill>
                <a:latin typeface="+mn-lt"/>
                <a:ea typeface="+mn-ea"/>
                <a:cs typeface="+mn-cs"/>
              </a:rPr>
              <a:t>, le </a:t>
            </a:r>
            <a:r>
              <a:rPr lang="fr-FR" sz="750" b="1" i="0" dirty="0">
                <a:solidFill>
                  <a:schemeClr val="tx2"/>
                </a:solidFill>
                <a:latin typeface="+mn-lt"/>
              </a:rPr>
              <a:t>produit présente un risque de perte en capital à hauteur de l’intégralité de la baisse enregistrée par &lt;SJR1&gt;.</a:t>
            </a:r>
          </a:p>
        </p:txBody>
      </p:sp>
      <p:sp>
        <p:nvSpPr>
          <p:cNvPr id="5" name="ZoneTexte 4">
            <a:extLst>
              <a:ext uri="{FF2B5EF4-FFF2-40B4-BE49-F238E27FC236}">
                <a16:creationId xmlns:a16="http://schemas.microsoft.com/office/drawing/2014/main" id="{842A2A03-0A78-4C79-8F56-C24852B4E090}"/>
              </a:ext>
            </a:extLst>
          </p:cNvPr>
          <p:cNvSpPr txBox="1"/>
          <p:nvPr/>
        </p:nvSpPr>
        <p:spPr>
          <a:xfrm>
            <a:off x="2465487" y="3636963"/>
            <a:ext cx="4575804" cy="715581"/>
          </a:xfrm>
          <a:prstGeom prst="rect">
            <a:avLst/>
          </a:prstGeom>
          <a:noFill/>
        </p:spPr>
        <p:txBody>
          <a:bodyPr wrap="square" rtlCol="0">
            <a:spAutoFit/>
          </a:bodyPr>
          <a:lstStyle/>
          <a:p>
            <a:r>
              <a:rPr lang="fr-FR" sz="750" b="1" i="0" kern="1200" dirty="0">
                <a:solidFill>
                  <a:srgbClr val="000000"/>
                </a:solidFill>
                <a:latin typeface="+mn-lt"/>
                <a:ea typeface="+mn-ea"/>
                <a:cs typeface="+mn-cs"/>
              </a:rPr>
              <a:t>Du &lt;1PDC&gt; au &lt;2PDC&gt; (inclus</a:t>
            </a:r>
            <a:r>
              <a:rPr lang="fr-FR" sz="750" b="1" i="0" kern="1200" dirty="0">
                <a:solidFill>
                  <a:schemeClr val="tx2"/>
                </a:solidFill>
                <a:latin typeface="+mn-lt"/>
                <a:ea typeface="+mn-ea"/>
                <a:cs typeface="+mn-cs"/>
              </a:rPr>
              <a:t>). </a:t>
            </a:r>
            <a:r>
              <a:rPr lang="fr-FR" sz="750" b="0" i="0" kern="1200" dirty="0">
                <a:solidFill>
                  <a:schemeClr val="tx2"/>
                </a:solidFill>
                <a:latin typeface="+mn-lt"/>
                <a:ea typeface="+mn-ea"/>
                <a:cs typeface="+mn-cs"/>
              </a:rPr>
              <a:t>Une fois le montant de l’enveloppe initiale atteint (30 000 000 EUR), la </a:t>
            </a:r>
            <a:r>
              <a:rPr lang="fr-FR" sz="750" b="0" i="0" kern="1200" dirty="0">
                <a:solidFill>
                  <a:srgbClr val="000000"/>
                </a:solidFill>
                <a:latin typeface="+mn-lt"/>
                <a:ea typeface="+mn-ea"/>
                <a:cs typeface="+mn-cs"/>
              </a:rPr>
              <a:t>commercialisation de « </a:t>
            </a:r>
            <a:r>
              <a:rPr lang="fr-FR" sz="750" b="1" i="0" kern="1200" dirty="0">
                <a:solidFill>
                  <a:srgbClr val="000000"/>
                </a:solidFill>
                <a:latin typeface="+mn-lt"/>
                <a:ea typeface="+mn-ea"/>
                <a:cs typeface="+mn-cs"/>
              </a:rPr>
              <a:t>&lt;Nom&gt;</a:t>
            </a:r>
            <a:r>
              <a:rPr lang="fr-FR" sz="750" b="0" i="0" kern="1200" dirty="0">
                <a:solidFill>
                  <a:srgbClr val="000000"/>
                </a:solidFill>
                <a:latin typeface="+mn-lt"/>
                <a:ea typeface="+mn-ea"/>
                <a:cs typeface="+mn-cs"/>
              </a:rPr>
              <a:t> » peut cesser à tout moment sans préavis avant </a:t>
            </a:r>
            <a:r>
              <a:rPr lang="fr-FR" sz="750" i="0" kern="1200" dirty="0">
                <a:solidFill>
                  <a:srgbClr val="000000"/>
                </a:solidFill>
                <a:latin typeface="+mn-lt"/>
                <a:ea typeface="+mn-ea"/>
                <a:cs typeface="+mn-cs"/>
              </a:rPr>
              <a:t>le &lt;2PDC&gt;,</a:t>
            </a:r>
            <a:r>
              <a:rPr lang="fr-FR" sz="750" b="0" i="0" kern="1200" dirty="0">
                <a:solidFill>
                  <a:srgbClr val="000000"/>
                </a:solidFill>
                <a:latin typeface="+mn-lt"/>
                <a:ea typeface="+mn-ea"/>
                <a:cs typeface="+mn-cs"/>
              </a:rPr>
              <a:t> ce dont vous serez informé(e), le cas échéant, par le distributeur</a:t>
            </a:r>
            <a:r>
              <a:rPr lang="fr-FR" sz="750" b="0" i="0" kern="1200" dirty="0">
                <a:solidFill>
                  <a:schemeClr val="tx2"/>
                </a:solidFill>
                <a:latin typeface="+mn-lt"/>
                <a:ea typeface="+mn-ea"/>
                <a:cs typeface="+mn-cs"/>
              </a:rPr>
              <a:t>.</a:t>
            </a:r>
          </a:p>
          <a:p>
            <a:endParaRPr lang="en-US" dirty="0"/>
          </a:p>
        </p:txBody>
      </p:sp>
    </p:spTree>
    <p:extLst>
      <p:ext uri="{BB962C8B-B14F-4D97-AF65-F5344CB8AC3E}">
        <p14:creationId xmlns:p14="http://schemas.microsoft.com/office/powerpoint/2010/main" val="156051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21A58941-C02C-41B5-9643-2C1F36B7BEEB}" type="slidenum">
              <a:rPr lang="fr-FR" smtClean="0"/>
              <a:pPr/>
              <a:t>8</a:t>
            </a:fld>
            <a:endParaRPr lang="fr-FR"/>
          </a:p>
        </p:txBody>
      </p:sp>
      <p:sp>
        <p:nvSpPr>
          <p:cNvPr id="12" name="Rectangle 11"/>
          <p:cNvSpPr/>
          <p:nvPr/>
        </p:nvSpPr>
        <p:spPr>
          <a:xfrm>
            <a:off x="653266" y="9863087"/>
            <a:ext cx="6359682" cy="553998"/>
          </a:xfrm>
          <a:prstGeom prst="rect">
            <a:avLst/>
          </a:prstGeom>
        </p:spPr>
        <p:txBody>
          <a:bodyPr wrap="square">
            <a:spAutoFit/>
          </a:bodyPr>
          <a:lstStyle/>
          <a:p>
            <a:pPr algn="just"/>
            <a:r>
              <a:rPr lang="fr-FR" sz="600" dirty="0">
                <a:solidFill>
                  <a:schemeClr val="tx2"/>
                </a:solidFill>
                <a:ea typeface="SimSun" pitchFamily="2" charset="-122"/>
                <a:cs typeface="Times New Roman" pitchFamily="18" charset="0"/>
              </a:rPr>
              <a:t>Siège social : Société Equitim, 52 Avenue André-Morizet - 92100 Boulogne-Billancourt.</a:t>
            </a:r>
          </a:p>
          <a:p>
            <a:pPr algn="just"/>
            <a:r>
              <a:rPr lang="fr-FR" sz="600" dirty="0">
                <a:solidFill>
                  <a:schemeClr val="tx2"/>
                </a:solidFill>
                <a:ea typeface="SimSun" pitchFamily="2" charset="-122"/>
                <a:cs typeface="Times New Roman" pitchFamily="18" charset="0"/>
              </a:rPr>
              <a:t>Société par Actions Simplifiée de 947 369 euros.</a:t>
            </a:r>
          </a:p>
          <a:p>
            <a:pPr algn="just"/>
            <a:r>
              <a:rPr lang="fr-FR" sz="600" dirty="0">
                <a:solidFill>
                  <a:schemeClr val="tx2"/>
                </a:solidFill>
                <a:ea typeface="SimSun" pitchFamily="2" charset="-122"/>
                <a:cs typeface="Times New Roman" pitchFamily="18" charset="0"/>
              </a:rPr>
              <a:t>Numéro SIRET : 50093363500012</a:t>
            </a:r>
          </a:p>
          <a:p>
            <a:pPr algn="just"/>
            <a:r>
              <a:rPr lang="fr-FR" sz="600" dirty="0">
                <a:solidFill>
                  <a:schemeClr val="tx2"/>
                </a:solidFill>
                <a:ea typeface="SimSun" pitchFamily="2" charset="-122"/>
                <a:cs typeface="Times New Roman" pitchFamily="18" charset="0"/>
              </a:rPr>
              <a:t>Entreprise d’investissement agréée en 2013 par l’Autorité de Contrôle Prudentiel et de Résolution sous le numéro 11283 et contrôlée par cette même autorité et l’Autorité des Marchés Financiers</a:t>
            </a:r>
            <a:r>
              <a:rPr lang="fr-FR" sz="600" i="1" dirty="0">
                <a:solidFill>
                  <a:schemeClr val="tx2"/>
                </a:solidFill>
                <a:ea typeface="SimSun" pitchFamily="2" charset="-122"/>
                <a:cs typeface="Times New Roman" pitchFamily="18" charset="0"/>
              </a:rPr>
              <a:t>.</a:t>
            </a:r>
          </a:p>
        </p:txBody>
      </p:sp>
      <p:grpSp>
        <p:nvGrpSpPr>
          <p:cNvPr id="11" name="Groupe 10">
            <a:extLst>
              <a:ext uri="{FF2B5EF4-FFF2-40B4-BE49-F238E27FC236}">
                <a16:creationId xmlns:a16="http://schemas.microsoft.com/office/drawing/2014/main" id="{EDDDAC18-A4E8-4D4E-A141-B7897AE61160}"/>
              </a:ext>
            </a:extLst>
          </p:cNvPr>
          <p:cNvGrpSpPr/>
          <p:nvPr/>
        </p:nvGrpSpPr>
        <p:grpSpPr>
          <a:xfrm>
            <a:off x="498496" y="-432699"/>
            <a:ext cx="7277920" cy="1529661"/>
            <a:chOff x="498496" y="-432699"/>
            <a:chExt cx="7277920" cy="1529661"/>
          </a:xfrm>
        </p:grpSpPr>
        <p:pic>
          <p:nvPicPr>
            <p:cNvPr id="14" name="logo_equitim_final-01.png" descr="logo_equitim_final-01.png">
              <a:extLst>
                <a:ext uri="{FF2B5EF4-FFF2-40B4-BE49-F238E27FC236}">
                  <a16:creationId xmlns:a16="http://schemas.microsoft.com/office/drawing/2014/main" id="{95699CF0-954D-4A63-8484-9C2909391162}"/>
                </a:ext>
              </a:extLst>
            </p:cNvPr>
            <p:cNvPicPr>
              <a:picLocks noChangeAspect="1"/>
            </p:cNvPicPr>
            <p:nvPr/>
          </p:nvPicPr>
          <p:blipFill rotWithShape="1">
            <a:blip r:embed="rId2"/>
            <a:srcRect t="30991" b="26494"/>
            <a:stretch/>
          </p:blipFill>
          <p:spPr>
            <a:xfrm>
              <a:off x="498496" y="150227"/>
              <a:ext cx="1765100" cy="567402"/>
            </a:xfrm>
            <a:prstGeom prst="rect">
              <a:avLst/>
            </a:prstGeom>
            <a:ln w="3175">
              <a:miter lim="400000"/>
            </a:ln>
          </p:spPr>
        </p:pic>
        <p:sp>
          <p:nvSpPr>
            <p:cNvPr id="15" name="Rectangle">
              <a:extLst>
                <a:ext uri="{FF2B5EF4-FFF2-40B4-BE49-F238E27FC236}">
                  <a16:creationId xmlns:a16="http://schemas.microsoft.com/office/drawing/2014/main" id="{C636EBBD-EE6F-43C3-80AB-495941E6D762}"/>
                </a:ext>
              </a:extLst>
            </p:cNvPr>
            <p:cNvSpPr/>
            <p:nvPr/>
          </p:nvSpPr>
          <p:spPr>
            <a:xfrm>
              <a:off x="653266" y="729632"/>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19" name="Image" descr="Image">
              <a:extLst>
                <a:ext uri="{FF2B5EF4-FFF2-40B4-BE49-F238E27FC236}">
                  <a16:creationId xmlns:a16="http://schemas.microsoft.com/office/drawing/2014/main" id="{E1D96A04-26D7-43BD-A6A6-F7A41598609C}"/>
                </a:ext>
              </a:extLst>
            </p:cNvPr>
            <p:cNvPicPr>
              <a:picLocks noChangeAspect="1"/>
            </p:cNvPicPr>
            <p:nvPr/>
          </p:nvPicPr>
          <p:blipFill>
            <a:blip r:embed="rId3"/>
            <a:stretch>
              <a:fillRect/>
            </a:stretch>
          </p:blipFill>
          <p:spPr>
            <a:xfrm>
              <a:off x="6470969" y="-432699"/>
              <a:ext cx="1305447" cy="1529661"/>
            </a:xfrm>
            <a:prstGeom prst="rect">
              <a:avLst/>
            </a:prstGeom>
            <a:ln w="3175">
              <a:miter lim="400000"/>
            </a:ln>
          </p:spPr>
        </p:pic>
        <p:sp>
          <p:nvSpPr>
            <p:cNvPr id="21" name="Rectangle">
              <a:extLst>
                <a:ext uri="{FF2B5EF4-FFF2-40B4-BE49-F238E27FC236}">
                  <a16:creationId xmlns:a16="http://schemas.microsoft.com/office/drawing/2014/main" id="{FC2C544A-79D5-4569-B290-7F6CD900EFD4}"/>
                </a:ext>
              </a:extLst>
            </p:cNvPr>
            <p:cNvSpPr/>
            <p:nvPr/>
          </p:nvSpPr>
          <p:spPr>
            <a:xfrm>
              <a:off x="651212" y="883022"/>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3" name="ZoneTexte 22">
              <a:extLst>
                <a:ext uri="{FF2B5EF4-FFF2-40B4-BE49-F238E27FC236}">
                  <a16:creationId xmlns:a16="http://schemas.microsoft.com/office/drawing/2014/main" id="{B79EC894-D50C-4021-B7E8-F56A92683140}"/>
                </a:ext>
              </a:extLst>
            </p:cNvPr>
            <p:cNvSpPr txBox="1"/>
            <p:nvPr/>
          </p:nvSpPr>
          <p:spPr>
            <a:xfrm>
              <a:off x="696931" y="877286"/>
              <a:ext cx="3924300" cy="219676"/>
            </a:xfrm>
            <a:prstGeom prst="rect">
              <a:avLst/>
            </a:prstGeom>
            <a:noFill/>
          </p:spPr>
          <p:txBody>
            <a:bodyPr wrap="square">
              <a:spAutoFit/>
            </a:bodyPr>
            <a:lstStyle/>
            <a:p>
              <a:pPr algn="just" defTabSz="1042988" fontAlgn="base">
                <a:lnSpc>
                  <a:spcPts val="800"/>
                </a:lnSpc>
                <a:spcBef>
                  <a:spcPct val="0"/>
                </a:spcBef>
                <a:spcAft>
                  <a:spcPct val="0"/>
                </a:spcAft>
              </a:pPr>
              <a:r>
                <a:rPr lang="fr-FR" sz="1200" dirty="0">
                  <a:solidFill>
                    <a:srgbClr val="000000"/>
                  </a:solidFill>
                  <a:latin typeface="Futura PT" panose="020B0902020204020203" pitchFamily="34" charset="0"/>
                </a:rPr>
                <a:t>AVERTISSEMENTS</a:t>
              </a:r>
            </a:p>
          </p:txBody>
        </p:sp>
      </p:grpSp>
      <p:sp>
        <p:nvSpPr>
          <p:cNvPr id="24" name="Rectangle">
            <a:extLst>
              <a:ext uri="{FF2B5EF4-FFF2-40B4-BE49-F238E27FC236}">
                <a16:creationId xmlns:a16="http://schemas.microsoft.com/office/drawing/2014/main" id="{775B54BD-6CB4-4082-8133-017F9370B29E}"/>
              </a:ext>
            </a:extLst>
          </p:cNvPr>
          <p:cNvSpPr/>
          <p:nvPr/>
        </p:nvSpPr>
        <p:spPr>
          <a:xfrm>
            <a:off x="653266" y="9704123"/>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Rectangle 15">
            <a:extLst>
              <a:ext uri="{FF2B5EF4-FFF2-40B4-BE49-F238E27FC236}">
                <a16:creationId xmlns:a16="http://schemas.microsoft.com/office/drawing/2014/main" id="{38441194-9947-4D4B-82F2-F50428751A16}"/>
              </a:ext>
            </a:extLst>
          </p:cNvPr>
          <p:cNvSpPr/>
          <p:nvPr/>
        </p:nvSpPr>
        <p:spPr>
          <a:xfrm>
            <a:off x="651212" y="1136637"/>
            <a:ext cx="6449266" cy="5616922"/>
          </a:xfrm>
          <a:prstGeom prst="rect">
            <a:avLst/>
          </a:prstGeom>
        </p:spPr>
        <p:txBody>
          <a:bodyPr wrap="square" lIns="0" tIns="0" rIns="0" bIns="0">
            <a:spAutoFit/>
          </a:bodyPr>
          <a:lstStyle/>
          <a:p>
            <a:pPr algn="just">
              <a:lnSpc>
                <a:spcPct val="90000"/>
              </a:lnSpc>
              <a:spcBef>
                <a:spcPts val="600"/>
              </a:spcBef>
            </a:pPr>
            <a:r>
              <a:rPr lang="fr-FR" sz="800" b="1" i="1" dirty="0">
                <a:solidFill>
                  <a:srgbClr val="000000"/>
                </a:solidFill>
              </a:rPr>
              <a:t>Avant tout investissement dans ce produit, les investisseurs sont invités à se rapprocher de leurs conseils financiers, fiscaux, comptables et juridiques.</a:t>
            </a:r>
          </a:p>
          <a:p>
            <a:pPr algn="just">
              <a:lnSpc>
                <a:spcPct val="90000"/>
              </a:lnSpc>
              <a:spcBef>
                <a:spcPts val="600"/>
              </a:spcBef>
            </a:pPr>
            <a:r>
              <a:rPr lang="fr-FR" sz="800" b="1" dirty="0">
                <a:solidFill>
                  <a:srgbClr val="000000"/>
                </a:solidFill>
              </a:rPr>
              <a:t>Les principales caractéristiques des titres de créance exposées dans ce document à caractère promotionnel n’en sont qu’un résumé. Il appartient aux investisseurs de comprendre les risques, les avantages et inconvénients liés à un investissement dans les titres de créance et de prendre une décision d’investissement seulement après avoir examiné sérieusement, avec leurs conseillers, la compatibilité d’un investissement dans les titres de créance au regard de leur situation financière, après avoir lu le  présent document à caractère promotionnel et la documentation juridique des titres de créance et ne s’en remettent pas pour cela à une entité du Groupe BNP Paribas.</a:t>
            </a:r>
            <a:endParaRPr lang="fr-FR" sz="800" b="1" i="1" dirty="0">
              <a:solidFill>
                <a:srgbClr val="000000"/>
              </a:solidFill>
            </a:endParaRPr>
          </a:p>
          <a:p>
            <a:pPr lvl="0" algn="just">
              <a:lnSpc>
                <a:spcPct val="90000"/>
              </a:lnSpc>
            </a:pPr>
            <a:endParaRPr lang="fr-FR" sz="800" dirty="0">
              <a:solidFill>
                <a:srgbClr val="000000"/>
              </a:solidFill>
            </a:endParaRPr>
          </a:p>
          <a:p>
            <a:pPr lvl="0" algn="just">
              <a:lnSpc>
                <a:spcPct val="90000"/>
              </a:lnSpc>
            </a:pPr>
            <a:r>
              <a:rPr lang="fr-FR" sz="800" b="1" dirty="0">
                <a:solidFill>
                  <a:srgbClr val="000000"/>
                </a:solidFill>
              </a:rPr>
              <a:t>Conséquences des évènements affectant le sous-jacent : </a:t>
            </a:r>
            <a:r>
              <a:rPr lang="fr-FR" sz="800" dirty="0">
                <a:solidFill>
                  <a:srgbClr val="000000"/>
                </a:solidFill>
              </a:rPr>
              <a:t>Afin de prendre en compte les conséquences de certains évènements pouvant affecter le sous-jacent du produit, la documentation juridique relative au produit prévoit (i) des modalités d’ajustement et, dans certains cas (ii) le remboursement anticipé du produit. Ces éléments peuvent entrainer une perte en capital. Pour plus de détails sur ces évènements et leurs conséquences, se référer à la documentation juridique du produit. </a:t>
            </a:r>
          </a:p>
          <a:p>
            <a:pPr lvl="0" algn="just">
              <a:lnSpc>
                <a:spcPct val="90000"/>
              </a:lnSpc>
            </a:pPr>
            <a:r>
              <a:rPr lang="fr-FR" sz="800" b="1" dirty="0">
                <a:solidFill>
                  <a:srgbClr val="000000"/>
                </a:solidFill>
              </a:rPr>
              <a:t>Garant de la formule : </a:t>
            </a:r>
            <a:r>
              <a:rPr lang="fr-FR" sz="800" dirty="0">
                <a:solidFill>
                  <a:srgbClr val="000000"/>
                </a:solidFill>
              </a:rPr>
              <a:t>le produit bénéficie d’une garantie de la formule par BNP Paribas S.A. (le « Garant de la formule »). Le paiement à la date convenue de toute somme due par le débiteur principal au titre du produit est garanti par le Garant de la formule, selon les termes et conditions prévus par un acte de garantie disponible auprès du Garant de la formule sur simple demande. En conséquence, l’investisseur supporte un risque de crédit sur le Garant de la formule.</a:t>
            </a:r>
          </a:p>
          <a:p>
            <a:pPr lvl="0" algn="just">
              <a:lnSpc>
                <a:spcPct val="90000"/>
              </a:lnSpc>
            </a:pPr>
            <a:endParaRPr lang="fr-FR" sz="800" dirty="0">
              <a:solidFill>
                <a:srgbClr val="000000"/>
              </a:solidFill>
            </a:endParaRPr>
          </a:p>
          <a:p>
            <a:pPr lvl="0" algn="just">
              <a:lnSpc>
                <a:spcPct val="90000"/>
              </a:lnSpc>
            </a:pPr>
            <a:r>
              <a:rPr lang="fr-FR" sz="800" b="1" dirty="0">
                <a:solidFill>
                  <a:srgbClr val="000000"/>
                </a:solidFill>
              </a:rPr>
              <a:t>La documentation juridique des titres de créance est composée : (a) du Prospectus de Base pour l’Émission de Notes, daté du 1er juin 2021 approuvé par l’Autorité des Marchés Financiers (AMF) sous le numéro 21-194, (b) de ses Suppléments, (c) des Conditions Définitives de l’émission (« Final </a:t>
            </a:r>
            <a:r>
              <a:rPr lang="fr-FR" sz="800" b="1" dirty="0" err="1">
                <a:solidFill>
                  <a:srgbClr val="000000"/>
                </a:solidFill>
              </a:rPr>
              <a:t>Terms</a:t>
            </a:r>
            <a:r>
              <a:rPr lang="fr-FR" sz="800" b="1" dirty="0">
                <a:solidFill>
                  <a:srgbClr val="000000"/>
                </a:solidFill>
              </a:rPr>
              <a:t> ») datées du 11 février 2022, ainsi que (d) du Résumé Spécifique lié à l’Émission (« Issue-</a:t>
            </a:r>
            <a:r>
              <a:rPr lang="fr-FR" sz="800" b="1" dirty="0" err="1">
                <a:solidFill>
                  <a:srgbClr val="000000"/>
                </a:solidFill>
              </a:rPr>
              <a:t>Specific</a:t>
            </a:r>
            <a:r>
              <a:rPr lang="fr-FR" sz="800" b="1" dirty="0">
                <a:solidFill>
                  <a:srgbClr val="000000"/>
                </a:solidFill>
              </a:rPr>
              <a:t> </a:t>
            </a:r>
            <a:r>
              <a:rPr lang="fr-FR" sz="800" b="1" dirty="0" err="1">
                <a:solidFill>
                  <a:srgbClr val="000000"/>
                </a:solidFill>
              </a:rPr>
              <a:t>Summary</a:t>
            </a:r>
            <a:r>
              <a:rPr lang="fr-FR" sz="800" b="1" dirty="0">
                <a:solidFill>
                  <a:srgbClr val="000000"/>
                </a:solidFill>
              </a:rPr>
              <a:t> »). L’approbation du prospectus par l’AMF ne doit pas être considéré comme un avis favorable de la part de l’AMF sur la qualité des titres de créance faisant l’objet de cette communication à caractère promotionnel.</a:t>
            </a:r>
          </a:p>
          <a:p>
            <a:pPr lvl="0" algn="just">
              <a:lnSpc>
                <a:spcPct val="90000"/>
              </a:lnSpc>
            </a:pPr>
            <a:endParaRPr lang="fr-FR" sz="800" b="1" dirty="0">
              <a:solidFill>
                <a:srgbClr val="000000"/>
              </a:solidFill>
            </a:endParaRPr>
          </a:p>
          <a:p>
            <a:pPr algn="just">
              <a:lnSpc>
                <a:spcPct val="90000"/>
              </a:lnSpc>
            </a:pPr>
            <a:r>
              <a:rPr lang="fr-FR" sz="800" b="1" dirty="0">
                <a:solidFill>
                  <a:srgbClr val="000000"/>
                </a:solidFill>
              </a:rPr>
              <a:t>L’attention des investisseurs est notamment attirée sur le fait qu'en acquérant les titres de créance, ils prennent un risque de crédit sur l'Émetteur et sur le Garant de la formule. Les investisseurs sont également invités à prendre connaissance du Document d’Informations Clés disponible à l’adresse : </a:t>
            </a:r>
            <a:r>
              <a:rPr lang="fr-FR" sz="800" b="1" dirty="0">
                <a:solidFill>
                  <a:srgbClr val="B9A049"/>
                </a:solidFill>
                <a:hlinkClick r:id="rId4">
                  <a:extLst>
                    <a:ext uri="{A12FA001-AC4F-418D-AE19-62706E023703}">
                      <ahyp:hlinkClr xmlns:ahyp="http://schemas.microsoft.com/office/drawing/2018/hyperlinkcolor" val="tx"/>
                    </a:ext>
                  </a:extLst>
                </a:hlinkClick>
              </a:rPr>
              <a:t>http://kid.bnpparibas.com/&lt;ISIN&gt;-FR.pdf</a:t>
            </a:r>
            <a:endParaRPr lang="fr-FR" sz="800" b="1" dirty="0">
              <a:solidFill>
                <a:srgbClr val="B9A049"/>
              </a:solidFill>
            </a:endParaRPr>
          </a:p>
          <a:p>
            <a:pPr lvl="0" algn="just">
              <a:lnSpc>
                <a:spcPct val="90000"/>
              </a:lnSpc>
            </a:pPr>
            <a:r>
              <a:rPr lang="fr-FR" sz="800" b="1" dirty="0">
                <a:solidFill>
                  <a:srgbClr val="000000"/>
                </a:solidFill>
              </a:rPr>
              <a:t>En cas d'incohérence entre ce document à caractère promotionnel et la documentation juridique des Titres de créance, cette dernière prévaudra. </a:t>
            </a:r>
          </a:p>
          <a:p>
            <a:pPr lvl="0" algn="just">
              <a:lnSpc>
                <a:spcPct val="90000"/>
              </a:lnSpc>
            </a:pPr>
            <a:endParaRPr lang="fr-FR" sz="800" b="1" dirty="0">
              <a:solidFill>
                <a:srgbClr val="000000"/>
              </a:solidFill>
            </a:endParaRPr>
          </a:p>
          <a:p>
            <a:pPr algn="just">
              <a:lnSpc>
                <a:spcPct val="90000"/>
              </a:lnSpc>
            </a:pPr>
            <a:r>
              <a:rPr lang="fr-FR" sz="800" b="1" dirty="0">
                <a:solidFill>
                  <a:srgbClr val="000000"/>
                </a:solidFill>
              </a:rPr>
              <a:t>Rachat par BNP Paribas arbitrage S.N.C du produit : </a:t>
            </a:r>
            <a:r>
              <a:rPr lang="fr-FR" sz="800" dirty="0">
                <a:solidFill>
                  <a:srgbClr val="000000"/>
                </a:solidFill>
              </a:rPr>
              <a:t>BNP Paribas arbitrage S.N.C s'est engagé à assurer un marché secondaire sur le produit. BNP Paribas arbitrage S.N.C s'est expressément engagée à racheter ou proposer des prix pour le produit en cours de vie de ce dernier. L'exécution de cet engagement dépendra (i) des conditions générales de marché et (ii) des conditions de liquidité du (ou des) instrument(s) sous-jacent(s) et, le cas échéant, des autres opérations de couvertures conclues. Le prix du produit (en particulier la fourchette de prix achat/vente que BNP Paribas arbitrage S.N.C peut proposer, à tout moment) tiendra compte notamment des coûts de couverture et/ou de débouclement de la position de BNP Paribas arbitrage S.N.C liés à ce rachat. BNP Paribas arbitrage S.N.C et/ou ses entités affiliées ne sont aucunement responsables de telles conséquences et de leur impact sur les transactions liées au produit ou sur tout investissement dans le produit. </a:t>
            </a:r>
          </a:p>
          <a:p>
            <a:pPr lvl="0" algn="just">
              <a:lnSpc>
                <a:spcPct val="90000"/>
              </a:lnSpc>
            </a:pPr>
            <a:r>
              <a:rPr lang="fr-FR" sz="800" b="1" dirty="0">
                <a:solidFill>
                  <a:srgbClr val="000000"/>
                </a:solidFill>
              </a:rPr>
              <a:t>Restrictions générales de vente : </a:t>
            </a:r>
            <a:r>
              <a:rPr lang="fr-FR" sz="800" dirty="0">
                <a:solidFill>
                  <a:srgbClr val="000000"/>
                </a:solidFill>
              </a:rPr>
              <a:t>il appartient à chaque investisseur de s’assurer qu’il est autorisé à souscrire ou à investir dans ce produit.</a:t>
            </a:r>
          </a:p>
          <a:p>
            <a:pPr lvl="0" algn="just">
              <a:lnSpc>
                <a:spcPct val="90000"/>
              </a:lnSpc>
            </a:pPr>
            <a:r>
              <a:rPr lang="fr-FR" sz="800" b="1" dirty="0">
                <a:solidFill>
                  <a:srgbClr val="000000"/>
                </a:solidFill>
              </a:rPr>
              <a:t>Restrictions permanentes de vente aux États-Unis d'Amérique : </a:t>
            </a:r>
            <a:r>
              <a:rPr lang="fr-FR" sz="800" dirty="0">
                <a:solidFill>
                  <a:srgbClr val="000000"/>
                </a:solidFill>
              </a:rPr>
              <a:t>les titres décrits aux présentes qui sont désignés comme des titres avec restriction permanente ne peuvent à aucun moment, être la propriété légale ou effective d’une « U.S. Person » (au sens défini dans la « Régulation S ») et par voie de conséquence, sont offerts et vendus hors des États-Unis à des personnes qui ne sont pas des ressortissants des États-Unis, sur le fondement de la « Régulation S ».</a:t>
            </a:r>
          </a:p>
          <a:p>
            <a:pPr lvl="0" algn="just">
              <a:lnSpc>
                <a:spcPct val="90000"/>
              </a:lnSpc>
            </a:pPr>
            <a:endParaRPr lang="fr-FR" sz="800" dirty="0">
              <a:solidFill>
                <a:srgbClr val="000000"/>
              </a:solidFill>
            </a:endParaRPr>
          </a:p>
          <a:p>
            <a:pPr lvl="0" algn="just">
              <a:lnSpc>
                <a:spcPct val="90000"/>
              </a:lnSpc>
            </a:pPr>
            <a:r>
              <a:rPr lang="fr-FR" sz="800" b="1" dirty="0">
                <a:solidFill>
                  <a:srgbClr val="000000"/>
                </a:solidFill>
              </a:rPr>
              <a:t>Caractère promotionnel de ce document : </a:t>
            </a:r>
            <a:r>
              <a:rPr lang="fr-FR" sz="800" dirty="0">
                <a:solidFill>
                  <a:srgbClr val="000000"/>
                </a:solidFill>
              </a:rPr>
              <a:t>le présent document est un document à caractère promotionnel et non de nature réglementaire. </a:t>
            </a:r>
          </a:p>
          <a:p>
            <a:pPr lvl="0" algn="just">
              <a:lnSpc>
                <a:spcPct val="90000"/>
              </a:lnSpc>
            </a:pPr>
            <a:r>
              <a:rPr lang="fr-FR" sz="800" b="1" dirty="0">
                <a:solidFill>
                  <a:srgbClr val="000000"/>
                </a:solidFill>
              </a:rPr>
              <a:t>Performances sur la base de performances brutes : </a:t>
            </a:r>
            <a:r>
              <a:rPr lang="fr-FR" sz="800" dirty="0">
                <a:solidFill>
                  <a:srgbClr val="000000"/>
                </a:solidFill>
              </a:rPr>
              <a:t>les &lt;GC&gt;s éventuels peuvent être réduits par l’effet de commissions, redevances, impôts ou autres charges supportées par l’investisseur. Lorsque l’instrument financier décrit dans ce document (ci-après l’ « instrument financier ») est proposé dans le cadre du contrat d’assurance vie ou de capitalisation (ci-après le « contrat d’assurance vie ou de capitalisation »), l’instrument financier est un actif représentatif de l’une des unités de compte de ce contrat. Ce document ne constitue pas une offre d’adhésion au contrat d’assurance vie ou de capitalisation. Ce document ne constitue pas une offre, une recommandation, une invitation ou un acte de démarchage visant à souscrire ou acheter l’instrument financier qui ne peut être diffusé directement ou indirectement dans le public qu’en conformité avec les dispositions des articles L. 411-1 et suivants du code monétaire et financier.</a:t>
            </a:r>
          </a:p>
          <a:p>
            <a:pPr lvl="0" algn="just">
              <a:lnSpc>
                <a:spcPct val="90000"/>
              </a:lnSpc>
            </a:pPr>
            <a:endParaRPr lang="fr-FR" sz="800" dirty="0">
              <a:solidFill>
                <a:srgbClr val="000000"/>
              </a:solidFill>
              <a:latin typeface="Century Gothic" panose="020B0502020202020204" pitchFamily="34" charset="0"/>
            </a:endParaRPr>
          </a:p>
        </p:txBody>
      </p:sp>
    </p:spTree>
    <p:extLst>
      <p:ext uri="{BB962C8B-B14F-4D97-AF65-F5344CB8AC3E}">
        <p14:creationId xmlns:p14="http://schemas.microsoft.com/office/powerpoint/2010/main" val="5577192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Equitim">
      <a:dk1>
        <a:srgbClr val="00B5EC"/>
      </a:dk1>
      <a:lt1>
        <a:srgbClr val="FFFFFF"/>
      </a:lt1>
      <a:dk2>
        <a:srgbClr val="04202E"/>
      </a:dk2>
      <a:lt2>
        <a:srgbClr val="FFFFFF"/>
      </a:lt2>
      <a:accent1>
        <a:srgbClr val="0F4496"/>
      </a:accent1>
      <a:accent2>
        <a:srgbClr val="0083CB"/>
      </a:accent2>
      <a:accent3>
        <a:srgbClr val="00B5EC"/>
      </a:accent3>
      <a:accent4>
        <a:srgbClr val="FFFFFF"/>
      </a:accent4>
      <a:accent5>
        <a:srgbClr val="0F4496"/>
      </a:accent5>
      <a:accent6>
        <a:srgbClr val="0083CB"/>
      </a:accent6>
      <a:hlink>
        <a:srgbClr val="00B5EC"/>
      </a:hlink>
      <a:folHlink>
        <a:srgbClr val="BFBFBF"/>
      </a:folHlink>
    </a:clrScheme>
    <a:fontScheme name="Personnalisé 2">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3" ma:contentTypeDescription="Crée un document." ma:contentTypeScope="" ma:versionID="4e51a0dab1f5d4663d954168d546c586">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d7b51e5f287975310341ecd8502634d3"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D447D7D-DD7D-43CD-BBBE-E389826436CD}">
  <ds:schemaRefs>
    <ds:schemaRef ds:uri="http://purl.org/dc/terms/"/>
    <ds:schemaRef ds:uri="http://schemas.openxmlformats.org/package/2006/metadata/core-properties"/>
    <ds:schemaRef ds:uri="http://schemas.microsoft.com/office/2006/documentManagement/types"/>
    <ds:schemaRef ds:uri="514a554b-82b0-4359-b247-fc84018a95f0"/>
    <ds:schemaRef ds:uri="ef624bc2-1644-4d69-8362-5c28ca496374"/>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B8CAA060-6BAB-4487-9F3D-01A06D393E4C}">
  <ds:schemaRefs>
    <ds:schemaRef ds:uri="http://schemas.microsoft.com/sharepoint/v3/contenttype/forms"/>
  </ds:schemaRefs>
</ds:datastoreItem>
</file>

<file path=customXml/itemProps3.xml><?xml version="1.0" encoding="utf-8"?>
<ds:datastoreItem xmlns:ds="http://schemas.openxmlformats.org/officeDocument/2006/customXml" ds:itemID="{5C77336F-0C9F-4EFE-991D-0E0F13882F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2623</TotalTime>
  <Words>6932</Words>
  <Application>Microsoft Office PowerPoint</Application>
  <PresentationFormat>Personnalisé</PresentationFormat>
  <Paragraphs>326</Paragraphs>
  <Slides>8</Slides>
  <Notes>3</Notes>
  <HiddenSlides>0</HiddenSlides>
  <MMClips>0</MMClips>
  <ScaleCrop>false</ScaleCrop>
  <HeadingPairs>
    <vt:vector size="6" baseType="variant">
      <vt:variant>
        <vt:lpstr>Polices utilisées</vt:lpstr>
      </vt:variant>
      <vt:variant>
        <vt:i4>14</vt:i4>
      </vt:variant>
      <vt:variant>
        <vt:lpstr>Thème</vt:lpstr>
      </vt:variant>
      <vt:variant>
        <vt:i4>1</vt:i4>
      </vt:variant>
      <vt:variant>
        <vt:lpstr>Titres des diapositives</vt:lpstr>
      </vt:variant>
      <vt:variant>
        <vt:i4>8</vt:i4>
      </vt:variant>
    </vt:vector>
  </HeadingPairs>
  <TitlesOfParts>
    <vt:vector size="23" baseType="lpstr">
      <vt:lpstr>Akkurat-Light</vt:lpstr>
      <vt:lpstr>Arial</vt:lpstr>
      <vt:lpstr>Calibri</vt:lpstr>
      <vt:lpstr>Century Gothic</vt:lpstr>
      <vt:lpstr>Ciutadella Light</vt:lpstr>
      <vt:lpstr>Ciutadella Light Italic</vt:lpstr>
      <vt:lpstr>Ciutadella Medium</vt:lpstr>
      <vt:lpstr>Ciutadella Regular Italic</vt:lpstr>
      <vt:lpstr>Futura PT</vt:lpstr>
      <vt:lpstr>Gotham Bold</vt:lpstr>
      <vt:lpstr>Gotham Medium</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QNNg</dc:creator>
  <cp:lastModifiedBy>guigui jacquin</cp:lastModifiedBy>
  <cp:revision>190</cp:revision>
  <cp:lastPrinted>2022-01-28T09:45:07Z</cp:lastPrinted>
  <dcterms:created xsi:type="dcterms:W3CDTF">2017-02-21T09:03:05Z</dcterms:created>
  <dcterms:modified xsi:type="dcterms:W3CDTF">2022-03-14T16:30:57Z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6040000</vt:r8>
  </property>
  <property fmtid="{D5CDD505-2E9C-101B-9397-08002B2CF9AE}" pid="4" name="AuthorIds_UIVersion_11264">
    <vt:lpwstr>18</vt:lpwstr>
  </property>
</Properties>
</file>