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446" y="-285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mars 2022 au 27 avril 2022 (inclus). </a:t>
            </a:r>
            <a:r>
              <a:rPr lang="fr-FR" sz="800" cap="none" dirty="0"/>
              <a:t>Une fois le montant de l’enveloppe initiale atteint (30 000 000 EUR), la commercialisation de « ATHENA LOOKBACK VEOLIA SAINT GOBAIN AIR LIQUIDE MARS 2027 » peut cesser à tout moment sans préavis avant le 27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86232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XS2355914487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b="1">
                <a:solidFill>
                  <a:srgbClr val="000000"/>
                </a:solidFill>
              </a:rPr>
              <a:t>ATHENA LOOKBACK VEOLIA SAINT GOBAIN AIR LIQUIDE MARS 2027 ne peut constituer l’intégralité d’un portefeuille d’investissement.</a:t>
            </a:r>
            <a:endParaRPr lang="fr-FR" sz="800" cap="none" dirty="0">
              <a:solidFill>
                <a:schemeClr val="tx2"/>
              </a:solidFill>
            </a:endParaRP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LOOKBACK VEOLIA SAINT GOBAIN AIR LIQUIDE MARS 2027</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dividendes non réinvestis et dividendes non réinvestis et dividendes non réinvestis</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LOOKBACK VEOLIA SAINT GOBAIN AIR LIQUIDE MARS 2027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66.95%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461804"/>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la barrière dégressive de versement du coupon. Le produit verse donc un coupon de 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1,0%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de Référence (60%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LOOKBACK VEOLIA SAINT GOBAIN AIR LIQUIDE MARS 2027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(120% dans cet exemple). Le produit est alors automatiquement remboursé par anticipation. L’investisseur récupère l’intégralité du capital initial majoré du coupon de 1,0%.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2.80</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VEOLIA ENVIRONNEMENT SA ET COMPAGNIE DE SAINT-GOBAIN ET AIR LIQUIDE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821292493"/>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16/05/2022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Veolia Environnement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16,94%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55,95%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78,75%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185,81%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129,22%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Compagnie de Saint-Gobain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76,36%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26,41%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64,99%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149,12%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Air Liquide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6,02%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46,94%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76,32%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125,06%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271,05%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dirty="0">
                <a:solidFill>
                  <a:srgbClr val="B9A049"/>
                </a:solidFill>
                <a:latin typeface="+mj-lt"/>
              </a:rPr>
              <a:t>VEOLIA ENVIRONNEMENT SA ET COMPAGNIE DE SAINT-GOBAIN ET AIR LIQUIDE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248712764"/>
              </p:ext>
            </p:extLst>
          </p:nvPr>
        </p:nvGraphicFramePr>
        <p:xfrm>
          <a:off x="361950" y="979297"/>
          <a:ext cx="6837886" cy="757659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des actions Veolia Environnement SA (dividendes non réinvestis; code Bloomberg : VIE FP Equity ;  place de cotation : Euronext Paris SA ; http://www.veolia.com/) et Compagnie de Saint-Gobain (dividendes non réinvestis; code Bloomberg : SGO FP Equity ;  place de cotation : Euronext Paris SA ; www.saint-gobain.com) et Air Liquide SA (dividendes non réinvestis; code Bloomberg : AI FP Equity ;  place de cotation : Euronext Paris SA ; www.airliquide.com).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17/03/2022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17/03/2022 au 27/04/2022 (inclus). Une fois le montant de l’enveloppe initiale atteint (30 000 000 EUR), la commercialisation de « ATHENA LOOKBACK VEOLIA SAINT GOBAIN AIR LIQUIDE MARS 2027 » peut cesser à tout moment sans préavis avant le 27/04/2022,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a:defRPr sz="800"/>
                      </a:pPr>
                      <a:r>
                        <a:t>Détermination du 27/04/2022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cours de clôture de l’action la moins performante  du 03/03/2022 au 27/04/2022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27/04/2027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11/05/2027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66,95%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XS2355914487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LOOKBACK VEOLIA SAINT GOBAIN AIR LIQUIDE MARS 2027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LOOKBACK VEOLIA SAINT GOBAIN AIR LIQUIDE MARS 2027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(dividendes non réinvestis; code Bloomberg : VIE FP Equity ;  place de cotation : Euronext Paris SA ; http://www.veolia.com/) et Compagnie de Saint-Gobain (dividendes non réinvestis; code Bloomberg : SGO FP Equity ;  place de cotation : Euronext Paris SA ; www.saint-gobain.com) et Air Liquide SA (dividendes non réinvestis; code Bloomberg : AI FP Equity ;  place de cotation : Euronext Paris SA ; www.airliquide.com).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 par trimestre écoulé depuis le 27/04/2022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66,95%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2.80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LOOKBACK VEOLIA SAINT GOBAIN AIR LIQUIDE MARS 2027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LOOKBACK VEOLIA SAINT GOBAIN AIR LIQUIDE MARS 2027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LOOKBACK VEOLIA SAINT GOBAIN AIR LIQUIDE MARS 2027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LOOKBACK VEOLIA SAINT GOBAIN AIR LIQUIDE MARS 2027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LOOKBACK VEOLIA SAINT GOBAIN AIR LIQUIDE MARS 2027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(dividendes non réinvestis; code Bloomberg : VIE FP Equity ;  place de cotation : Euronext Paris SA ; http://www.veolia.com/) et Compagnie de Saint-Gobain (dividendes non réinvestis; code Bloomberg : SGO FP Equity ;  place de cotation : Euronext Paris SA ; www.saint-gobain.com) et Air Liquide SA (dividendes non réinvestis; code Bloomberg : AI FP Equity ;  place de cotation : Euronext Paris SA ; www.airliquide.com).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2.80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ATHENA LOOKBACK VEOLIA SAINT GOBAIN AIR LIQUIDE MARS 2027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LOOKBACK VEOLIA SAINT GOBAIN AIR LIQUIDE MARS 2027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LOOKBACK VEOLIA SAINT GOBAIN AIR LIQUIDE MARS 2027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 par trimestre écoulé depuis le 27/04/2022</a:t>
            </a:r>
          </a:p>
          <a:p>
            <a:pPr marL="0" indent="0" algn="ctr">
              <a:lnSpc>
                <a:spcPct val="100000"/>
              </a:lnSpc>
              <a:spcBef>
                <a:spcPts val="0"/>
              </a:spcBef>
              <a:buNone/>
            </a:pPr>
            <a:r>
              <a:rPr lang="fr-FR" sz="800" dirty="0"/>
              <a:t>(soit un gain de 20,00% et un Taux de Rendement Annuel net de </a:t>
            </a:r>
            <a:r>
              <a:rPr lang="fr-FR" sz="800" dirty="0">
                <a:highlight>
                  <a:srgbClr val="FFFF00"/>
                </a:highlight>
              </a:rPr>
              <a:t>2.65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 par trimestre écoulé depuis le 27/04/2022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2.66</a:t>
            </a:r>
            <a:r>
              <a:rPr lang="fr-FR" sz="800" baseline="30000" dirty="0"/>
              <a:t>⁽²⁾ </a:t>
            </a:r>
            <a:r>
              <a:rPr lang="fr-FR" sz="800" dirty="0"/>
              <a:t>et </a:t>
            </a:r>
            <a:r>
              <a:rPr lang="fr-FR" sz="800" dirty="0">
                <a:highlight>
                  <a:srgbClr val="FFFF00"/>
                </a:highlight>
              </a:rPr>
              <a:t>2.80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 avril 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de Référence, l’investisseur reçoit, le 11 mai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11 mai 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27/04/2027</a:t>
            </a:r>
          </a:p>
          <a:p>
            <a:pPr marL="0" indent="0" algn="ctr">
              <a:lnSpc>
                <a:spcPct val="100000"/>
              </a:lnSpc>
              <a:spcBef>
                <a:spcPts val="0"/>
              </a:spcBef>
              <a:buNone/>
            </a:pPr>
            <a:r>
              <a:rPr lang="fr-FR" sz="800" dirty="0"/>
              <a:t>(Soit un Taux de Rendement Annuel net inférieur ou égal </a:t>
            </a:r>
            <a:r>
              <a:rPr lang="fr-FR" sz="800"/>
              <a:t>à -13.72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03/03/2022 au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50% de son Cours de Référence, l’investisseur reçoit, le 11 mai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trimestre 4, puis décroît de 0,55% chaque trimestre, pour atteindre 67,5% du Cours de Référence à la fin du trimestre 19.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03/03/2022 au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12127"/>
            <a:ext cx="5025383" cy="51935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a:t>
            </a:r>
          </a:p>
          <a:p>
            <a:pPr defTabSz="1042988" fontAlgn="base">
              <a:spcBef>
                <a:spcPct val="0"/>
              </a:spcBef>
              <a:spcAft>
                <a:spcPct val="0"/>
              </a:spcAft>
            </a:pPr>
            <a:r>
              <a:rPr lang="fr-FR" dirty="0">
                <a:solidFill>
                  <a:schemeClr val="tx1"/>
                </a:solidFill>
                <a:latin typeface="Proxima Nova Rg" panose="02000506030000020004" pitchFamily="2" charset="0"/>
              </a:rPr>
              <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n’est mis </a:t>
            </a:r>
            <a:r>
              <a:rPr lang="fr-FR">
                <a:latin typeface="Proxima Nova Rg" panose="02000506030000020004" pitchFamily="2" charset="0"/>
              </a:rPr>
              <a:t>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95% du Cours de Référence en fin du trimestre 1, puis décroît de 0,55% chaque trimestre à partir de la fin du trimestre  (inclus), pour atteindre 66,95% du Cours de Référence à la fin du trimestre 20.</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27/04/2027,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de Référence, l’investisseur reçoit, le 11/05/2027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11/05/2027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27/04/2027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50% de son Cours de Référence, l’investisseur reçoit, le 11/05/2027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2.80</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trimestre 4, puis décroît de 0,55% chaque trimestre, pour atteindre 67,5% du Cours de Référence à la fin du trimestre 19.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 par trimestre écoulé depuis le 27/04/2022 (soit 4,00%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2.80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66,95% de son Cours de Référence, l’investisseur récupère alors l’intégralité de son capital initial, majorée d’un gain de 1,0% par trimestre écoulé depuis le 27/04/2022  (soit un gain de 20,00% et un Taux de Rendement Annuel net de 2.65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66,95% de son Cours de Référence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de Référence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LOOKBACK VEOLIA SAINT GOBAIN AIR LIQUIDE MARS 2027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 par trimestre écoulé depuis le 27/04/2022 </a:t>
            </a:r>
            <a:r>
              <a:rPr lang="fr-FR" sz="800" dirty="0">
                <a:solidFill>
                  <a:srgbClr val="000000"/>
                </a:solidFill>
              </a:rPr>
              <a:t>(soit un Taux de Rendement Annuel net maximum de </a:t>
            </a:r>
            <a:r>
              <a:rPr lang="fr-FR" sz="800" dirty="0">
                <a:solidFill>
                  <a:srgbClr val="000000"/>
                </a:solidFill>
                <a:highlight>
                  <a:srgbClr val="FFFF00"/>
                </a:highlight>
              </a:rPr>
              <a:t>2.80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LOOKBACK VEOLIA SAINT GOBAIN AIR LIQUIDE MARS 2027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 dès lors que l’action la moins performante clôture à un cours supérieur ou égal à la barrière dégressive de versement du coupon</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  (soit un Taux de Rendement Annuel net maximum de </a:t>
            </a:r>
            <a:r>
              <a:rPr lang="fr-FR" sz="800" dirty="0">
                <a:solidFill>
                  <a:srgbClr val="000000"/>
                </a:solidFill>
                <a:highlight>
                  <a:srgbClr val="FFFF00"/>
                </a:highlight>
              </a:rPr>
              <a:t>2.80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de Référence,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LOOKBACK VEOLIA SAINT GOBAIN AIR LIQUIDE MARS 2027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 par trimestre </a:t>
            </a:r>
            <a:r>
              <a:rPr lang="fr-FR" sz="800" dirty="0">
                <a:solidFill>
                  <a:srgbClr val="000000"/>
                </a:solidFill>
              </a:rPr>
              <a:t>(soit un Taux de Rendement Annuel net maximum de </a:t>
            </a:r>
            <a:r>
              <a:rPr lang="fr-FR" sz="800" dirty="0">
                <a:solidFill>
                  <a:srgbClr val="000000"/>
                </a:solidFill>
                <a:highlight>
                  <a:srgbClr val="FFFF00"/>
                </a:highlight>
              </a:rPr>
              <a:t>2.80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LOOKBACK VEOLIA SAINT GOBAIN AIR LIQUIDE MARS 2027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versement du coupon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l’action la moins performante clôture à un cours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LOOKBACK VEOLIA SAINT GOBAIN AIR LIQUIDE MARS 2027 » EST TRÈS SENSIBLE À UNE FAIBLE VARIATION DU cours DE CLÔTURE de l'action la moins performante AUTOUR DES SEUILS DE 66,95%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-17.45</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de Référence (60%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-10.54</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LOOKBACK VEOLIA SAINT GOBAIN AIR LIQUIDE MARS 2027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1,0% par trimestre écoulé depuis le 27/04/2022, soit un gain de </a:t>
            </a:r>
            <a:r>
              <a:rPr lang="fr-FR" sz="800" dirty="0">
                <a:solidFill>
                  <a:schemeClr val="tx2"/>
                </a:solidFill>
                <a:highlight>
                  <a:srgbClr val="FFFF00"/>
                </a:highlight>
              </a:rPr>
              <a:t>4,00%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2.80</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17.95</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 par trimestre écoulé depuis le 27 avril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19905</TotalTime>
  <Words>9559</Words>
  <Application>Microsoft Office PowerPoint</Application>
  <PresentationFormat>Personnalisé</PresentationFormat>
  <Paragraphs>309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862</cp:revision>
  <cp:lastPrinted>2021-07-12T10:02:04Z</cp:lastPrinted>
  <dcterms:created xsi:type="dcterms:W3CDTF">2017-02-21T09:03:05Z</dcterms:created>
  <dcterms:modified xsi:type="dcterms:W3CDTF">2022-05-17T13:48:34Z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