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6122" autoAdjust="0"/>
  </p:normalViewPr>
  <p:slideViewPr>
    <p:cSldViewPr snapToGrid="0">
      <p:cViewPr>
        <p:scale>
          <a:sx n="100" d="100"/>
          <a:sy n="100" d="100"/>
        </p:scale>
        <p:origin x="1723" y="67"/>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18/05/2022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18/05/2022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14 avril 2022 au 22 avril 2022 (inclus). </a:t>
            </a:r>
            <a:r>
              <a:rPr lang="fr-FR" sz="800" cap="none" dirty="0"/>
              <a:t>Une fois le montant de l’enveloppe initiale atteint (30 000 000 EUR), la commercialisation de « Actions BSV Mensuel Avril 2022 (exemple) » peut cesser à tout moment sans préavis avant le 22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ACTIONS BSV MENSUEL AVRIL 2022 (EXEMPLE)</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18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66.95%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Actions BSV Mensuel Avril 2022 (exemple)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66.95%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mois 1, à la date de constatation correspondante, l’action la moins performante clôture à un cours strictement supérieur à la barrière dégressive de versement du coupon. Le produit verse donc un coupon de 1,0% au titre du mois.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mois 2 à 61,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None</a:t>
            </a:r>
            <a:r>
              <a:rPr lang="fr-FR" sz="800" baseline="30000" dirty="0"/>
              <a:t>⁽²⁾</a:t>
            </a:r>
            <a:r>
              <a:rPr lang="fr-FR" sz="800" dirty="0"/>
              <a:t>, contre un Taux de Rendement Annuel net négatif de </a:t>
            </a:r>
            <a:r>
              <a:rPr lang="fr-FR" sz="800" dirty="0">
                <a:solidFill>
                  <a:srgbClr val="000000"/>
                </a:solidFill>
                <a:highlight>
                  <a:srgbClr val="00FFFF"/>
                </a:highlight>
              </a:rPr>
              <a:t>-24,22%</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mois 2, à la date de constatation correspondante</a:t>
            </a:r>
            <a:r>
              <a:rPr lang="fr-FR" sz="800" baseline="30000" dirty="0">
                <a:latin typeface="+mn-lt"/>
              </a:rPr>
              <a:t>⁽¹⁾</a:t>
            </a:r>
            <a:r>
              <a:rPr lang="fr-FR" sz="800" dirty="0">
                <a:latin typeface="+mn-lt"/>
              </a:rPr>
              <a:t>, l’action la moins performante clôture à un cours strictement inférieur à la barrière dégressive de remboursement anticipé automatique mais supérieur au seuil de versement du coupon. Le mécanisme de remboursement anticipé automatique n’est donc pas activé mais le produit verse un coupon de 1,0% au titre du mois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66.95% de son Cours de Référence (60%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rPr>
              <a:t>&lt;TRA.RM.P&gt;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rPr>
              <a:t>-10,29%</a:t>
            </a:r>
            <a:r>
              <a:rPr lang="fr-FR" sz="800" baseline="30000" dirty="0"/>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Actions BSV Mensuel Avril 2022 (exemple)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mois 1 au mois 11,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1,0% au titre de chaque mois.</a:t>
            </a:r>
          </a:p>
          <a:p>
            <a:pPr algn="just">
              <a:spcAft>
                <a:spcPts val="600"/>
              </a:spcAft>
            </a:pPr>
            <a:r>
              <a:rPr lang="fr-FR" sz="800" dirty="0">
                <a:solidFill>
                  <a:schemeClr val="tx2"/>
                </a:solidFill>
              </a:rPr>
              <a:t>Dès la fin du mois 12,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la barrière dégressive de remboursement anticipé automatique (120% dans cet exemple). Le produit est alors automatiquement remboursé par anticipation. L’investisseur récupère l’intégralité du capital initial majoré du coupon de 1,0%.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11.32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18,45%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 par mois.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ET STELLANTIS NV</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defRPr sz="800"/>
                      </a:pPr>
                      <a:r>
                        <a:t>Performances au 18/05/2022 (dividendes non réinvestis et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defRPr sz="800"/>
                      </a:pP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0,05%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51,37%</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16,09%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60,68%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Stellantis NV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-0,23%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212,85%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212,85%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212,85%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a:latin typeface="Futura PT" panose="020B0902020204020203" pitchFamily="34" charset="0"/>
              </a:rPr>
              <a:t>BNP PARIBAS ET STELLANTIS NV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94857205"/>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BNP Paribas et Stellantis NV (dividendes non réinvestis et dividendes non réinvestis ; code Bloomberg : BNP FP Equity et STLA FP Equity ; place de cotation : sponsorEuronext Paris SA et Euronext Paris SA ; www.bnpparibas.com et www.stellantis.com).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14/04/2022 au 22/04/2022 (inclus). Une fois le montant de l’enveloppe initiale atteint (30 000 000 EUR), la commercialisation de « Actions BSV Mensuel Avril 2022 (exemple)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au cours de clôture  le plus bas observé aux dates suivantes : </a:t>
                      </a:r>
                    </a:p>
                    <a:p>
                      <a:r>
                        <a:t>18-03-2022, 14-04-2022.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14/06/2027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28/06/2027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14/06/2023, 14/07/2023, 14/08/2023, 14/09/2023, 16/10/2023, 14/11/2023, 14/12/2023, 15/01/2024, 14/02/2024, 14/03/2024, 15/04/2024, 14/05/2024, 14/06/2024, 15/07/2024, 14/08/2024, 16/09/2024, 14/10/2024, 14/11/2024, 16/12/2024, 14/01/2025, 14/02/2025, 14/03/2025, 14/04/2025, 14/05/2025, 16/06/2025, 14/07/2025, 14/08/2025, 15/09/2025, 14/10/2025, 14/11/2025, 15/12/2025, 14/01/2026, 16/02/2026, 16/03/2026, 14/04/2026, 14/05/2026, 15/06/2026, 14/07/2026, 14/08/2026, 14/09/2026, 14/10/2026, 16/11/2026, 14/12/2026, 14/01/2027, 15/02/2027, 15/03/2027, 14/04/2027, 14/05/2027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29/05/2023, 28/06/2023, 28/07/2023, 28/08/2023, 28/09/2023, 30/10/2023, 28/11/2023, 02/01/2024, 29/01/2024, 28/02/2024, 28/03/2024, 29/04/2024, 28/05/2024, 28/06/2024, 29/07/2024, 28/08/2024, 30/09/2024, 28/10/2024, 28/11/2024, 02/01/2025, 28/01/2025, 28/02/2025, 28/03/2025, 30/04/2025, 28/05/2025, 30/06/2025, 28/07/2025, 28/08/2025, 29/09/2025, 28/10/2025, 28/11/2025, 31/12/2025, 28/01/2026, 02/03/2026, 30/03/2026, 28/04/2026, 28/05/2026, 29/06/2026, 28/07/2026, 28/08/2026, 28/09/2026, 28/10/2026, 30/11/2026, 29/12/2026, 28/01/2027, 01/03/2027, 31/03/2027, 28/04/2027, 28/05/2027, 28/06/2027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66,95%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18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42111483"/>
              </p:ext>
            </p:extLst>
          </p:nvPr>
        </p:nvGraphicFramePr>
        <p:xfrm>
          <a:off x="361950" y="979297"/>
          <a:ext cx="6837886" cy="769699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BNP Paribas et Stellantis NV (dividendes non réinvestis et dividendes non réinvestis ; code Bloomberg : BNP FP Equity et STLA FP Equity ; place de cotation : sponsorEuronext Paris SA et Euronext Paris SA ; www.bnpparibas.com et www.stellantis.com).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14/04/2022 au 22/04/2022 (inclus). Une fois le montant de l’enveloppe initiale atteint (30 000 000 EUR), la commercialisation de « Actions BSV Mensuel Avril 2022 (exemple)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au cours de clôture  le plus bas observé aux dates suivantes : </a:t>
                      </a:r>
                    </a:p>
                    <a:p>
                      <a:r>
                        <a:t>18-03-2022, 14-04-2022.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14/06/2027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28/06/2027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14/06/2023, 14/07/2023, 14/08/2023, 14/09/2023, 16/10/2023, 14/11/2023, 14/12/2023, 15/01/2024, 14/02/2024, 14/03/2024, 15/04/2024, 14/05/2024, 14/06/2024, 15/07/2024, 14/08/2024, 16/09/2024, 14/10/2024, 14/11/2024, 16/12/2024, 14/01/2025, 14/02/2025, 14/03/2025, 14/04/2025, 14/05/2025, 16/06/2025, 14/07/2025, 14/08/2025, 15/09/2025, 14/10/2025, 14/11/2025, 15/12/2025, 14/01/2026, 16/02/2026, 16/03/2026, 14/04/2026, 14/05/2026, 15/06/2026, 14/07/2026, 14/08/2026, 14/09/2026, 14/10/2026, 16/11/2026, 14/12/2026, 14/01/2027, 15/02/2027, 15/03/2027, 14/04/2027, 14/05/2027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23/05/2022, 30/05/2022, 28/06/2022, 28/07/2022, 29/08/2022, 28/09/2022, 28/10/2022, 28/11/2022, 29/12/2022, 30/01/2023, 28/02/2023, 28/03/2023, 28/04/2023, 29/05/2023, 28/06/2023, 28/07/2023, 28/08/2023, 28/09/2023, 30/10/2023, 28/11/2023, 02/01/2024, 29/01/2024, 28/02/2024, 28/03/2024, 29/04/2024, 28/05/2024, 28/06/2024, 29/07/2024, 28/08/2024, 30/09/2024, 28/10/2024, 28/11/2024, 02/01/2025, 28/01/2025, 28/02/2025, 28/03/2025, 30/04/2025, 28/05/2025, 30/06/2025, 28/07/2025, 28/08/2025, 29/09/2025, 28/10/2025, 28/11/2025, 31/12/2025, 28/01/2026, 02/03/2026, 30/03/2026, 28/04/2026, 28/05/2026, 29/06/2026, 28/07/2026, 28/08/2026, 28/09/2026, 28/10/2026, 30/11/2026, 29/12/2026, 28/01/2027, 01/03/2027, 31/03/2027, 28/04/2027, 28/05/2027, 28/06/2027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29/05/2023, 28/06/2023, 28/07/2023, 28/08/2023, 28/09/2023, 30/10/2023, 28/11/2023, 02/01/2024, 29/01/2024, 28/02/2024, 28/03/2024, 29/04/2024, 28/05/2024, 28/06/2024, 29/07/2024, 28/08/2024, 30/09/2024, 28/10/2024, 28/11/2024, 02/01/2025, 28/01/2025, 28/02/2025, 28/03/2025, 30/04/2025, 28/05/2025, 30/06/2025, 28/07/2025, 28/08/2025, 29/09/2025, 28/10/2025, 28/11/2025, 31/12/2025, 28/01/2026, 02/03/2026, 30/03/2026, 28/04/2026, 28/05/2026, 29/06/2026, 28/07/2026, 28/08/2026, 28/09/2026, 28/10/2026, 30/11/2026, 29/12/2026, 28/01/2027, 01/03/2027, 31/03/2027, 28/04/2027, 28/05/2027, 28/06/2027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95%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Actions BSV Mensuel Avril 2022 (exemple)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BSV Mensuel Avril 2022 (exemple) », vous êtes exposé pour une durée de 12 à 62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 et Stellantis NV (dividendes non réinvestis; code Bloomberg : STLA FP Equity ;  place de cotation : Euronext Paris SA ; www.stellantis.com).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61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1,0% par mois écoulé depuis le 14/04/2022 (soit 12,00%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l’action la moins performante clôture à un cours supérieur ou égal à 66,95%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 l'action la moins performante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Actions BSV Mensuel Avril 2022 (exemple)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Actions BSV Mensuel Avril 2022 (exemple)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Actions BSV Mensuel Avril 2022 (exemple) » ne peut constituer l’intégralité d’un portefeuille d’investissement. L’investisseur est exposé pour une durée de 12 à 62 mois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Actions BSV Mensuel Avril 2022 (exemple)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BSV Mensuel Avril 2022 (exemple) », vous êtes exposé pour une durée de 12 à 62 mois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(dividendes non réinvestis; code Bloomberg : BNP FP Equity ;  place de cotation : Euronext Paris SA ; www.bnpparibas.com) et Stellantis NV (dividendes non réinvestis; code Bloomberg : STLA FP Equity ;  place de cotation : Euronext Paris SA ; www.stellantis.com).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61</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 par mois (soit 12,00%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Actions BSV Mensuel Avril 2022 (exemple)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Actions BSV Mensuel Avril 2022 (exemple)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Actions BSV Mensuel Avril 2022 (exemple) » ne peut constituer l’intégralité d’un portefeuille d’investissement. L’investisseur est exposé pour une durée de 12 à 62 mois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 par mois écoulé depuis le 14/04/2022</a:t>
            </a:r>
          </a:p>
          <a:p>
            <a:pPr marL="0" indent="0" algn="ctr">
              <a:lnSpc>
                <a:spcPct val="100000"/>
              </a:lnSpc>
              <a:spcBef>
                <a:spcPts val="0"/>
              </a:spcBef>
              <a:buNone/>
            </a:pPr>
            <a:r>
              <a:rPr lang="fr-FR" sz="800" dirty="0"/>
              <a:t>(soit un gain de 62,00% et un Taux de Rendement Annuel net de </a:t>
            </a:r>
            <a:r>
              <a:rPr lang="fr-FR" sz="800" dirty="0">
                <a:highlight>
                  <a:srgbClr val="FFFF00"/>
                </a:highlight>
              </a:rPr>
              <a:t>8,65%</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1,0% par mois écoulé depuis le 14/04/2022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8,69%</a:t>
            </a:r>
            <a:r>
              <a:rPr lang="fr-FR" sz="800" baseline="30000" dirty="0"/>
              <a:t>⁽²⁾ </a:t>
            </a:r>
            <a:r>
              <a:rPr lang="fr-FR" sz="800" dirty="0"/>
              <a:t>et </a:t>
            </a:r>
            <a:r>
              <a:rPr lang="fr-FR" sz="800" dirty="0">
                <a:highlight>
                  <a:srgbClr val="FFFF00"/>
                </a:highlight>
              </a:rPr>
              <a:t>10,68%</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61,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14/06/2027,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66,95% de son Cours de Référence, l’investisseur reçoit, le 28 juin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28 juin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14/04/2022 et le 14/06/2027</a:t>
            </a:r>
          </a:p>
          <a:p>
            <a:pPr marL="0" indent="0" algn="ctr">
              <a:lnSpc>
                <a:spcPct val="100000"/>
              </a:lnSpc>
              <a:spcBef>
                <a:spcPts val="0"/>
              </a:spcBef>
              <a:buNone/>
            </a:pPr>
            <a:r>
              <a:rPr lang="fr-FR" sz="800" dirty="0"/>
              <a:t>(Soit un Taux de Rendement Annuel net inférieur ou égal </a:t>
            </a:r>
            <a:r>
              <a:rPr lang="fr-FR" sz="800"/>
              <a:t>à -13,39%</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le plus bas observé aux dates suivantes : 
18-03-2022, 14-04-2022.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66,95% mais supérieur ou égal à 50% de son Cours de Référence, l’investisseur reçoit, le 28 juin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mois 12, puis décroît de 0,55% chaque mois, pour atteindre 67,5% du Cours de Référence à la fin du mois 61.</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de clôture  le plus bas observé aux dates suivantes : 
18-03-2022, 14-04-2022.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95% du Cours de Référence en fin du mois 1, puis décroît de 0,55% chaque mois à partir de la fin du mois  (inclus), pour atteindre 66,95% du Cours de Référence à la fin du mois 62.</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⁽²⁾</a:t>
            </a:r>
            <a:r>
              <a:rPr lang="fr-FR" sz="800" dirty="0"/>
              <a:t> et </a:t>
            </a:r>
            <a:r>
              <a:rPr lang="fr-FR" sz="800" dirty="0">
                <a:highlight>
                  <a:srgbClr val="00FFFF"/>
                </a:highlight>
              </a:rPr>
              <a:t>&lt; TRA.TOUT.P&gt;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14/06/2027,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66.95% de son Cours de Référence, l’investisseur reçoit, le 28/06/2027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28/06/2027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14/04/2022 et le 14/06/2027</a:t>
            </a:r>
          </a:p>
          <a:p>
            <a:pPr marL="0" indent="0" algn="ctr">
              <a:lnSpc>
                <a:spcPct val="100000"/>
              </a:lnSpc>
              <a:spcBef>
                <a:spcPts val="0"/>
              </a:spcBef>
              <a:buNone/>
            </a:pPr>
            <a:r>
              <a:rPr lang="fr-FR" sz="800" dirty="0"/>
              <a:t>(Soit un Taux de Rendement Annuel net inférieur ou égal à </a:t>
            </a:r>
            <a:r>
              <a:rPr lang="fr-FR" sz="800" dirty="0">
                <a:highlight>
                  <a:srgbClr val="00FFFF"/>
                </a:highlight>
              </a:rPr>
              <a:t>&lt; TRA.MRD.P&gt;</a:t>
            </a:r>
            <a:r>
              <a:rPr lang="fr-FR" sz="800" baseline="30000" dirty="0">
                <a:latin typeface="+mn-lt"/>
              </a:rPr>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11.33</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66.95% mais supérieur ou égal à 50% de son Cours de Référence, l’investisseur reçoit, le 28/06/2027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&lt;TRA.RM.P&gt;</a:t>
            </a:r>
            <a:r>
              <a:rPr lang="fr-FR" sz="800" baseline="30000" dirty="0">
                <a:highlight>
                  <a:srgbClr val="00FFFF"/>
                </a:highlight>
              </a:rPr>
              <a:t>(</a:t>
            </a:r>
            <a:r>
              <a:rPr lang="fr-FR" sz="800" baseline="30000" dirty="0"/>
              <a:t>2) </a:t>
            </a:r>
            <a:r>
              <a:rPr lang="fr-FR" sz="800" dirty="0"/>
              <a:t>et </a:t>
            </a:r>
            <a:r>
              <a:rPr lang="fr-FR" sz="800" dirty="0">
                <a:highlight>
                  <a:srgbClr val="00FFFF"/>
                </a:highlight>
              </a:rPr>
              <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⁽¹⁾ </a:t>
            </a:r>
            <a:r>
              <a:rPr lang="fr-FR" sz="800" dirty="0">
                <a:solidFill>
                  <a:schemeClr val="tx2"/>
                </a:solidFill>
              </a:rPr>
              <a:t>à partir de la fin du mois 12 et jusqu’à la fin du mois 61, on compare le cours de clôture de l'action la moins performante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95% du Cours de Référence  en fin de mois 12, puis décroît de 0,55% chaque mois, pour atteindre 67,5% du Cours de Référence à la fin du mois 61.</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61, si à l’une des dates de constatation mensuelle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1,0% par mois écoulé depuis le 14/04/2022 (soit 12,00%</a:t>
            </a:r>
            <a:r>
              <a:rPr lang="fr-FR" sz="800" i="1" dirty="0">
                <a:solidFill>
                  <a:srgbClr val="000000"/>
                </a:solidFill>
              </a:rPr>
              <a:t> </a:t>
            </a:r>
            <a:r>
              <a:rPr lang="fr-FR" sz="800" dirty="0">
                <a:solidFill>
                  <a:srgbClr val="000000"/>
                </a:solidFill>
              </a:rPr>
              <a:t>par année écoulée et un Taux de Rendement Annuel net maximum de 10,68%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66,95% de son Cours de Référence, l’investisseur récupère alors l’intégralité de son capital initial, majorée d’un gain de 1,0% par mois écoulé depuis le 14/04/2022  (soit un gain de 62,00% et un Taux de Rendement Annuel net de 8,65%</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66,95% de son Cours de Référence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BSV Mensuel Avril 2022 (exemple)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62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 par mois écoulé depuis le 14/04/2022 </a:t>
            </a:r>
            <a:r>
              <a:rPr lang="fr-FR" sz="800" dirty="0">
                <a:solidFill>
                  <a:srgbClr val="000000"/>
                </a:solidFill>
              </a:rPr>
              <a:t>(soit un Taux de Rendement Annuel net maximum de 10,68%</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Actions BSV Mensuel Avril 2022 (exemple)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66,95%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mensuelle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 dès lors que l’action la moins performante clôture à un cours supérieur ou égal à la barrière dégressive de versement du coupon</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61, si à l’une des dates de constatation mensuelle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  (soit un Taux de Rendement Annuel net maximum de </a:t>
            </a:r>
            <a:r>
              <a:rPr lang="fr-FR" sz="800" dirty="0">
                <a:solidFill>
                  <a:srgbClr val="000000"/>
                </a:solidFill>
                <a:highlight>
                  <a:srgbClr val="00FFFF"/>
                </a:highlight>
              </a:rPr>
              <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de Référence, l’investisseur récupère alors l’intégralité de son capital initial (soit un Taux de Rendement Annuel net maximum de </a:t>
            </a:r>
            <a:r>
              <a:rPr lang="fr-FR" sz="800" dirty="0">
                <a:solidFill>
                  <a:srgbClr val="000000"/>
                </a:solidFill>
                <a:highlight>
                  <a:srgbClr val="00FFFF"/>
                </a:highlight>
              </a:rPr>
              <a:t>11.49</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BSV Mensuel Avril 2022 (exemple)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62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1,0% par mois </a:t>
            </a:r>
            <a:r>
              <a:rPr lang="fr-FR" sz="800" dirty="0">
                <a:solidFill>
                  <a:srgbClr val="000000"/>
                </a:solidFill>
              </a:rPr>
              <a:t>(soit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Actions BSV Mensuel Avril 2022 (exemple)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versement du coupon   </a:t>
            </a:r>
            <a:r>
              <a:rPr lang="fr-FR" sz="800" b="1" dirty="0">
                <a:effectLst/>
                <a:ea typeface="Calibri" panose="020F0502020204030204" pitchFamily="34" charset="0"/>
              </a:rPr>
              <a:t>en cours de vie, et des seuils de 66.95%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66,95%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Actions BSV Mensuel Avril 2022 (exemple) » EST TRÈS SENSIBLE À UNE FAIBLE VARIATION DU cours DE CLÔTURE de l'action la moins performante AUTOUR DES SEUILS DE 66,95%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⁽¹⁾ </a:t>
            </a:r>
            <a:r>
              <a:rPr lang="fr-FR" sz="800" dirty="0">
                <a:latin typeface="+mn-lt"/>
              </a:rPr>
              <a:t>des mois 12 à 61</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-24,22%</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⁽¹⁾</a:t>
            </a:r>
            <a:r>
              <a:rPr lang="fr-FR" sz="800" dirty="0">
                <a:latin typeface="+mn-lt"/>
              </a:rPr>
              <a:t> des mois 12 à 61,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66,95% de son Cours de Référence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-10,29%</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Actions BSV Mensuel Avril 2022 (exemple)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1,0% par mois écoulé depuis le 14/04/2022, soit un gain de 12,00% dans notre exemple.</a:t>
            </a:r>
          </a:p>
          <a:p>
            <a:pPr algn="just">
              <a:spcAft>
                <a:spcPts val="600"/>
              </a:spcAft>
            </a:pPr>
            <a:r>
              <a:rPr lang="fr-FR" sz="800" dirty="0"/>
              <a:t>Ce qui correspond à un Taux de Rendement Annuel net de 10,68%</a:t>
            </a:r>
            <a:r>
              <a:rPr lang="fr-FR" sz="800" baseline="30000" dirty="0"/>
              <a:t>⁽²⁾</a:t>
            </a:r>
            <a:r>
              <a:rPr lang="fr-FR" sz="800" dirty="0"/>
              <a:t>, contre un Taux de Rendement Annuel net de 18,45%</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1,0% par mois écoulé depuis le 14/04/2022.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737360"/>
            <a:ext cx="3291840" cy="2351314"/>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19289</TotalTime>
  <Words>10242</Words>
  <Application>Microsoft Office PowerPoint</Application>
  <PresentationFormat>Personnalisé</PresentationFormat>
  <Paragraphs>369</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Calibri</vt:lpstr>
      <vt:lpstr>Century Gothic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795</cp:revision>
  <cp:lastPrinted>2022-05-04T09:56:42Z</cp:lastPrinted>
  <dcterms:created xsi:type="dcterms:W3CDTF">2017-02-21T09:03:05Z</dcterms:created>
  <dcterms:modified xsi:type="dcterms:W3CDTF">2022-05-18T09:25:42Z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