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0" r:id="rId17"/>
  </p:sldIdLst>
  <p:sldSz cx="7559675" cy="10691813"/>
  <p:notesSz cx="6797675" cy="9928225"/>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84A15F-AD96-4D28-9083-C85DE286D628}" v="6" dt="2022-04-25T13:14:26.13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2178" y="-246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2" Type="http://schemas.openxmlformats.org/officeDocument/2006/relationships/customXml" Target="../customXml/item2.xml"/><Relationship Id="rId20" Type="http://schemas.openxmlformats.org/officeDocument/2006/relationships/tags" Target="tags/tag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25" Type="http://schemas.microsoft.com/office/2016/11/relationships/changesInfo" Target="changesInfos/changesInfo1.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e CABROL" userId="f7bdfae0-4bdc-4014-acef-2bd557435658" providerId="ADAL" clId="{4784A15F-AD96-4D28-9083-C85DE286D628}"/>
    <pc:docChg chg="undo custSel modSld">
      <pc:chgData name="Emilie CABROL" userId="f7bdfae0-4bdc-4014-acef-2bd557435658" providerId="ADAL" clId="{4784A15F-AD96-4D28-9083-C85DE286D628}" dt="2022-04-25T13:22:31.733" v="47" actId="947"/>
      <pc:docMkLst>
        <pc:docMk/>
      </pc:docMkLst>
      <pc:sldChg chg="modSp mod">
        <pc:chgData name="Emilie CABROL" userId="f7bdfae0-4bdc-4014-acef-2bd557435658" providerId="ADAL" clId="{4784A15F-AD96-4D28-9083-C85DE286D628}" dt="2022-04-25T13:14:28.939" v="1" actId="13926"/>
        <pc:sldMkLst>
          <pc:docMk/>
          <pc:sldMk cId="4283008219" sldId="284"/>
        </pc:sldMkLst>
        <pc:spChg chg="mod">
          <ac:chgData name="Emilie CABROL" userId="f7bdfae0-4bdc-4014-acef-2bd557435658" providerId="ADAL" clId="{4784A15F-AD96-4D28-9083-C85DE286D628}" dt="2022-04-25T13:14:28.939" v="1" actId="13926"/>
          <ac:spMkLst>
            <pc:docMk/>
            <pc:sldMk cId="4283008219" sldId="284"/>
            <ac:spMk id="16" creationId="{E676ECD3-0DEA-491E-887F-9613472B311F}"/>
          </ac:spMkLst>
        </pc:spChg>
      </pc:sldChg>
      <pc:sldChg chg="modSp mod">
        <pc:chgData name="Emilie CABROL" userId="f7bdfae0-4bdc-4014-acef-2bd557435658" providerId="ADAL" clId="{4784A15F-AD96-4D28-9083-C85DE286D628}" dt="2022-04-25T13:16:09.923" v="19" actId="20577"/>
        <pc:sldMkLst>
          <pc:docMk/>
          <pc:sldMk cId="1251430996" sldId="285"/>
        </pc:sldMkLst>
        <pc:spChg chg="mod">
          <ac:chgData name="Emilie CABROL" userId="f7bdfae0-4bdc-4014-acef-2bd557435658" providerId="ADAL" clId="{4784A15F-AD96-4D28-9083-C85DE286D628}" dt="2022-04-25T13:15:29.138" v="11" actId="20577"/>
          <ac:spMkLst>
            <pc:docMk/>
            <pc:sldMk cId="1251430996" sldId="285"/>
            <ac:spMk id="8" creationId="{45E62237-4DC9-4DD0-9918-340FCAD95D29}"/>
          </ac:spMkLst>
        </pc:spChg>
        <pc:spChg chg="mod">
          <ac:chgData name="Emilie CABROL" userId="f7bdfae0-4bdc-4014-acef-2bd557435658" providerId="ADAL" clId="{4784A15F-AD96-4D28-9083-C85DE286D628}" dt="2022-04-25T13:14:50.853" v="5" actId="6549"/>
          <ac:spMkLst>
            <pc:docMk/>
            <pc:sldMk cId="1251430996" sldId="285"/>
            <ac:spMk id="9" creationId="{BAD55BEF-E45A-4965-B14D-559B26896481}"/>
          </ac:spMkLst>
        </pc:spChg>
        <pc:spChg chg="mod">
          <ac:chgData name="Emilie CABROL" userId="f7bdfae0-4bdc-4014-acef-2bd557435658" providerId="ADAL" clId="{4784A15F-AD96-4D28-9083-C85DE286D628}" dt="2022-04-25T13:16:09.923" v="19" actId="20577"/>
          <ac:spMkLst>
            <pc:docMk/>
            <pc:sldMk cId="1251430996" sldId="285"/>
            <ac:spMk id="16" creationId="{BB8A8A7D-F6FF-4F58-AE88-928E127B96F7}"/>
          </ac:spMkLst>
        </pc:spChg>
      </pc:sldChg>
      <pc:sldChg chg="modSp mod">
        <pc:chgData name="Emilie CABROL" userId="f7bdfae0-4bdc-4014-acef-2bd557435658" providerId="ADAL" clId="{4784A15F-AD96-4D28-9083-C85DE286D628}" dt="2022-04-25T13:17:06.008" v="25" actId="13926"/>
        <pc:sldMkLst>
          <pc:docMk/>
          <pc:sldMk cId="2335663946" sldId="286"/>
        </pc:sldMkLst>
        <pc:spChg chg="mod">
          <ac:chgData name="Emilie CABROL" userId="f7bdfae0-4bdc-4014-acef-2bd557435658" providerId="ADAL" clId="{4784A15F-AD96-4D28-9083-C85DE286D628}" dt="2022-04-25T13:17:06.008" v="25" actId="13926"/>
          <ac:spMkLst>
            <pc:docMk/>
            <pc:sldMk cId="2335663946" sldId="286"/>
            <ac:spMk id="11" creationId="{FED2574D-6984-4E56-B512-D9093DAE028A}"/>
          </ac:spMkLst>
        </pc:spChg>
      </pc:sldChg>
      <pc:sldChg chg="modSp mod">
        <pc:chgData name="Emilie CABROL" userId="f7bdfae0-4bdc-4014-acef-2bd557435658" providerId="ADAL" clId="{4784A15F-AD96-4D28-9083-C85DE286D628}" dt="2022-04-25T13:22:31.733" v="47" actId="947"/>
        <pc:sldMkLst>
          <pc:docMk/>
          <pc:sldMk cId="131778213" sldId="287"/>
        </pc:sldMkLst>
        <pc:spChg chg="mod">
          <ac:chgData name="Emilie CABROL" userId="f7bdfae0-4bdc-4014-acef-2bd557435658" providerId="ADAL" clId="{4784A15F-AD96-4D28-9083-C85DE286D628}" dt="2022-04-25T13:22:31.733" v="47" actId="947"/>
          <ac:spMkLst>
            <pc:docMk/>
            <pc:sldMk cId="131778213" sldId="287"/>
            <ac:spMk id="39" creationId="{24D170D4-46F4-43FE-B0B4-2763010FA847}"/>
          </ac:spMkLst>
        </pc:spChg>
        <pc:spChg chg="mod">
          <ac:chgData name="Emilie CABROL" userId="f7bdfae0-4bdc-4014-acef-2bd557435658" providerId="ADAL" clId="{4784A15F-AD96-4D28-9083-C85DE286D628}" dt="2022-04-25T13:19:04.607" v="42" actId="20577"/>
          <ac:spMkLst>
            <pc:docMk/>
            <pc:sldMk cId="131778213" sldId="287"/>
            <ac:spMk id="41" creationId="{D9808083-2602-4381-B2C0-93B66238FCB8}"/>
          </ac:spMkLst>
        </pc:spChg>
        <pc:spChg chg="mod">
          <ac:chgData name="Emilie CABROL" userId="f7bdfae0-4bdc-4014-acef-2bd557435658" providerId="ADAL" clId="{4784A15F-AD96-4D28-9083-C85DE286D628}" dt="2022-04-25T13:17:28.561" v="29" actId="20577"/>
          <ac:spMkLst>
            <pc:docMk/>
            <pc:sldMk cId="131778213" sldId="287"/>
            <ac:spMk id="67" creationId="{54856FA3-20DE-4C1E-8670-977050ABC5CF}"/>
          </ac:spMkLst>
        </pc:spChg>
      </pc:sldChg>
      <pc:sldChg chg="modSp">
        <pc:chgData name="Emilie CABROL" userId="f7bdfae0-4bdc-4014-acef-2bd557435658" providerId="ADAL" clId="{4784A15F-AD96-4D28-9083-C85DE286D628}" dt="2022-04-25T13:14:26.131" v="0"/>
        <pc:sldMkLst>
          <pc:docMk/>
          <pc:sldMk cId="1502825947" sldId="291"/>
        </pc:sldMkLst>
        <pc:spChg chg="mod">
          <ac:chgData name="Emilie CABROL" userId="f7bdfae0-4bdc-4014-acef-2bd557435658" providerId="ADAL" clId="{4784A15F-AD96-4D28-9083-C85DE286D628}" dt="2022-04-25T13:14:26.131" v="0"/>
          <ac:spMkLst>
            <pc:docMk/>
            <pc:sldMk cId="1502825947" sldId="291"/>
            <ac:spMk id="16" creationId="{E676ECD3-0DEA-491E-887F-9613472B311F}"/>
          </ac:spMkLst>
        </pc:spChg>
      </pc:sldChg>
      <pc:sldChg chg="modSp">
        <pc:chgData name="Emilie CABROL" userId="f7bdfae0-4bdc-4014-acef-2bd557435658" providerId="ADAL" clId="{4784A15F-AD96-4D28-9083-C85DE286D628}" dt="2022-04-25T13:14:26.131" v="0"/>
        <pc:sldMkLst>
          <pc:docMk/>
          <pc:sldMk cId="3692740643" sldId="293"/>
        </pc:sldMkLst>
        <pc:spChg chg="mod">
          <ac:chgData name="Emilie CABROL" userId="f7bdfae0-4bdc-4014-acef-2bd557435658" providerId="ADAL" clId="{4784A15F-AD96-4D28-9083-C85DE286D628}" dt="2022-04-25T13:14:26.131" v="0"/>
          <ac:spMkLst>
            <pc:docMk/>
            <pc:sldMk cId="3692740643" sldId="293"/>
            <ac:spMk id="27" creationId="{A4CCB2D9-55D1-45E7-AAEC-BF4CDAF99BB8}"/>
          </ac:spMkLst>
        </pc:spChg>
      </pc:sldChg>
      <pc:sldChg chg="modSp">
        <pc:chgData name="Emilie CABROL" userId="f7bdfae0-4bdc-4014-acef-2bd557435658" providerId="ADAL" clId="{4784A15F-AD96-4D28-9083-C85DE286D628}" dt="2022-04-25T13:14:26.131" v="0"/>
        <pc:sldMkLst>
          <pc:docMk/>
          <pc:sldMk cId="2416999927" sldId="294"/>
        </pc:sldMkLst>
        <pc:spChg chg="mod">
          <ac:chgData name="Emilie CABROL" userId="f7bdfae0-4bdc-4014-acef-2bd557435658" providerId="ADAL" clId="{4784A15F-AD96-4D28-9083-C85DE286D628}" dt="2022-04-25T13:14:26.131" v="0"/>
          <ac:spMkLst>
            <pc:docMk/>
            <pc:sldMk cId="2416999927" sldId="294"/>
            <ac:spMk id="11" creationId="{FED2574D-6984-4E56-B512-D9093DAE028A}"/>
          </ac:spMkLst>
        </pc:spChg>
      </pc:sldChg>
      <pc:sldChg chg="modSp">
        <pc:chgData name="Emilie CABROL" userId="f7bdfae0-4bdc-4014-acef-2bd557435658" providerId="ADAL" clId="{4784A15F-AD96-4D28-9083-C85DE286D628}" dt="2022-04-25T13:14:26.131" v="0"/>
        <pc:sldMkLst>
          <pc:docMk/>
          <pc:sldMk cId="1551785400" sldId="295"/>
        </pc:sldMkLst>
        <pc:spChg chg="mod">
          <ac:chgData name="Emilie CABROL" userId="f7bdfae0-4bdc-4014-acef-2bd557435658" providerId="ADAL" clId="{4784A15F-AD96-4D28-9083-C85DE286D628}" dt="2022-04-25T13:14:26.131" v="0"/>
          <ac:spMkLst>
            <pc:docMk/>
            <pc:sldMk cId="1551785400" sldId="295"/>
            <ac:spMk id="41" creationId="{D9808083-2602-4381-B2C0-93B66238FCB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17/05/2022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17/05/2022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⁽¹⁾</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14 avril 2022 au 22 avril 2022 (inclus). </a:t>
            </a:r>
            <a:r>
              <a:rPr lang="fr-FR" sz="800" cap="none" dirty="0"/>
              <a:t>Une fois le montant de l’enveloppe initiale atteint (30 000 000 EUR), la commercialisation de « Actions BSV Mensuel Avril 2022 » peut cesser à tout moment sans préavis avant le 22 avril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5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r>
              <a:rPr lang="fr-FR" sz="800" b="1" cap="none" baseline="30000" dirty="0">
                <a:solidFill>
                  <a:schemeClr val="tx2"/>
                </a:solidFill>
              </a:rPr>
              <a:t>⁽²⁾</a:t>
            </a:r>
            <a:r>
              <a:rPr lang="fr-FR" sz="800" b="1" cap="none" dirty="0">
                <a:solidFill>
                  <a:schemeClr val="tx2"/>
                </a:solidFill>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86232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b="1">
                <a:solidFill>
                  <a:srgbClr val="000000"/>
                </a:solidFill>
              </a:rPr>
              <a:t>Actions BSV Mensuel Avril 2022 ne peut constituer l’intégralité d’un portefeuille d’investissement.</a:t>
            </a:r>
            <a:endParaRPr lang="fr-FR" sz="800" cap="none" dirty="0">
              <a:solidFill>
                <a:schemeClr val="tx2"/>
              </a:solidFill>
            </a:endParaRP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endParaRPr lang="fr-FR" sz="800" dirty="0">
              <a:solidFill>
                <a:srgbClr val="000000"/>
              </a:solidFill>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ACTIONS BSV MENSUEL AVRIL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⁽¹⁾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⁽²⁾ </a:t>
            </a:r>
            <a:r>
              <a:rPr lang="fr-FR" sz="650" dirty="0">
                <a:solidFill>
                  <a:schemeClr val="tx2"/>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chemeClr val="tx2"/>
                </a:solidFill>
              </a:rPr>
              <a:t>(3)</a:t>
            </a:r>
            <a:r>
              <a:rPr lang="fr-FR" sz="650" dirty="0">
                <a:solidFill>
                  <a:schemeClr val="tx2"/>
                </a:solidFill>
              </a:rPr>
              <a:t>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17 mai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a:solidFill>
                  <a:schemeClr val="tx2"/>
                </a:solidFill>
                <a:latin typeface="+mn-lt"/>
              </a:rPr>
              <a:t>) </a:t>
            </a:r>
            <a:r>
              <a:rPr lang="fr-FR" sz="650">
                <a:solidFill>
                  <a:schemeClr val="tx2"/>
                </a:solidFill>
                <a:latin typeface="+mn-lt"/>
              </a:rPr>
              <a:t>dividendes non réinvestis</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50%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66.95% mais supérieur ou égal à 50%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Actions BSV Mensuel Avril 2022 » EST TRÈS SENSIBLE À UNE FAIBLE </a:t>
            </a:r>
            <a:r>
              <a:rPr lang="fr-FR" sz="800">
                <a:solidFill>
                  <a:srgbClr val="B9A049"/>
                </a:solidFill>
                <a:latin typeface="+mn-lt"/>
              </a:rPr>
              <a:t>VARIATION DU cours </a:t>
            </a:r>
            <a:r>
              <a:rPr lang="fr-FR" sz="800" dirty="0">
                <a:solidFill>
                  <a:srgbClr val="B9A049"/>
                </a:solidFill>
                <a:latin typeface="+mn-lt"/>
              </a:rPr>
              <a:t>DE l’action la moins performante AUTOUR DES SEUILS DE 50% ET DE 66.95% DE SON Cours de Référence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461804"/>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mois 1, à la date de constatation correspondante, l’action la moins performante clôture à un cours strictement supérieur à la barrière dégressive de versement du coupon. Le produit verse donc un coupon de 1,00% au titre du mois.</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mois 2 à 62, aux dates de constatation correspondantes</a:t>
            </a:r>
            <a:r>
              <a:rPr lang="fr-FR" sz="800" baseline="30000" dirty="0"/>
              <a:t>⁽¹⁾</a:t>
            </a:r>
            <a:r>
              <a:rPr lang="fr-FR" sz="800" dirty="0"/>
              <a:t>, l’action la moins performante clôture à un cours strictement inférieur au seuil de versement du coupon.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50% de son Cours de Référence (40% dans cet exemple). L’investisseur récupère alors le capital initialement investi diminué de l’intégralité de la baisse enregistrée par l’action la moins performante, soit 40%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highlight>
                  <a:srgbClr val="FFFF00"/>
                </a:highlight>
              </a:rPr>
              <a:t>11,65</a:t>
            </a:r>
            <a:r>
              <a:rPr lang="fr-FR" sz="800" dirty="0"/>
              <a:t>%</a:t>
            </a:r>
            <a:r>
              <a:rPr lang="fr-FR" sz="800" baseline="30000" dirty="0"/>
              <a:t>⁽²⁾</a:t>
            </a:r>
            <a:r>
              <a:rPr lang="fr-FR" sz="800" dirty="0"/>
              <a:t>, contre un Taux de Rendement Annuel net négatif de              -</a:t>
            </a:r>
            <a:r>
              <a:rPr lang="fr-FR" sz="800" dirty="0">
                <a:highlight>
                  <a:srgbClr val="FFFF00"/>
                </a:highlight>
              </a:rPr>
              <a:t>11,77</a:t>
            </a:r>
            <a:r>
              <a:rPr lang="fr-FR" sz="800" dirty="0"/>
              <a:t>%</a:t>
            </a:r>
            <a:r>
              <a:rPr lang="fr-FR" sz="800" baseline="30000" dirty="0"/>
              <a:t>⁽²⁾</a:t>
            </a:r>
            <a:r>
              <a:rPr lang="fr-FR" sz="800" dirty="0"/>
              <a:t>, pour un investissement direct dans l’action la moins performante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mois 2, à la date de constatation correspondante</a:t>
            </a:r>
            <a:r>
              <a:rPr lang="fr-FR" sz="800" baseline="30000" dirty="0">
                <a:latin typeface="+mn-lt"/>
              </a:rPr>
              <a:t>⁽¹⁾</a:t>
            </a:r>
            <a:r>
              <a:rPr lang="fr-FR" sz="800" dirty="0">
                <a:latin typeface="+mn-lt"/>
              </a:rPr>
              <a:t>, l’action la moins performante clôture à un cours strictement inférieur à la barrière dégressive de remboursement anticipé automatique mais supérieur au seuil de versement du coupon. Le mécanisme de remboursement anticipé automatique n’est donc pas activé mais le produit verse un coupon de 1,00% au titre du mois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66.95% de son Cours de Référence (60% dans cet exemple) mais strictement supérieur à 50% de son Cours de Référence.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6,32</a:t>
            </a:r>
            <a:r>
              <a:rPr lang="fr-FR" sz="800" dirty="0">
                <a:solidFill>
                  <a:srgbClr val="04202E"/>
                </a:solidFill>
                <a:latin typeface="+mn-lt"/>
              </a:rPr>
              <a:t>%</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a:t>
            </a:r>
            <a:r>
              <a:rPr lang="fr-FR" sz="800" dirty="0">
                <a:solidFill>
                  <a:srgbClr val="04202E"/>
                </a:solidFill>
                <a:highlight>
                  <a:srgbClr val="FFFF00"/>
                </a:highlight>
                <a:latin typeface="+mn-lt"/>
              </a:rPr>
              <a:t>6,67</a:t>
            </a:r>
            <a:r>
              <a:rPr lang="fr-FR" sz="800" dirty="0">
                <a:solidFill>
                  <a:srgbClr val="04202E"/>
                </a:solidFill>
                <a:latin typeface="+mn-lt"/>
              </a:rPr>
              <a:t>%</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Actions BSV Mensuel Avril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mois 1 au mois 11, aux dates de constatation correspondantes</a:t>
            </a:r>
            <a:r>
              <a:rPr lang="fr-FR" sz="800" baseline="30000" dirty="0">
                <a:solidFill>
                  <a:schemeClr val="tx2"/>
                </a:solidFill>
              </a:rPr>
              <a:t>⁽¹⁾</a:t>
            </a:r>
            <a:r>
              <a:rPr lang="fr-FR" sz="800" dirty="0">
                <a:solidFill>
                  <a:schemeClr val="tx2"/>
                </a:solidFill>
              </a:rPr>
              <a:t>, l’action la moins performante clôture à un cours supérieur au seuil de versement du coupon. Le produit verse alors un coupon de 1,00% au titre de chaque mois.</a:t>
            </a:r>
          </a:p>
          <a:p>
            <a:pPr algn="just">
              <a:spcAft>
                <a:spcPts val="600"/>
              </a:spcAft>
            </a:pPr>
            <a:r>
              <a:rPr lang="fr-FR" sz="800" dirty="0">
                <a:solidFill>
                  <a:schemeClr val="tx2"/>
                </a:solidFill>
              </a:rPr>
              <a:t>Dès la fin du mois 12, à la date de constatation correspondante</a:t>
            </a:r>
            <a:r>
              <a:rPr lang="fr-FR" sz="800" baseline="30000" dirty="0">
                <a:solidFill>
                  <a:schemeClr val="tx2"/>
                </a:solidFill>
              </a:rPr>
              <a:t>⁽¹⁾</a:t>
            </a:r>
            <a:r>
              <a:rPr lang="fr-FR" sz="800" dirty="0">
                <a:solidFill>
                  <a:schemeClr val="tx2"/>
                </a:solidFill>
              </a:rPr>
              <a:t>, l’action la moins performante clôture à un cours supérieur à la barrière dégressive de remboursement anticipé automatique (120% dans cet exemple). Le produit est alors automatiquement remboursé par anticipation. L’investisseur récupère l’intégralité du capital initial majoré du coupon de 1,00%.</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10.68</a:t>
            </a:r>
            <a:r>
              <a:rPr lang="fr-FR" sz="800" baseline="30000" dirty="0">
                <a:solidFill>
                  <a:srgbClr val="04202E"/>
                </a:solidFill>
              </a:rPr>
              <a:t>⁽²⁾</a:t>
            </a:r>
            <a:r>
              <a:rPr lang="fr-FR" sz="800" dirty="0">
                <a:solidFill>
                  <a:srgbClr val="04202E"/>
                </a:solidFill>
              </a:rPr>
              <a:t>, contre un Taux de Rendement Annuel net de </a:t>
            </a:r>
            <a:r>
              <a:rPr lang="fr-FR" sz="800" dirty="0">
                <a:solidFill>
                  <a:schemeClr val="tx2"/>
                </a:solidFill>
                <a:highlight>
                  <a:srgbClr val="FFFF00"/>
                </a:highlight>
              </a:rPr>
              <a:t>13,18</a:t>
            </a:r>
            <a:r>
              <a:rPr lang="fr-FR" sz="800" dirty="0">
                <a:solidFill>
                  <a:srgbClr val="04202E"/>
                </a:solidFill>
              </a:rPr>
              <a:t>%</a:t>
            </a:r>
            <a:r>
              <a:rPr lang="fr-FR" sz="800" baseline="30000" dirty="0">
                <a:solidFill>
                  <a:srgbClr val="04202E"/>
                </a:solidFill>
              </a:rPr>
              <a:t>⁽²⁾</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1,00% par mois.</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641366A7-4AA0-D631-4ACD-7C95F93BC6D5}"/>
              </a:ext>
            </a:extLst>
          </p:cNvPr>
          <p:cNvSpPr txBox="1"/>
          <p:nvPr/>
        </p:nvSpPr>
        <p:spPr>
          <a:xfrm>
            <a:off x="771525" y="4913448"/>
            <a:ext cx="4056380" cy="369332"/>
          </a:xfrm>
          <a:prstGeom prst="rect">
            <a:avLst/>
          </a:prstGeom>
          <a:noFill/>
        </p:spPr>
        <p:txBody>
          <a:bodyPr wrap="square">
            <a:spAutoFit/>
          </a:bodyPr>
          <a:lstStyle/>
          <a:p/>
        </p:txBody>
      </p:sp>
      <p:sp>
        <p:nvSpPr>
          <p:cNvPr id="19" name="ZoneTexte 18">
            <a:extLst>
              <a:ext uri="{FF2B5EF4-FFF2-40B4-BE49-F238E27FC236}">
                <a16:creationId xmlns:a16="http://schemas.microsoft.com/office/drawing/2014/main" id="{F2C22C14-4445-69DE-95BA-4651FEEFA06C}"/>
              </a:ext>
            </a:extLst>
          </p:cNvPr>
          <p:cNvSpPr txBox="1"/>
          <p:nvPr/>
        </p:nvSpPr>
        <p:spPr>
          <a:xfrm>
            <a:off x="771525" y="7907325"/>
            <a:ext cx="4056380"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737360"/>
            <a:ext cx="3291840" cy="2351314"/>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BOUYGUES SA</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922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821292493"/>
              </p:ext>
            </p:extLst>
          </p:nvPr>
        </p:nvGraphicFramePr>
        <p:xfrm>
          <a:off x="499188" y="8288140"/>
          <a:ext cx="6343573" cy="558652"/>
        </p:xfrm>
        <a:graphic>
          <a:graphicData uri="http://schemas.openxmlformats.org/drawingml/2006/table">
            <a:tbl>
              <a:tblPr firstRow="1" bandRow="1"/>
              <a:tblGrid>
                <a:gridCol w="2304972">
                  <a:extLst>
                    <a:ext uri="{9D8B030D-6E8A-4147-A177-3AD203B41FA5}">
                      <a16:colId xmlns:a16="http://schemas.microsoft.com/office/drawing/2014/main" val="426783337"/>
                    </a:ext>
                  </a:extLst>
                </a:gridCol>
                <a:gridCol w="701040">
                  <a:extLst>
                    <a:ext uri="{9D8B030D-6E8A-4147-A177-3AD203B41FA5}">
                      <a16:colId xmlns:a16="http://schemas.microsoft.com/office/drawing/2014/main" val="1092029791"/>
                    </a:ext>
                  </a:extLst>
                </a:gridCol>
                <a:gridCol w="772160">
                  <a:extLst>
                    <a:ext uri="{9D8B030D-6E8A-4147-A177-3AD203B41FA5}">
                      <a16:colId xmlns:a16="http://schemas.microsoft.com/office/drawing/2014/main" val="2835768170"/>
                    </a:ext>
                  </a:extLst>
                </a:gridCol>
                <a:gridCol w="889000">
                  <a:extLst>
                    <a:ext uri="{9D8B030D-6E8A-4147-A177-3AD203B41FA5}">
                      <a16:colId xmlns:a16="http://schemas.microsoft.com/office/drawing/2014/main" val="2946066054"/>
                    </a:ext>
                  </a:extLst>
                </a:gridCol>
                <a:gridCol w="807720">
                  <a:extLst>
                    <a:ext uri="{9D8B030D-6E8A-4147-A177-3AD203B41FA5}">
                      <a16:colId xmlns:a16="http://schemas.microsoft.com/office/drawing/2014/main" val="2045902365"/>
                    </a:ext>
                  </a:extLst>
                </a:gridCol>
                <a:gridCol w="868681">
                  <a:extLst>
                    <a:ext uri="{9D8B030D-6E8A-4147-A177-3AD203B41FA5}">
                      <a16:colId xmlns:a16="http://schemas.microsoft.com/office/drawing/2014/main" val="4159666098"/>
                    </a:ext>
                  </a:extLst>
                </a:gridCol>
              </a:tblGrid>
              <a:tr h="312188">
                <a:tc>
                  <a:txBody>
                    <a:bodyPr/>
                    <a:lstStyle/>
                    <a:p>
                      <a:pPr>
                        <a:defRPr sz="800"/>
                      </a:pPr>
                      <a:r>
                        <a:t>Performances au 16/05/2022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8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800"/>
                      </a:pPr>
                      <a:r>
                        <a:t>Bouygues SA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1,16%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21,21%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12,39%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64,06%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140,07%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132815"/>
            <a:ext cx="7248779" cy="276999"/>
          </a:xfrm>
          <a:prstGeom prst="rect">
            <a:avLst/>
          </a:prstGeom>
          <a:noFill/>
        </p:spPr>
        <p:txBody>
          <a:bodyPr wrap="square">
            <a:spAutoFit/>
          </a:bodyPr>
          <a:lstStyle/>
          <a:p>
            <a:r>
              <a:rPr lang="fr-FR" sz="1200" cap="none" dirty="0">
                <a:latin typeface="Futura PT" panose="020B0902020204020203" pitchFamily="34" charset="0"/>
              </a:rPr>
              <a:t>ÉVOLUTION DES ACTIONS  </a:t>
            </a:r>
            <a:r>
              <a:rPr lang="fr-FR" sz="1200" dirty="0">
                <a:solidFill>
                  <a:srgbClr val="B9A049"/>
                </a:solidFill>
                <a:latin typeface="+mj-lt"/>
              </a:rPr>
              <a:t>BOUYGUES SA </a:t>
            </a:r>
            <a:r>
              <a:rPr lang="fr-FR" sz="1200" cap="none" dirty="0">
                <a:latin typeface="Futura PT" panose="020B0902020204020203" pitchFamily="34" charset="0"/>
              </a:rPr>
              <a:t>ENTRE LE JJ/MM/AAAA ET LE JJ/MM/AAAA </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96554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0" y="4389120"/>
            <a:ext cx="6217920" cy="365760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17 mai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278368893"/>
              </p:ext>
            </p:extLst>
          </p:nvPr>
        </p:nvGraphicFramePr>
        <p:xfrm>
          <a:off x="361950" y="979297"/>
          <a:ext cx="6837886" cy="7576599"/>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endParaRPr lang="fr-FR" sz="700" b="1" kern="1200" dirty="0">
                        <a:solidFill>
                          <a:srgbClr val="B9A049"/>
                        </a:solidFill>
                        <a:latin typeface="+mn-lt"/>
                        <a:ea typeface="+mn-ea"/>
                        <a:cs typeface="+mn-cs"/>
                      </a:endParaRPr>
                    </a:p>
                  </a:txBody>
                  <a:tcPr marL="72000" marR="72000" marT="46800" marB="46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800"/>
                      </a:pP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113671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Forme</a:t>
                      </a:r>
                    </a:p>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l’action la moins performante.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056770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des actions Bouygues SA (dividendes non réinvestis; code Bloomberg : EN FP Equity ;  place de cotation : 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Du 14/04/2022 au 22/04/2022 (inclus). Une fois le montant de l’enveloppe initiale atteint (30 000 000 EUR), la commercialisation de « Actions BSV Mensuel Avril 2022 » peut cesser à tout moment sans préavis avant le 22/04/2022,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Détermination du Niveau de Référence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Le Cours de Référence correspond au cours de clôture  le plus bas observé aux dates suivantes : </a:t>
                      </a:r>
                    </a:p>
                    <a:p>
                      <a:r>
                        <a:t> 18-03-2022, 14-04-2022.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14/07/2027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28/07/2027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800"/>
                      </a:pPr>
                      <a:r>
                        <a:t>Dates de constatation mensuelle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95%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66,95%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8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50%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Oui, exemption retenue : investisseur qualifié (assurance uniquement). Offre au public exemptée de la publication d’un prospectus.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Une Double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8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8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8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52 avenue André Morizet- 92100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 avril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404367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Actions BSV Mensuel Avril 2022 » soit 1 000 EUR. Le montant remboursé est brut, hors frais et fiscalité applicable au cadre d’investissement. Les Taux de Rendement Annuel sont nets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Ils sont calculés entre le 22/04/2022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Actions BSV Mensuel Avril 2022 », vous êtes exposé pour une durée de  12 à 63 mois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mois 12 jusqu'à la fin du mois 62</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mois écoulé depuis le 14/04/2022 (soit 12,00%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 ou si à la date de constatation finale(¹), l’action la moins performante clôture à un cours supérieur ou égal à 66,95% de son Cours de Référence</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de Référence, l’investisseur accepte de limiter ses gains en cas de forte hausse de l'action la moins performante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10.68 </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( 2)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lang="fr-FR" sz="800" noProof="0" dirty="0">
              <a:solidFill>
                <a:schemeClr val="tx1"/>
              </a:solidFill>
              <a:latin typeface="Proxima Nova Rg"/>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Actions BSV Mensuel Avril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Actions BSV Mensuel Avril 2022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Actions BSV Mensuel Avril 2022 » ne peut constituer l’intégralité d’un portefeuille d’investissement. L’investisseur est exposé pour une durée de 12 à 63 mois à l’action la moins performante,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72200"/>
            <a:ext cx="6400800" cy="3500438"/>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Actions BSV Mensuel Avril 2022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22/04/2022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Actions BSV Mensuel Avril 2022 », vous êtes exposé pour une durée de 12 à 63 mois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mois 12 jusqu'à la fin du mois 62</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mois (soit 12,00%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la barrière dégressive de versement du coupon.</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de Référence,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10.68</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⁽²⁾</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Actions BSV Mensuel Avril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Actions BSV Mensuel Avril 2022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Actions BSV Mensuel Avril 2022 » ne peut constituer l’intégralité d’un portefeuille d’investissement. L’investisseur est exposé pour une durée de 12 à 63 mois à l’action la moins performante,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72200"/>
            <a:ext cx="6400800" cy="3500438"/>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mois écoulé depuis le 14/04/2022</a:t>
            </a:r>
          </a:p>
          <a:p>
            <a:pPr marL="0" indent="0" algn="ctr">
              <a:lnSpc>
                <a:spcPct val="100000"/>
              </a:lnSpc>
              <a:spcBef>
                <a:spcPts val="0"/>
              </a:spcBef>
              <a:buNone/>
            </a:pPr>
            <a:r>
              <a:rPr lang="fr-FR" sz="800" dirty="0"/>
              <a:t>(soit un gain de 63,00% et un Taux de Rendement Annuel net de </a:t>
            </a:r>
            <a:r>
              <a:rPr lang="fr-FR" sz="800" dirty="0">
                <a:highlight>
                  <a:srgbClr val="FFFF00"/>
                </a:highlight>
              </a:rPr>
              <a:t>8.62</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mois écoulé depuis le 14/04/2022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8.65</a:t>
            </a:r>
            <a:r>
              <a:rPr lang="fr-FR" sz="800" baseline="30000" dirty="0"/>
              <a:t>⁽²⁾ </a:t>
            </a:r>
            <a:r>
              <a:rPr lang="fr-FR" sz="800" dirty="0"/>
              <a:t>et </a:t>
            </a:r>
            <a:r>
              <a:rPr lang="fr-FR" sz="800" dirty="0">
                <a:highlight>
                  <a:srgbClr val="FFFF00"/>
                </a:highlight>
              </a:rPr>
              <a:t>10.68</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04289" y="214929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⁽¹⁾ </a:t>
            </a:r>
            <a:r>
              <a:rPr lang="fr-FR" sz="800" dirty="0">
                <a:solidFill>
                  <a:schemeClr val="tx2"/>
                </a:solidFill>
              </a:rPr>
              <a:t>à partir de la fin du mois 12 et jusqu’à la fin du mois 62,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mensuelle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11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14 juillet 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66,95% de son Cours de Référence, l’investisseur reçoit, le 28 juillet 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50% de son cours de Référence, l’investisseur reçoit, le 28 juillet 2027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14/04/2022 et le 14/07/2027</a:t>
            </a:r>
          </a:p>
          <a:p>
            <a:pPr marL="0" indent="0" algn="ctr">
              <a:lnSpc>
                <a:spcPct val="100000"/>
              </a:lnSpc>
              <a:spcBef>
                <a:spcPts val="0"/>
              </a:spcBef>
              <a:buNone/>
            </a:pPr>
            <a:r>
              <a:rPr lang="fr-FR" sz="800" dirty="0"/>
              <a:t>(Soit un Taux de Rendement Annuel net inférieur ou égal </a:t>
            </a:r>
            <a:r>
              <a:rPr lang="fr-FR" sz="800"/>
              <a:t>à -13.20</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98007"/>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au cours de clôture  le plus bas observé aux dates suivantes : 
 18-03-2022, 14-04-2022.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11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11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66,95% mais supérieur ou égal à 50% de son Cours de Référence, l’investisseur reçoit, le 28 juillet 2027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95% du Cours de Référence  en fin de mois 12, puis décroît de 0,55% chaque mois, pour atteindre 67,5% du Cours de Référence à la fin du mois 62.</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⁽¹⁾ </a:t>
            </a:r>
            <a:r>
              <a:rPr lang="fr-FR" sz="800" dirty="0">
                <a:solidFill>
                  <a:schemeClr val="tx2"/>
                </a:solidFill>
              </a:rPr>
              <a:t>et à la date de constatation finale, on compare le cours de l’action la moins performante à son Cours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871532"/>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au cours de clôture  le plus bas observé aux dates suivantes : 
 18-03-2022, 14-04-2022.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mensuelle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la barrière dégressive de versement du coupon</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486485" y="5412127"/>
            <a:ext cx="5025383" cy="519355"/>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1,00%</a:t>
            </a:r>
          </a:p>
          <a:p>
            <a:pPr defTabSz="1042988" fontAlgn="base">
              <a:spcBef>
                <a:spcPct val="0"/>
              </a:spcBef>
              <a:spcAft>
                <a:spcPct val="0"/>
              </a:spcAft>
            </a:pPr>
            <a:r>
              <a:rPr lang="fr-FR" dirty="0">
                <a:solidFill>
                  <a:schemeClr val="tx1"/>
                </a:solidFill>
                <a:latin typeface="Proxima Nova Rg" panose="02000506030000020004" pitchFamily="2" charset="0"/>
              </a:rPr>
              <a:t/>
            </a:r>
          </a:p>
          <a:p>
            <a:pPr defTabSz="1042988" fontAlgn="base">
              <a:spcBef>
                <a:spcPct val="0"/>
              </a:spcBef>
              <a:spcAft>
                <a:spcPct val="0"/>
              </a:spcAft>
            </a:pPr>
            <a:endParaRPr lang="fr-FR" dirty="0">
              <a:solidFill>
                <a:schemeClr val="tx1"/>
              </a:solidFill>
              <a:latin typeface="Proxima Nova Rg" panose="02000506030000020004" pitchFamily="2" charset="0"/>
            </a:endParaRP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mensuelle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a:t>
            </a:r>
            <a:r>
              <a:rPr lang="fr-FR" sz="800" b="1" dirty="0">
                <a:solidFill>
                  <a:schemeClr val="tx2"/>
                </a:solidFill>
                <a:latin typeface="Proxima Nova Rg" panose="02000506030000020004" pitchFamily="2" charset="0"/>
              </a:rPr>
              <a:t>strictement inférieur à la barrière dégressive de versement du coupon,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n’est mis </a:t>
            </a:r>
            <a:r>
              <a:rPr lang="fr-FR">
                <a:latin typeface="Proxima Nova Rg" panose="02000506030000020004" pitchFamily="2" charset="0"/>
              </a:rPr>
              <a:t>en mémoire</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La barrière de versement du coupon est dégressive au fil du temps. Elle est fixée à 95% du Cours de Référence en fin du mois 1, puis décroît de 0,55% chaque mois à partir de la fin du mois  (inclus), pour atteindre 66,95% du Cours de Référence à la fin du mois 63.</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FFFF00"/>
                </a:highlight>
              </a:rPr>
              <a:t>9,23</a:t>
            </a:r>
            <a:r>
              <a:rPr lang="fr-FR" sz="800" dirty="0"/>
              <a:t>%</a:t>
            </a:r>
            <a:r>
              <a:rPr lang="fr-FR" sz="800" baseline="30000" dirty="0"/>
              <a:t>⁽²⁾</a:t>
            </a:r>
            <a:r>
              <a:rPr lang="fr-FR" sz="800" dirty="0"/>
              <a:t> et </a:t>
            </a:r>
            <a:r>
              <a:rPr lang="fr-FR" sz="800" dirty="0">
                <a:highlight>
                  <a:srgbClr val="FFFF00"/>
                </a:highlight>
              </a:rPr>
              <a:t>9,23</a:t>
            </a:r>
            <a:r>
              <a:rPr lang="fr-FR" sz="800" dirty="0"/>
              <a:t>%</a:t>
            </a:r>
            <a:r>
              <a:rPr lang="fr-FR" sz="800" baseline="30000" dirty="0"/>
              <a:t>⁽²⁾</a:t>
            </a:r>
            <a:r>
              <a:rPr lang="fr-FR" sz="800" dirty="0"/>
              <a:t>)</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14/07/2027,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66.95% de son Cours de Référence, l’investisseur reçoit, le 28/07/2027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50% de son cours de Référence, l’investisseur reçoit, le 28/07/2027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704388"/>
            <a:ext cx="5203302" cy="54864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14/04/2022 et le 14/07/2027</a:t>
            </a:r>
          </a:p>
          <a:p>
            <a:pPr marL="0" indent="0" algn="ctr">
              <a:lnSpc>
                <a:spcPct val="100000"/>
              </a:lnSpc>
              <a:spcBef>
                <a:spcPts val="0"/>
              </a:spcBef>
              <a:buNone/>
            </a:pPr>
            <a:r>
              <a:rPr lang="fr-FR" sz="800" dirty="0"/>
              <a:t>(Soit un Taux de Rendement Annuel net inférieur ou égal à </a:t>
            </a:r>
            <a:r>
              <a:rPr lang="fr-FR" sz="800" dirty="0">
                <a:highlight>
                  <a:srgbClr val="FFFF00"/>
                </a:highlight>
              </a:rPr>
              <a:t>-10,11</a:t>
            </a:r>
            <a:r>
              <a:rPr lang="fr-FR" sz="800" dirty="0"/>
              <a:t>%</a:t>
            </a:r>
            <a:r>
              <a:rPr lang="fr-FR" sz="800" baseline="30000" dirty="0"/>
              <a:t>⁽²⁾</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5,37%</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66.95% mais supérieur ou égal à 50% de son Cours de Référence, l’investisseur reçoit, le 28/07/2027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9,34</a:t>
            </a:r>
            <a:r>
              <a:rPr lang="fr-FR" sz="800" dirty="0"/>
              <a:t>%</a:t>
            </a:r>
            <a:r>
              <a:rPr lang="fr-FR" sz="800" baseline="30000" dirty="0"/>
              <a:t>⁽²⁾ </a:t>
            </a:r>
            <a:r>
              <a:rPr lang="fr-FR" sz="800" dirty="0"/>
              <a:t>et </a:t>
            </a:r>
            <a:r>
              <a:rPr lang="fr-FR" sz="800" dirty="0">
                <a:highlight>
                  <a:srgbClr val="FFFF00"/>
                </a:highlight>
              </a:rPr>
              <a:t>10.68</a:t>
            </a:r>
            <a:r>
              <a:rPr lang="fr-FR" sz="800" baseline="30000" dirty="0"/>
              <a:t>⁽²⁾</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⁽¹⁾ </a:t>
            </a:r>
            <a:r>
              <a:rPr lang="fr-FR" sz="800" dirty="0">
                <a:solidFill>
                  <a:schemeClr val="tx2"/>
                </a:solidFill>
              </a:rPr>
              <a:t>à partir de la fin du mois 12 et jusqu’à la fin du mois 62, on compare le cours de clôture de l'action la moins performante à son Cours de Référence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mensuelle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95% du Cours de Référence  en fin de mois 12, puis décroît de 0,55% chaque mois, pour atteindre 67,5% du Cours de Référence à la fin du mois 62.</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450116"/>
          </a:xfrm>
          <a:prstGeom prst="rect">
            <a:avLst/>
          </a:prstGeom>
          <a:noFill/>
        </p:spPr>
        <p:txBody>
          <a:bodyPr wrap="square">
            <a:spAutoFit/>
          </a:bodyPr>
          <a:lstStyle/>
          <a:p>
            <a:pPr algn="just">
              <a:lnSpc>
                <a:spcPct val="95000"/>
              </a:lnSpc>
              <a:spcBef>
                <a:spcPts val="600"/>
              </a:spcBef>
            </a:pPr>
            <a:r>
              <a:rPr lang="fr-FR" sz="1200" b="1" dirty="0">
                <a:solidFill>
                  <a:srgbClr val="B9A049"/>
                </a:solidFill>
              </a:rPr>
              <a:t>AVANTAGES</a:t>
            </a:r>
          </a:p>
          <a:p>
            <a:pPr algn="just">
              <a:lnSpc>
                <a:spcPct val="95000"/>
              </a:lnSpc>
              <a:spcBef>
                <a:spcPts val="600"/>
              </a:spcBef>
            </a:pPr>
            <a:endParaRPr lang="fr-FR" sz="5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mois 12 jusqu'à la fin du mois 62, si à l’une des dates de constatation mensuelle correspondantes</a:t>
            </a:r>
            <a:r>
              <a:rPr lang="fr-FR" sz="800" baseline="30000" dirty="0">
                <a:solidFill>
                  <a:srgbClr val="000000"/>
                </a:solidFill>
              </a:rPr>
              <a:t>⁽¹⁾</a:t>
            </a:r>
            <a:r>
              <a:rPr lang="fr-FR" sz="800" dirty="0">
                <a:solidFill>
                  <a:srgbClr val="000000"/>
                </a:solidFill>
              </a:rPr>
              <a:t> l’action la moins performante clôture à un cours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1,00% par mois écoulé depuis le 14/04/2022 (soit 12,00%</a:t>
            </a:r>
            <a:r>
              <a:rPr lang="fr-FR" sz="800" i="1" dirty="0">
                <a:solidFill>
                  <a:srgbClr val="000000"/>
                </a:solidFill>
              </a:rPr>
              <a:t> </a:t>
            </a:r>
            <a:r>
              <a:rPr lang="fr-FR" sz="800" dirty="0">
                <a:solidFill>
                  <a:srgbClr val="000000"/>
                </a:solidFill>
              </a:rPr>
              <a:t>par année écoulée et un Taux de Rendement Annuel net maximum de </a:t>
            </a:r>
            <a:r>
              <a:rPr lang="fr-FR" sz="800" dirty="0">
                <a:solidFill>
                  <a:srgbClr val="000000"/>
                </a:solidFill>
                <a:highlight>
                  <a:srgbClr val="FFFF00"/>
                </a:highlight>
              </a:rPr>
              <a:t>10.68</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66,95% de son Cours de Référence, l’investisseur récupère alors l’intégralité de son capital initial, majorée d’un gain de 1,00% par mois écoulé depuis le 14/04/2022  (soit un gain de 63,00% et un Taux de Rendement Annuel net de 8.62</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la moins performante clôture à un cours strictement inférieur à 66,95% de son Cours de Référence mais supérieur ou égal à 50% de ce dernier, l’investisseur récupère l’intégralité de son capital initialement investi. Le capital n’est donc exposé à un risque de perte à l’échéance⁽¹⁾ que si l’action la moins performante clôture à un cours strictement inférieur à 50% de son Cours de Référence à la date de constatation finale⁽¹⁾.</a:t>
            </a:r>
          </a:p>
          <a:p>
            <a:pPr marL="0" lvl="1" algn="just">
              <a:lnSpc>
                <a:spcPct val="95000"/>
              </a:lnSpc>
              <a:spcBef>
                <a:spcPts val="600"/>
              </a:spcBef>
            </a:pPr>
            <a:r>
              <a:rPr lang="fr-FR" sz="1200" b="1" dirty="0">
                <a:solidFill>
                  <a:srgbClr val="B9A049"/>
                </a:solidFill>
              </a:rPr>
              <a:t>INCONVÉNIENTS</a:t>
            </a:r>
          </a:p>
          <a:p>
            <a:pPr marL="0" lvl="1" algn="just">
              <a:lnSpc>
                <a:spcPct val="95000"/>
              </a:lnSpc>
              <a:spcBef>
                <a:spcPts val="600"/>
              </a:spcBef>
            </a:pPr>
            <a:endParaRPr lang="fr-FR" sz="5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Actions BSV Mensuel Avril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50%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12 à 63 mois.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1,00% par mois écoulé depuis le 14/04/2022 </a:t>
            </a:r>
            <a:r>
              <a:rPr lang="fr-FR" sz="800" dirty="0">
                <a:solidFill>
                  <a:srgbClr val="000000"/>
                </a:solidFill>
              </a:rPr>
              <a:t>(soit un Taux de Rendement Annuel net maximum de </a:t>
            </a:r>
            <a:r>
              <a:rPr lang="fr-FR" sz="800" dirty="0">
                <a:solidFill>
                  <a:srgbClr val="000000"/>
                </a:solidFill>
                <a:highlight>
                  <a:srgbClr val="FFFF00"/>
                </a:highlight>
              </a:rPr>
              <a:t>10.68</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Actions BSV Mensuel Avril 2022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la barrière dégressive de remboursement anticipé automatique  </a:t>
            </a:r>
            <a:r>
              <a:rPr lang="fr-FR" sz="800" b="1" dirty="0">
                <a:effectLst/>
                <a:ea typeface="Calibri" panose="020F0502020204030204" pitchFamily="34" charset="0"/>
              </a:rPr>
              <a:t>en cours de vie, et des seuils de 66,95% et 50% de son Cours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200" b="1" dirty="0">
                <a:solidFill>
                  <a:srgbClr val="B9A049"/>
                </a:solidFill>
              </a:rPr>
              <a:t>PRINCIPAUX FACTEURS DE RISQUES</a:t>
            </a:r>
            <a:endParaRPr lang="fr-FR" sz="1000" b="1" i="1" dirty="0">
              <a:solidFill>
                <a:srgbClr val="B9A049"/>
              </a:solidFill>
            </a:endParaRPr>
          </a:p>
          <a:p>
            <a:pPr marL="0" lvl="1" indent="0" algn="just">
              <a:lnSpc>
                <a:spcPct val="95000"/>
              </a:lnSpc>
              <a:spcBef>
                <a:spcPts val="600"/>
              </a:spcBef>
              <a:spcAft>
                <a:spcPts val="200"/>
              </a:spcAft>
              <a:buNone/>
            </a:pPr>
            <a:r>
              <a:rPr lang="fr-FR" sz="800" i="1" dirty="0">
                <a:solidFill>
                  <a:srgbClr val="000000"/>
                </a:solidFill>
              </a:rPr>
              <a:t>Les investisseurs sont invités à lire attentivement la section « Facteurs de Risques » du Prospectus de base.</a:t>
            </a:r>
          </a:p>
          <a:p>
            <a:pPr algn="just">
              <a:lnSpc>
                <a:spcPct val="95000"/>
              </a:lnSpc>
            </a:pP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mensuelle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1,00% dès lors que l’action la moins performante clôture à un cours supérieur ou égal à la barrière dégressive de versement du coupon</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mois 12 jusqu'à la fin du mois 62, si à l’une des dates de constatation mensuelle correspondantes</a:t>
            </a:r>
            <a:r>
              <a:rPr lang="fr-FR" sz="800" baseline="30000" dirty="0">
                <a:solidFill>
                  <a:srgbClr val="000000"/>
                </a:solidFill>
              </a:rPr>
              <a:t>⁽¹⁾</a:t>
            </a:r>
            <a:r>
              <a:rPr lang="fr-FR" sz="800" dirty="0">
                <a:solidFill>
                  <a:srgbClr val="000000"/>
                </a:solidFill>
              </a:rPr>
              <a:t> l’action la moins performante clôture à un cours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1,00%  (soit un Taux de Rendement Annuel net maximum de </a:t>
            </a:r>
            <a:r>
              <a:rPr lang="fr-FR" sz="800" dirty="0">
                <a:solidFill>
                  <a:srgbClr val="000000"/>
                </a:solidFill>
                <a:highlight>
                  <a:srgbClr val="FFFF00"/>
                </a:highlight>
              </a:rPr>
              <a:t>10.68</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50% de son Cours de Référence, l’investisseur récupère alors l’intégralité de son capital initial (soit un Taux de Rendement Annuel net de 9,23%⁽²⁾).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Actions BSV Mensuel Avril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50%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12 à 63 mois.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1,00% par mois </a:t>
            </a:r>
            <a:r>
              <a:rPr lang="fr-FR" sz="800" dirty="0">
                <a:solidFill>
                  <a:srgbClr val="000000"/>
                </a:solidFill>
              </a:rPr>
              <a:t>(soit un Taux de Rendement Annuel net maximum de </a:t>
            </a:r>
            <a:r>
              <a:rPr lang="fr-FR" sz="800" dirty="0">
                <a:solidFill>
                  <a:srgbClr val="000000"/>
                </a:solidFill>
                <a:highlight>
                  <a:srgbClr val="FFFF00"/>
                </a:highlight>
              </a:rPr>
              <a:t>10.68</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Actions BSV Mensuel Avril 2022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la barrière dégressive de versement du coupon   </a:t>
            </a:r>
            <a:r>
              <a:rPr lang="fr-FR" sz="800" b="1" dirty="0">
                <a:effectLst/>
                <a:ea typeface="Calibri" panose="020F0502020204030204" pitchFamily="34" charset="0"/>
              </a:rPr>
              <a:t>en cours de vie, et des seuils de 66.95% et 50% de son Cours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 la moins performante.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38499"/>
          </a:xfrm>
          <a:prstGeom prst="rect">
            <a:avLst/>
          </a:prstGeom>
          <a:noFill/>
        </p:spPr>
        <p:txBody>
          <a:bodyPr wrap="square" lIns="0" tIns="0" rIns="0" bIns="0" rtlCol="0">
            <a:spAutoFit/>
          </a:bodyPr>
          <a:lstStyle/>
          <a:p>
            <a:pPr algn="just"/>
            <a:r>
              <a:rPr lang="fr-FR" sz="900" b="1" dirty="0">
                <a:solidFill>
                  <a:srgbClr val="B9A049"/>
                </a:solidFill>
                <a:latin typeface="+mj-lt"/>
              </a:rPr>
              <a:t>SCÉNARIO DÉFAVORABLE </a:t>
            </a:r>
            <a:r>
              <a:rPr lang="fr-FR" sz="900" dirty="0">
                <a:solidFill>
                  <a:srgbClr val="B9A049"/>
                </a:solidFill>
              </a:rPr>
              <a:t>: À la date de constatation finale</a:t>
            </a:r>
            <a:r>
              <a:rPr lang="fr-FR" sz="900" baseline="30000" dirty="0">
                <a:solidFill>
                  <a:srgbClr val="B9A049"/>
                </a:solidFill>
              </a:rPr>
              <a:t>⁽¹⁾</a:t>
            </a:r>
            <a:r>
              <a:rPr lang="fr-FR" sz="900" dirty="0">
                <a:solidFill>
                  <a:srgbClr val="B9A049"/>
                </a:solidFill>
              </a:rPr>
              <a:t>, l’action la moins performante clôture à un cours strictement inférieur à 50%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a:t>
            </a:r>
            <a:r>
              <a:rPr lang="fr-FR" sz="800" dirty="0">
                <a:latin typeface="+mn-lt"/>
              </a:rPr>
              <a:t>: </a:t>
            </a:r>
            <a:r>
              <a:rPr lang="fr-FR" sz="800" b="0" dirty="0">
                <a:latin typeface="+mn-lt"/>
              </a:rPr>
              <a:t>À la date de constatation finale(¹), l’action la moins performante clôture à un cours strictement inférieur à 66,95% mais supérieur ou égal à 50%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Actions BSV Mensuel Avril 2022 » EST TRÈS SENSIBLE À UNE FAIBLE VARIATION DU cours DE CLÔTURE de l'action la moins performante AUTOUR DES SEUILS DE 66,95% ET DE 50% </a:t>
            </a:r>
            <a:r>
              <a:rPr lang="fr-FR" sz="800" cap="all" dirty="0">
                <a:solidFill>
                  <a:srgbClr val="B9A049"/>
                </a:solidFill>
                <a:latin typeface="+mn-lt"/>
              </a:rPr>
              <a:t>DE SON Cours de Référence</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mensuelle</a:t>
            </a:r>
            <a:r>
              <a:rPr lang="fr-FR" sz="800" baseline="30000" dirty="0"/>
              <a:t>⁽¹⁾ </a:t>
            </a:r>
            <a:r>
              <a:rPr lang="fr-FR" sz="800" dirty="0">
                <a:latin typeface="+mn-lt"/>
              </a:rPr>
              <a:t>des mois 12 à 62</a:t>
            </a:r>
            <a:r>
              <a:rPr lang="fr-FR" sz="800" dirty="0"/>
              <a:t>, l’action la moins performante clôture à un cours strictement inférieur à la barrière dégressive de remboursement anticipé automatique.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50% de son Cours de Référence (40% dans cet exemple). L’investisseur récupère alors le capital initialement investi diminué de l’intégralité de la baisse enregistrée par l’action la moins performante, soit 40%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 la moins performante</a:t>
            </a:r>
            <a:r>
              <a:rPr lang="fr-FR" sz="800" baseline="30000" dirty="0"/>
              <a:t>(3)</a:t>
            </a:r>
            <a:r>
              <a:rPr lang="fr-FR" sz="800" dirty="0"/>
              <a:t>, soit </a:t>
            </a:r>
            <a:r>
              <a:rPr lang="fr-FR" sz="800" dirty="0">
                <a:highlight>
                  <a:srgbClr val="FFFF00"/>
                </a:highlight>
              </a:rPr>
              <a:t>-16.80</a:t>
            </a:r>
            <a:r>
              <a:rPr lang="fr-FR" sz="800" baseline="30000" dirty="0">
                <a:highlight>
                  <a:srgbClr val="FFFF00"/>
                </a:highlight>
              </a:rPr>
              <a: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mensuelle</a:t>
            </a:r>
            <a:r>
              <a:rPr lang="fr-FR" sz="800" baseline="30000" dirty="0">
                <a:solidFill>
                  <a:srgbClr val="04202E"/>
                </a:solidFill>
                <a:latin typeface="+mn-lt"/>
              </a:rPr>
              <a:t>⁽¹⁾</a:t>
            </a:r>
            <a:r>
              <a:rPr lang="fr-FR" sz="800" dirty="0">
                <a:latin typeface="+mn-lt"/>
              </a:rPr>
              <a:t> des mois 12 à 62, l’action la moins performante clôture à </a:t>
            </a:r>
            <a:r>
              <a:rPr lang="fr-FR" sz="800" dirty="0">
                <a:solidFill>
                  <a:schemeClr val="tx2"/>
                </a:solidFill>
                <a:latin typeface="+mn-lt"/>
              </a:rPr>
              <a:t>un cours strictement inférieur à la barrière dégressive de remboursement anticipé automatique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66,95% de son Cours de Référence (60% dans cet exemple). L’investisseur récupère alors l’intégralité de son capital initialement investi.
        </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-1.00</a:t>
            </a:r>
            <a:r>
              <a:rPr lang="fr-FR" sz="800" baseline="30000" dirty="0">
                <a:highlight>
                  <a:srgbClr val="FFFF00"/>
                </a:highlight>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-10.15</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Actions BSV Mensuel Avril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mensuelle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la moins performante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la barrière dégressive de remboursement anticipé automatique </a:t>
            </a:r>
            <a:r>
              <a:rPr lang="fr-FR" sz="800" dirty="0">
                <a:solidFill>
                  <a:schemeClr val="tx2"/>
                </a:solidFill>
              </a:rPr>
              <a:t>(120% dans cet exemple). Le produit est automatiquement remboursé par anticipation. Il verse alors l’intégralité du capital initial majorée d’un gain de 1,00% par mois écoulé depuis le 22/04/2022, soit un gain de </a:t>
            </a:r>
            <a:r>
              <a:rPr lang="fr-FR" sz="800" dirty="0">
                <a:solidFill>
                  <a:schemeClr val="tx2"/>
                </a:solidFill>
                <a:highlight>
                  <a:srgbClr val="FFFF00"/>
                </a:highlight>
              </a:rPr>
              <a:t>12,00%</a:t>
            </a:r>
            <a:r>
              <a:rPr lang="fr-FR" sz="800" dirty="0">
                <a:solidFill>
                  <a:schemeClr val="tx2"/>
                </a:solidFill>
              </a:rPr>
              <a:t> dans notre exemple.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10.68</a:t>
            </a:r>
            <a:r>
              <a:rPr lang="fr-FR" sz="800" baseline="30000" dirty="0">
                <a:solidFill>
                  <a:srgbClr val="04202E"/>
                </a:solidFill>
              </a:rPr>
              <a:t>⁽²⁾</a:t>
            </a:r>
            <a:r>
              <a:rPr lang="fr-FR" sz="800" dirty="0">
                <a:solidFill>
                  <a:srgbClr val="04202E"/>
                </a:solidFill>
              </a:rPr>
              <a:t>, contre un Taux de Rendement Annuel net de </a:t>
            </a:r>
            <a:r>
              <a:rPr lang="fr-FR" sz="800" dirty="0">
                <a:solidFill>
                  <a:schemeClr val="tx2"/>
                </a:solidFill>
                <a:highlight>
                  <a:srgbClr val="FFFF00"/>
                </a:highlight>
              </a:rPr>
              <a:t>18.45</a:t>
            </a:r>
            <a:r>
              <a:rPr lang="fr-FR" sz="800" baseline="30000" dirty="0">
                <a:solidFill>
                  <a:srgbClr val="04202E"/>
                </a:solidFill>
              </a:rPr>
              <a:t>⁽²⁾</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1,00% par mois écoulé depuis le 22 avril 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6C6C129D-CB6A-B5A2-93D0-CB709078459F}"/>
              </a:ext>
            </a:extLst>
          </p:cNvPr>
          <p:cNvSpPr txBox="1"/>
          <p:nvPr/>
        </p:nvSpPr>
        <p:spPr>
          <a:xfrm>
            <a:off x="771525" y="4913448"/>
            <a:ext cx="405638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AC81B8D-7EFC-E1A3-A147-8FC5ABFB9A37}"/>
              </a:ext>
            </a:extLst>
          </p:cNvPr>
          <p:cNvSpPr txBox="1"/>
          <p:nvPr/>
        </p:nvSpPr>
        <p:spPr>
          <a:xfrm>
            <a:off x="771017" y="7745720"/>
            <a:ext cx="1433703"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737360"/>
            <a:ext cx="3291840" cy="2351314"/>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19860</TotalTime>
  <Words>9557</Words>
  <Application>Microsoft Office PowerPoint</Application>
  <PresentationFormat>Personnalisé</PresentationFormat>
  <Paragraphs>309</Paragraphs>
  <Slides>13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861</cp:revision>
  <cp:lastPrinted>2021-07-12T10:02:04Z</cp:lastPrinted>
  <dcterms:created xsi:type="dcterms:W3CDTF">2017-02-21T09:03:05Z</dcterms:created>
  <dcterms:modified xsi:type="dcterms:W3CDTF">2022-05-17T10:43:42Z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