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513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18 mars 2022 au 20 mai 2022 (inclus). </a:t>
            </a:r>
            <a:r>
              <a:rPr lang="fr-FR" sz="800" cap="none" dirty="0"/>
              <a:t>Une fois le montant de l’enveloppe initiale atteint (30 000 000 EUR), la commercialisation de « EUROPE RENDEMENT MAI 2022 » peut cesser à tout moment sans préavis avant le 20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FR0014009437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 et 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EUROPE RENDEMENT MAI 2022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80%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80% de son Cours Initial. Le produit verse donc un coupon de 2,00%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(25% dans cet exemple). L’investisseur récupère alors le capital initialement investi diminué de l’intégralité de la baisse enregistrée par l’action,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2,00%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au seuil de versement du coupon. Le produit verse alors un coupon de 2,00%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 coupon de 2,00%.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6.60</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TOTAL SA ET BNP PARIBAS</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188875007"/>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Total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dirty="0">
                <a:solidFill>
                  <a:srgbClr val="B9A049"/>
                </a:solidFill>
                <a:latin typeface="+mj-lt"/>
              </a:rPr>
              <a:t>TOTAL SA ET BNP PARIBAS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182146092"/>
              </p:ext>
            </p:extLst>
          </p:nvPr>
        </p:nvGraphicFramePr>
        <p:xfrm>
          <a:off x="361950" y="979297"/>
          <a:ext cx="6837886" cy="769039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 l'action Total SA (dividendes non réinvestis; code Bloomberg : TTE FP Equity ;  place de cotation : Euronext Paris SA ; www,totalenergies.com) et BNP Paribas (dividendes non réinvestis; code Bloomberg : BNP FP Equity ;  place de cotation : 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18/03/2022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18/03/2022 au 20/05/2022 (inclus). Une fois le montant de l’enveloppe initiale atteint (30 000 000 EUR), la commercialisation de « EUROPE RENDEMENT MAI 2022 » peut cesser à tout moment sans préavis avant le 20/05/2022,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le 20/05/2022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02/06/2032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FR0014009437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MAI 2022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20/05/2022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MAI 2022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Total SA (dividendes non réinvestis; code Bloomberg : TTE FP Equity ;  place de cotation : Euronext Paris SA ; www,totalenergies.com)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2,00% par trimestre écoulé depuis le 20/05/2022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coupons en cas de forte hausse de l'action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6.60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EUROPE RENDEMENT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MAI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EUROPE RENDEMENT MAI 2022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MAI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20/05/2022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MAI 2022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Total SA (dividendes non réinvestis; code Bloomberg : TTE FP Equity ;  place de cotation : Euronext Paris SA ; www,totalenergies.com)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2,00% par trimestre (soit 8,00%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6.60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EUROPE RENDEMENT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MAI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EUROPE RENDEMENT MAI 2022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2,00% par trimestre écoulé depuis le 20/05/2022</a:t>
            </a:r>
          </a:p>
          <a:p>
            <a:pPr marL="0" indent="0" algn="ctr">
              <a:lnSpc>
                <a:spcPct val="100000"/>
              </a:lnSpc>
              <a:spcBef>
                <a:spcPts val="0"/>
              </a:spcBef>
              <a:buNone/>
            </a:pPr>
            <a:r>
              <a:rPr lang="fr-FR" sz="800" dirty="0"/>
              <a:t>(soit un coupon de 80,00% et un Taux de Rendement Annuel net de </a:t>
            </a:r>
            <a:r>
              <a:rPr lang="fr-FR" sz="800" dirty="0">
                <a:highlight>
                  <a:srgbClr val="FFFF00"/>
                </a:highlight>
              </a:rPr>
              <a:t>4.97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2,00% par trimestre écoulé depuis le 20/05/2022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5.00</a:t>
            </a:r>
            <a:r>
              <a:rPr lang="fr-FR" sz="800" baseline="30000" dirty="0"/>
              <a:t>⁽²⁾ </a:t>
            </a:r>
            <a:r>
              <a:rPr lang="fr-FR" sz="800" dirty="0"/>
              <a:t>et </a:t>
            </a:r>
            <a:r>
              <a:rPr lang="fr-FR" sz="800" dirty="0">
                <a:highlight>
                  <a:srgbClr val="FFFF00"/>
                </a:highlight>
              </a:rPr>
              <a:t>6.60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19 mai 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juin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20/05/2022 et le 19/05/2032</a:t>
            </a:r>
          </a:p>
          <a:p>
            <a:pPr marL="0" indent="0" algn="ctr">
              <a:lnSpc>
                <a:spcPct val="100000"/>
              </a:lnSpc>
              <a:spcBef>
                <a:spcPts val="0"/>
              </a:spcBef>
              <a:buNone/>
            </a:pPr>
            <a:r>
              <a:rPr lang="fr-FR" sz="800" dirty="0"/>
              <a:t>(Soit un Taux de Rendement Annuel net inférieur ou égal </a:t>
            </a:r>
            <a:r>
              <a:rPr lang="fr-FR" sz="800"/>
              <a:t>à -7.60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20/05/2022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20/05/2022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80%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349803"/>
            <a:ext cx="5025383" cy="644004"/>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endParaRPr lang="fr-FR" dirty="0">
              <a:latin typeface="Proxima Nova Rg" panose="02000506030000020004" pitchFamily="2" charset="0"/>
            </a:endParaRPr>
          </a:p>
          <a:p>
            <a:pPr defTabSz="1042988" fontAlgn="base">
              <a:spcBef>
                <a:spcPct val="0"/>
              </a:spcBef>
              <a:spcAft>
                <a:spcPct val="0"/>
              </a:spcAft>
            </a:pPr>
            <a:r>
              <a:rPr lang="fr-FR" dirty="0">
                <a:latin typeface="Proxima Nova Rg" panose="02000506030000020004" pitchFamily="2" charset="0"/>
              </a:rPr>
              <a:t>Un coupon de 2,00%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80%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19/05/2032,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02/06/2032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20/05/2022 et le 19/05/2032</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6.60</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2,00% par trimestre écoulé depuis le 20/05/2022 (soit 8,00%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6.60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coupon de 2,00% par trimestre écoulé depuis le 20/05/2022  (soit un coupon de 80,00% et un Taux de Rendement Annuel net de 4.97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20/05/2022 </a:t>
            </a:r>
            <a:r>
              <a:rPr lang="fr-FR" sz="800" dirty="0">
                <a:solidFill>
                  <a:srgbClr val="000000"/>
                </a:solidFill>
              </a:rPr>
              <a:t>(soit un Taux de Rendement Annuel net maximum de </a:t>
            </a:r>
            <a:r>
              <a:rPr lang="fr-FR" sz="800" dirty="0">
                <a:solidFill>
                  <a:srgbClr val="000000"/>
                </a:solidFill>
                <a:highlight>
                  <a:srgbClr val="FFFF00"/>
                </a:highlight>
              </a:rPr>
              <a:t>6.60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MAI 2022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2,00% dès lors que l’action clôture à un cours supérieur ou égal à 80%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2,00%  ainsi que les coupons mémorisés au préalable (soit un Taux de Rendement Annuel net maximum de </a:t>
            </a:r>
            <a:r>
              <a:rPr lang="fr-FR" sz="800" dirty="0">
                <a:solidFill>
                  <a:srgbClr val="000000"/>
                </a:solidFill>
                <a:highlight>
                  <a:srgbClr val="FFFF00"/>
                </a:highlight>
              </a:rPr>
              <a:t>6.60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50% de son Cours Initial,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a:t>
            </a:r>
            <a:r>
              <a:rPr lang="fr-FR" sz="800" dirty="0">
                <a:solidFill>
                  <a:srgbClr val="000000"/>
                </a:solidFill>
              </a:rPr>
              <a:t>(soit un Taux de Rendement Annuel net maximum de </a:t>
            </a:r>
            <a:r>
              <a:rPr lang="fr-FR" sz="800" dirty="0">
                <a:solidFill>
                  <a:srgbClr val="000000"/>
                </a:solidFill>
                <a:highlight>
                  <a:srgbClr val="FFFF00"/>
                </a:highlight>
              </a:rPr>
              <a:t>6.60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MAI 2022 » est très sensible à une faible variation du cours de clôture de l'action autour du seuil de </a:t>
            </a:r>
            <a:r>
              <a:rPr lang="fr-FR" sz="800" b="1" dirty="0">
                <a:solidFill>
                  <a:srgbClr val="000000"/>
                </a:solidFill>
                <a:effectLst/>
                <a:ea typeface="Calibri" panose="020F0502020204030204" pitchFamily="34" charset="0"/>
              </a:rPr>
              <a:t>80% de son Cours Initial et 100%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EUROPE RENDEMENT MAI 2022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(25% dans cet exemple). L’investisseur récupère alors le capital initialement investi diminué de l’intégralité de la baisse enregistrée par l’action,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a:t>
            </a:r>
            <a:r>
              <a:rPr lang="fr-FR" sz="800" dirty="0">
                <a:highlight>
                  <a:srgbClr val="FFFF00"/>
                </a:highlight>
              </a:rPr>
              <a:t>-13.76</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-4.45</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(115% dans cet exemple). Le produit est automatiquement remboursé par anticipation. Il verse alors l’intégralité du capital initial majorée d’un coupon de 2,00% par trimestre écoulé depuis le 20/05/2022, soit un gain de </a:t>
            </a:r>
            <a:r>
              <a:rPr lang="fr-FR" sz="800" dirty="0">
                <a:solidFill>
                  <a:schemeClr val="tx2"/>
                </a:solidFill>
                <a:highlight>
                  <a:srgbClr val="FFFF00"/>
                </a:highlight>
              </a:rPr>
              <a:t>8,00%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6.60</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13.22</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2,00% par trimestre écoulé depuis le 20 mai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19583</TotalTime>
  <Words>9542</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855</cp:revision>
  <cp:lastPrinted>2021-07-12T10:02:04Z</cp:lastPrinted>
  <dcterms:created xsi:type="dcterms:W3CDTF">2017-02-21T09:03:05Z</dcterms:created>
  <dcterms:modified xsi:type="dcterms:W3CDTF">2022-05-16T12:26:13Z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