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00" d="100"/>
          <a:sy n="100" d="100"/>
        </p:scale>
        <p:origin x="1723" y="-1291"/>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13/05/2022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13/05/2022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16 mai 2022 au 16 décembre 2022 (inclus). </a:t>
            </a:r>
            <a:r>
              <a:rPr lang="fr-FR" sz="800" cap="none" dirty="0"/>
              <a:t>Une fois le montant de l’enveloppe initiale atteint (30 000 000 EUR), la commercialisation de « Eurozone2022 » peut cesser à tout moment sans préavis avant le 16 décembre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46221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FR0014009A3B5</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EUROZONE2022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13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16/12/2022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L'indice est construit en réinvestissant les dividendes bruts détachés par les actions qui le composent et en rentranchant un prélèvement forfaitaire annuel et constant de 50 points d'indice </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60%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60%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Eurozone2022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60% ET DE 100% DE SON Niveau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mois 1, à la date de constatation correspondante, l'indice clôture à un niveau strictement supérieur à 100% de son Niveau de Référence. Le produit verse donc un coupon de 0,92% au titre du mois.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mois 2 à 119, aux dates de constatation correspondantes</a:t>
            </a:r>
            <a:r>
              <a:rPr lang="fr-FR" sz="800" baseline="30000" dirty="0"/>
              <a:t>⁽¹⁾</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60% de son Niveau de Référence (40% dans cet exemple). L’investisseur récupère alors le capital initialement investi diminué de l’intégralité de la baisse enregistrée par l'indice, soit 40%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⁽²⁾</a:t>
            </a:r>
            <a:r>
              <a:rPr lang="fr-FR" sz="800" dirty="0"/>
              <a:t>, contre un Taux de Rendement Annuel net négatif de              -</a:t>
            </a:r>
            <a:r>
              <a:rPr lang="fr-FR" sz="800" dirty="0">
                <a:highlight>
                  <a:srgbClr val="FFFF00"/>
                </a:highlight>
              </a:rPr>
              <a:t>11,77</a:t>
            </a:r>
            <a:r>
              <a:rPr lang="fr-FR" sz="800" dirty="0"/>
              <a:t>%</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mois 2, à la date de constatation correspondante</a:t>
            </a:r>
            <a:r>
              <a:rPr lang="fr-FR" sz="800" baseline="30000" dirty="0">
                <a:latin typeface="+mn-lt"/>
              </a:rPr>
              <a:t>⁽¹⁾</a:t>
            </a:r>
            <a:r>
              <a:rPr lang="fr-FR" sz="800" dirty="0">
                <a:latin typeface="+mn-lt"/>
              </a:rPr>
              <a:t>, l'indice clôture à un niveau strictement inférieur à 100% de son Niveau de Référence mais supérieur au seuil de versement du coupon. Le mécanisme de remboursement anticipé automatique n’est donc pas activé mais le produit verse un coupon de 0,92% au titre du mois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de Référence (70% dans cet exemple) mais strictement supérieur à 60% de son Niveau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Eurozone2022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a:t>
            </a:r>
            <a:r>
              <a:rPr lang="fr-FR" sz="800" baseline="30000" dirty="0">
                <a:solidFill>
                  <a:schemeClr val="tx2"/>
                </a:solidFill>
              </a:rPr>
              <a:t>⁽¹⁾</a:t>
            </a:r>
            <a:r>
              <a:rPr lang="fr-FR" sz="800" dirty="0">
                <a:solidFill>
                  <a:schemeClr val="tx2"/>
                </a:solidFill>
              </a:rPr>
              <a:t>, l'indice clôture à un niveau supérieur au seuil de versement du coupon. Le produit verse alors un coupon de 0,92% au titre de chaque mois.</a:t>
            </a:r>
          </a:p>
          <a:p>
            <a:pPr algn="just">
              <a:spcAft>
                <a:spcPts val="600"/>
              </a:spcAft>
            </a:pPr>
            <a:r>
              <a:rPr lang="fr-FR" sz="800" dirty="0">
                <a:solidFill>
                  <a:schemeClr val="tx2"/>
                </a:solidFill>
              </a:rPr>
              <a:t>Dès la fin du mois 12,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Niveau de Référence (120% dans cet exemple). Le produit est alors automatiquement remboursé par anticipation. L’investisseur récupère l’intégralité du capital initial majoré du coupon de 0,92%.</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9.87</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0,92%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0020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S&amp;P EUROZONE EQUAL SECTOR 50 50-POINT DECREMENT INDEX (EUR) TR</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188875007"/>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defRPr sz="800"/>
                      </a:pPr>
                      <a:r>
                        <a:t>Performances au 13/05/2022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S&amp;P Eurozone Equal Sector 50 50-Point Decrement Index (EUR) TR L'indice est construit en réinvestissant les dividendes bruts détachés par les actions qui le composent et en rentranchant un prélèvement forfaitaire annuel et constant de 50 points d'indice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DE L'INDICE  </a:t>
            </a:r>
            <a:r>
              <a:rPr lang="fr-FR" sz="1200" dirty="0">
                <a:solidFill>
                  <a:srgbClr val="B9A049"/>
                </a:solidFill>
                <a:latin typeface="+mj-lt"/>
              </a:rPr>
              <a:t>S&amp;P EUROZONE EQUAL SECTOR 50 50-POINT DECREMENT INDEX (EUR) TR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13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182146092"/>
              </p:ext>
            </p:extLst>
          </p:nvPr>
        </p:nvGraphicFramePr>
        <p:xfrm>
          <a:off x="361950" y="979297"/>
          <a:ext cx="6837886" cy="769039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800"/>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13671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56770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de l'indice 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S&amp;P Dow Jones Indices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16/05/2022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16/05/2022 au 16/12/2022 (inclus). Une fois le montant de l’enveloppe initiale atteint (30 000 000 EUR), la commercialisation de « Eurozone2022 » peut cesser à tout moment sans préavis avant le 16/12/2022,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Détermination du 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Niveau de Référence correspond à la moyenne arithmétique des niveau de clôture de l'indice  du 25/04/2022 au 16/12/2022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16/12/2032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23/12/2032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FR0014009A3B5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 décembre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Eurozone2022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16/12/2022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Eurozone2022 », vous êtes exposé pour une durée de  12 à 120 mois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S&amp;P Dow Jones Indices ; www.spglobal.com).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119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0,92% par mois écoulé depuis le 16/12/2022 (soit 11,04%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Niveau de Référence, l’investisseur accepte de limiter ses gains en cas de forte hausse de l'indice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9.87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Eurozone2022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Eurozone2022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Eurozone2022 » ne peut constituer l’intégralité d’un portefeuille d’investissement. L’investisseur est exposé pour une durée de 12 à 120 mois à l'indice,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16/12/2022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Eurozone2022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16/12/2022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Eurozone2022 », vous êtes exposé pour une durée de 12 à 120 mois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S&amp;P Dow Jones Indices ; www.spglobal.com).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119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0,92% par mois (soit 11,04%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Niveau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Niveau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9.87</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Eurozone2022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Eurozone2022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Eurozone2022 » ne peut constituer l’intégralité d’un portefeuille d’investissement. L’investisseur est exposé pour une durée de 12 à 120 mois à l'indice,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16/12/2022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0,92% par mois écoulé depuis le 16/12/2022</a:t>
            </a:r>
          </a:p>
          <a:p>
            <a:pPr marL="0" indent="0" algn="ctr">
              <a:lnSpc>
                <a:spcPct val="100000"/>
              </a:lnSpc>
              <a:spcBef>
                <a:spcPts val="0"/>
              </a:spcBef>
              <a:buNone/>
            </a:pPr>
            <a:r>
              <a:rPr lang="fr-FR" sz="800" dirty="0"/>
              <a:t>(soit un gain de 110,40% et un Taux de Rendement Annuel net de </a:t>
            </a:r>
            <a:r>
              <a:rPr lang="fr-FR" sz="800" dirty="0">
                <a:highlight>
                  <a:srgbClr val="FFFF00"/>
                </a:highlight>
              </a:rPr>
              <a:t>6.62</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0,92% par mois écoulé depuis le 16/12/2022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6.64</a:t>
            </a:r>
            <a:r>
              <a:rPr lang="fr-FR" sz="800" baseline="30000" dirty="0"/>
              <a:t>⁽²⁾ </a:t>
            </a:r>
            <a:r>
              <a:rPr lang="fr-FR" sz="800" dirty="0"/>
              <a:t>et </a:t>
            </a:r>
            <a:r>
              <a:rPr lang="fr-FR" sz="800" dirty="0">
                <a:highlight>
                  <a:srgbClr val="FFFF00"/>
                </a:highlight>
              </a:rPr>
              <a:t>9.87</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12 et jusqu’à la fin du mois 119,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11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16 décembre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de Référence, l’investisseur reçoit, le 23 décembre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23 décembre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16/12/2022 et le 16/12/2032</a:t>
            </a:r>
          </a:p>
          <a:p>
            <a:pPr marL="0" indent="0" algn="ctr">
              <a:lnSpc>
                <a:spcPct val="100000"/>
              </a:lnSpc>
              <a:spcBef>
                <a:spcPts val="0"/>
              </a:spcBef>
              <a:buNone/>
            </a:pPr>
            <a:r>
              <a:rPr lang="fr-FR" sz="800" dirty="0"/>
              <a:t>(Soit un Taux de Rendement Annuel net inférieur ou égal </a:t>
            </a:r>
            <a:r>
              <a:rPr lang="fr-FR" sz="800"/>
              <a:t>à -5.92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niveau de clôture de l'indice  du 25/04/2022 au 16/12/2022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60% de son Niveau de Référence, l’investisseur reçoit, le 23 décembre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16/12/2022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et à la date de constatation finale, on compare le niveau de l'indice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niveau de clôture de l'indice  du 25/04/2022 au 16/12/2022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0,92%</a:t>
            </a:r>
          </a:p>
          <a:p>
            <a:pPr defTabSz="1042988" fontAlgn="base">
              <a:spcBef>
                <a:spcPct val="0"/>
              </a:spcBef>
              <a:spcAft>
                <a:spcPct val="0"/>
              </a:spcAft>
            </a:pPr>
            <a:r>
              <a:rPr lang="fr-FR" dirty="0">
                <a:solidFill>
                  <a:srgbClr val="FF0000"/>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100% de son Niveau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16/12/2022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⁽²⁾</a:t>
            </a:r>
            <a:r>
              <a:rPr lang="fr-FR" sz="800" dirty="0"/>
              <a:t> et </a:t>
            </a:r>
            <a:r>
              <a:rPr lang="fr-FR" sz="800" dirty="0">
                <a:highlight>
                  <a:srgbClr val="FFFF00"/>
                </a:highlight>
              </a:rPr>
              <a:t>9,23</a:t>
            </a:r>
            <a:r>
              <a:rPr lang="fr-FR" sz="800" dirty="0"/>
              <a:t>%</a:t>
            </a:r>
            <a:r>
              <a:rPr lang="fr-FR" sz="800" baseline="30000" dirty="0"/>
              <a:t>⁽²⁾</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16/12/2032,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de Référence, l’investisseur reçoit, le 23/12/2032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23/12/2032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16/12/2022 et le 16/12/2032</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60% de son Niveau de Référence, l’investisseur reçoit, le 23/12/2032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9.87</a:t>
            </a:r>
            <a:r>
              <a:rPr lang="fr-FR" sz="800" baseline="30000" dirty="0"/>
              <a:t>⁽²⁾</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12 et jusqu’à la fin du mois 119, on compare le niveau de clôture de l'indice à son Niveau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16/12/2022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119, si à l’une des dates de constatation mensuelle correspondantes</a:t>
            </a:r>
            <a:r>
              <a:rPr lang="fr-FR" sz="800" baseline="30000" dirty="0">
                <a:solidFill>
                  <a:srgbClr val="000000"/>
                </a:solidFill>
              </a:rPr>
              <a:t>⁽¹⁾</a:t>
            </a:r>
            <a:r>
              <a:rPr lang="fr-FR" sz="800" dirty="0">
                <a:solidFill>
                  <a:srgbClr val="000000"/>
                </a:solidFill>
              </a:rPr>
              <a:t> l'indice clôture à un niveau supérieur ou égal à 100%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0,92% par mois écoulé depuis le 16/12/2022 (soit 11,04%</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9.87</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80% de son Niveau de Référence, l’investisseur récupère alors l’intégralité de son capital initial, majorée d’un gain de 0,92% par mois écoulé depuis le 16/12/2022  (soit un gain de 110,40% et un Taux de Rendement Annuel net de 6.62</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80% de son Niveau de Référence mais supérieur ou égal à 60% de ce dernier, l’investisseur récupère l’intégralité de son capital initialement investi. Le capital n’est donc exposé à un risque de perte à l’échéance⁽¹⁾ que si l'indice clôture à un niveau strictement inférieur à 60% de son Niveau de Référence à la date de constatation finale⁽¹⁾.</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Eurozone2022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40%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120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0,92% par mois écoulé depuis le 16/12/2022 </a:t>
            </a:r>
            <a:r>
              <a:rPr lang="fr-FR" sz="800" dirty="0">
                <a:solidFill>
                  <a:srgbClr val="000000"/>
                </a:solidFill>
              </a:rPr>
              <a:t>(soit un Taux de Rendement Annuel net maximum de </a:t>
            </a:r>
            <a:r>
              <a:rPr lang="fr-FR" sz="800" dirty="0">
                <a:solidFill>
                  <a:srgbClr val="000000"/>
                </a:solidFill>
                <a:highlight>
                  <a:srgbClr val="FFFF00"/>
                </a:highlight>
              </a:rPr>
              <a:t>9.87</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Eurozone2022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de Référence et 100% </a:t>
            </a:r>
            <a:r>
              <a:rPr lang="fr-FR" sz="800" b="1" dirty="0">
                <a:effectLst/>
                <a:ea typeface="Calibri" panose="020F0502020204030204" pitchFamily="34" charset="0"/>
              </a:rPr>
              <a:t>en cours de vie, et des seuils de 80% et 60% de son Niveau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16/12/2022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0,92% dès lors que l'indice clôture à un niveau supérieur ou égal à 100% de son Niveau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119, si à l’une des dates de constatation mensuelle correspondantes</a:t>
            </a:r>
            <a:r>
              <a:rPr lang="fr-FR" sz="800" baseline="30000" dirty="0">
                <a:solidFill>
                  <a:srgbClr val="000000"/>
                </a:solidFill>
              </a:rPr>
              <a:t>⁽¹⁾</a:t>
            </a:r>
            <a:r>
              <a:rPr lang="fr-FR" sz="800" dirty="0">
                <a:solidFill>
                  <a:srgbClr val="000000"/>
                </a:solidFill>
              </a:rPr>
              <a:t> l'indice clôture à un niveau supérieur ou égal à 100%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0,92%  (soit un Taux de Rendement Annuel net maximum de </a:t>
            </a:r>
            <a:r>
              <a:rPr lang="fr-FR" sz="800" dirty="0">
                <a:solidFill>
                  <a:srgbClr val="000000"/>
                </a:solidFill>
                <a:highlight>
                  <a:srgbClr val="FFFF00"/>
                </a:highlight>
              </a:rPr>
              <a:t>9.87</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60% de son Niveau de Référence, l’investisseur récupère alors l’intégralité de son capital initial (soit un Taux de Rendement Annuel net de 9,23%⁽²⁾).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Eurozone2022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40%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120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0,92% par mois </a:t>
            </a:r>
            <a:r>
              <a:rPr lang="fr-FR" sz="800" dirty="0">
                <a:solidFill>
                  <a:srgbClr val="000000"/>
                </a:solidFill>
              </a:rPr>
              <a:t>(soit un Taux de Rendement Annuel net maximum de </a:t>
            </a:r>
            <a:r>
              <a:rPr lang="fr-FR" sz="800" dirty="0">
                <a:solidFill>
                  <a:srgbClr val="000000"/>
                </a:solidFill>
                <a:highlight>
                  <a:srgbClr val="FFFF00"/>
                </a:highlight>
              </a:rPr>
              <a:t>9.87</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Eurozone2022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de Référence et 100%  </a:t>
            </a:r>
            <a:r>
              <a:rPr lang="fr-FR" sz="800" b="1" dirty="0">
                <a:effectLst/>
                <a:ea typeface="Calibri" panose="020F0502020204030204" pitchFamily="34" charset="0"/>
              </a:rPr>
              <a:t>en cours de vie, et des seuils de 100% et 60% de son Niveau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16/12/2022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⁽¹⁾</a:t>
            </a:r>
            <a:r>
              <a:rPr lang="fr-FR" sz="900" dirty="0">
                <a:solidFill>
                  <a:srgbClr val="B9A049"/>
                </a:solidFill>
              </a:rPr>
              <a:t>, l'indice clôture à un niveau strictement inférieur à 60%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À la date de constatation finale(¹), l'indice clôture à un niveau strictement inférieur à 80% mais supérieur ou égal à 60%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Eurozone2022 » EST TRÈS SENSIBLE À UNE FAIBLE VARIATION DU niveau DE CLÔTURE de l'indice AUTOUR DES SEUILS DE 80% ET DE 60%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⁽¹⁾ </a:t>
            </a:r>
            <a:r>
              <a:rPr lang="fr-FR" sz="800" dirty="0">
                <a:latin typeface="+mn-lt"/>
              </a:rPr>
              <a:t>des mois 12 à 119</a:t>
            </a:r>
            <a:r>
              <a:rPr lang="fr-FR" sz="800" dirty="0"/>
              <a:t>, l'indice clôture à un niveau strictement inférieur à 100%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60% de son Niveau de Référence (40% dans cet exemple). L’investisseur récupère alors le capital initialement investi diminué de l’intégralité de la baisse enregistrée par l'indice,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a:t>
            </a:r>
            <a:r>
              <a:rPr lang="fr-FR" sz="800" dirty="0">
                <a:highlight>
                  <a:srgbClr val="FFFF00"/>
                </a:highlight>
              </a:rPr>
              <a:t>-9.65</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⁽¹⁾</a:t>
            </a:r>
            <a:r>
              <a:rPr lang="fr-FR" sz="800" dirty="0">
                <a:latin typeface="+mn-lt"/>
              </a:rPr>
              <a:t> des mois 12 à 119, l'indice clôture à </a:t>
            </a:r>
            <a:r>
              <a:rPr lang="fr-FR" sz="800" dirty="0">
                <a:solidFill>
                  <a:schemeClr val="tx2"/>
                </a:solidFill>
                <a:latin typeface="+mn-lt"/>
              </a:rPr>
              <a:t>un niveau strictement inférieur à 100% de son 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de Référence (70%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-1.00</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-4.46</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Eurozone2022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de Référence </a:t>
            </a:r>
            <a:r>
              <a:rPr lang="fr-FR" sz="800" dirty="0">
                <a:solidFill>
                  <a:schemeClr val="tx2"/>
                </a:solidFill>
              </a:rPr>
              <a:t>(120% dans cet exemple). Le produit est automatiquement remboursé par anticipation. Il verse alors l’intégralité du capital initial majorée d’un gain de 0,92% par mois écoulé depuis le 16/12/2022, soit un gain de </a:t>
            </a:r>
            <a:r>
              <a:rPr lang="fr-FR" sz="800" dirty="0">
                <a:solidFill>
                  <a:schemeClr val="tx2"/>
                </a:solidFill>
                <a:highlight>
                  <a:srgbClr val="FFFF00"/>
                </a:highlight>
              </a:rPr>
              <a:t>11,04%</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9.87</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18.68</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0,92% par mois écoulé depuis le 16 décembre 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1433703"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0020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19444</TotalTime>
  <Words>9540</Words>
  <Application>Microsoft Office PowerPoint</Application>
  <PresentationFormat>Personnalisé</PresentationFormat>
  <Paragraphs>308</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852</cp:revision>
  <cp:lastPrinted>2021-07-12T10:02:04Z</cp:lastPrinted>
  <dcterms:created xsi:type="dcterms:W3CDTF">2017-02-21T09:03:05Z</dcterms:created>
  <dcterms:modified xsi:type="dcterms:W3CDTF">2022-05-13T15:42:25Z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