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4A15F-AD96-4D28-9083-C85DE286D628}" v="6" dt="2022-04-25T13:14:26.13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2178" y="-246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2" Type="http://schemas.openxmlformats.org/officeDocument/2006/relationships/customXml" Target="../customXml/item2.xml"/><Relationship Id="rId20" Type="http://schemas.openxmlformats.org/officeDocument/2006/relationships/tags" Target="tags/tag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25" Type="http://schemas.microsoft.com/office/2016/11/relationships/changesInfo" Target="changesInfos/changesInfo1.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4784A15F-AD96-4D28-9083-C85DE286D628}"/>
    <pc:docChg chg="undo custSel modSld">
      <pc:chgData name="Emilie CABROL" userId="f7bdfae0-4bdc-4014-acef-2bd557435658" providerId="ADAL" clId="{4784A15F-AD96-4D28-9083-C85DE286D628}" dt="2022-04-25T13:22:31.733" v="47" actId="947"/>
      <pc:docMkLst>
        <pc:docMk/>
      </pc:docMkLst>
      <pc:sldChg chg="modSp mod">
        <pc:chgData name="Emilie CABROL" userId="f7bdfae0-4bdc-4014-acef-2bd557435658" providerId="ADAL" clId="{4784A15F-AD96-4D28-9083-C85DE286D628}" dt="2022-04-25T13:14:28.939" v="1" actId="13926"/>
        <pc:sldMkLst>
          <pc:docMk/>
          <pc:sldMk cId="4283008219" sldId="284"/>
        </pc:sldMkLst>
        <pc:spChg chg="mod">
          <ac:chgData name="Emilie CABROL" userId="f7bdfae0-4bdc-4014-acef-2bd557435658" providerId="ADAL" clId="{4784A15F-AD96-4D28-9083-C85DE286D628}" dt="2022-04-25T13:14:28.939" v="1" actId="13926"/>
          <ac:spMkLst>
            <pc:docMk/>
            <pc:sldMk cId="4283008219" sldId="284"/>
            <ac:spMk id="16" creationId="{E676ECD3-0DEA-491E-887F-9613472B311F}"/>
          </ac:spMkLst>
        </pc:spChg>
      </pc:sldChg>
      <pc:sldChg chg="modSp mod">
        <pc:chgData name="Emilie CABROL" userId="f7bdfae0-4bdc-4014-acef-2bd557435658" providerId="ADAL" clId="{4784A15F-AD96-4D28-9083-C85DE286D628}" dt="2022-04-25T13:16:09.923" v="19" actId="20577"/>
        <pc:sldMkLst>
          <pc:docMk/>
          <pc:sldMk cId="1251430996" sldId="285"/>
        </pc:sldMkLst>
        <pc:spChg chg="mod">
          <ac:chgData name="Emilie CABROL" userId="f7bdfae0-4bdc-4014-acef-2bd557435658" providerId="ADAL" clId="{4784A15F-AD96-4D28-9083-C85DE286D628}" dt="2022-04-25T13:15:29.138" v="11" actId="20577"/>
          <ac:spMkLst>
            <pc:docMk/>
            <pc:sldMk cId="1251430996" sldId="285"/>
            <ac:spMk id="8" creationId="{45E62237-4DC9-4DD0-9918-340FCAD95D29}"/>
          </ac:spMkLst>
        </pc:spChg>
        <pc:spChg chg="mod">
          <ac:chgData name="Emilie CABROL" userId="f7bdfae0-4bdc-4014-acef-2bd557435658" providerId="ADAL" clId="{4784A15F-AD96-4D28-9083-C85DE286D628}" dt="2022-04-25T13:14:50.853" v="5" actId="6549"/>
          <ac:spMkLst>
            <pc:docMk/>
            <pc:sldMk cId="1251430996" sldId="285"/>
            <ac:spMk id="9" creationId="{BAD55BEF-E45A-4965-B14D-559B26896481}"/>
          </ac:spMkLst>
        </pc:spChg>
        <pc:spChg chg="mod">
          <ac:chgData name="Emilie CABROL" userId="f7bdfae0-4bdc-4014-acef-2bd557435658" providerId="ADAL" clId="{4784A15F-AD96-4D28-9083-C85DE286D628}" dt="2022-04-25T13:16:09.923" v="19" actId="20577"/>
          <ac:spMkLst>
            <pc:docMk/>
            <pc:sldMk cId="1251430996" sldId="285"/>
            <ac:spMk id="16" creationId="{BB8A8A7D-F6FF-4F58-AE88-928E127B96F7}"/>
          </ac:spMkLst>
        </pc:spChg>
      </pc:sldChg>
      <pc:sldChg chg="modSp mod">
        <pc:chgData name="Emilie CABROL" userId="f7bdfae0-4bdc-4014-acef-2bd557435658" providerId="ADAL" clId="{4784A15F-AD96-4D28-9083-C85DE286D628}" dt="2022-04-25T13:17:06.008" v="25" actId="13926"/>
        <pc:sldMkLst>
          <pc:docMk/>
          <pc:sldMk cId="2335663946" sldId="286"/>
        </pc:sldMkLst>
        <pc:spChg chg="mod">
          <ac:chgData name="Emilie CABROL" userId="f7bdfae0-4bdc-4014-acef-2bd557435658" providerId="ADAL" clId="{4784A15F-AD96-4D28-9083-C85DE286D628}" dt="2022-04-25T13:17:06.008" v="25" actId="13926"/>
          <ac:spMkLst>
            <pc:docMk/>
            <pc:sldMk cId="2335663946" sldId="286"/>
            <ac:spMk id="11" creationId="{FED2574D-6984-4E56-B512-D9093DAE028A}"/>
          </ac:spMkLst>
        </pc:spChg>
      </pc:sldChg>
      <pc:sldChg chg="modSp mod">
        <pc:chgData name="Emilie CABROL" userId="f7bdfae0-4bdc-4014-acef-2bd557435658" providerId="ADAL" clId="{4784A15F-AD96-4D28-9083-C85DE286D628}" dt="2022-04-25T13:22:31.733" v="47" actId="947"/>
        <pc:sldMkLst>
          <pc:docMk/>
          <pc:sldMk cId="131778213" sldId="287"/>
        </pc:sldMkLst>
        <pc:spChg chg="mod">
          <ac:chgData name="Emilie CABROL" userId="f7bdfae0-4bdc-4014-acef-2bd557435658" providerId="ADAL" clId="{4784A15F-AD96-4D28-9083-C85DE286D628}" dt="2022-04-25T13:22:31.733" v="47" actId="947"/>
          <ac:spMkLst>
            <pc:docMk/>
            <pc:sldMk cId="131778213" sldId="287"/>
            <ac:spMk id="39" creationId="{24D170D4-46F4-43FE-B0B4-2763010FA847}"/>
          </ac:spMkLst>
        </pc:spChg>
        <pc:spChg chg="mod">
          <ac:chgData name="Emilie CABROL" userId="f7bdfae0-4bdc-4014-acef-2bd557435658" providerId="ADAL" clId="{4784A15F-AD96-4D28-9083-C85DE286D628}" dt="2022-04-25T13:19:04.607" v="42" actId="20577"/>
          <ac:spMkLst>
            <pc:docMk/>
            <pc:sldMk cId="131778213" sldId="287"/>
            <ac:spMk id="41" creationId="{D9808083-2602-4381-B2C0-93B66238FCB8}"/>
          </ac:spMkLst>
        </pc:spChg>
        <pc:spChg chg="mod">
          <ac:chgData name="Emilie CABROL" userId="f7bdfae0-4bdc-4014-acef-2bd557435658" providerId="ADAL" clId="{4784A15F-AD96-4D28-9083-C85DE286D628}" dt="2022-04-25T13:17:28.561" v="29" actId="20577"/>
          <ac:spMkLst>
            <pc:docMk/>
            <pc:sldMk cId="131778213" sldId="287"/>
            <ac:spMk id="67" creationId="{54856FA3-20DE-4C1E-8670-977050ABC5CF}"/>
          </ac:spMkLst>
        </pc:spChg>
      </pc:sldChg>
      <pc:sldChg chg="modSp">
        <pc:chgData name="Emilie CABROL" userId="f7bdfae0-4bdc-4014-acef-2bd557435658" providerId="ADAL" clId="{4784A15F-AD96-4D28-9083-C85DE286D628}" dt="2022-04-25T13:14:26.131" v="0"/>
        <pc:sldMkLst>
          <pc:docMk/>
          <pc:sldMk cId="1502825947" sldId="291"/>
        </pc:sldMkLst>
        <pc:spChg chg="mod">
          <ac:chgData name="Emilie CABROL" userId="f7bdfae0-4bdc-4014-acef-2bd557435658" providerId="ADAL" clId="{4784A15F-AD96-4D28-9083-C85DE286D628}" dt="2022-04-25T13:14:26.131" v="0"/>
          <ac:spMkLst>
            <pc:docMk/>
            <pc:sldMk cId="1502825947" sldId="291"/>
            <ac:spMk id="16" creationId="{E676ECD3-0DEA-491E-887F-9613472B311F}"/>
          </ac:spMkLst>
        </pc:spChg>
      </pc:sldChg>
      <pc:sldChg chg="modSp">
        <pc:chgData name="Emilie CABROL" userId="f7bdfae0-4bdc-4014-acef-2bd557435658" providerId="ADAL" clId="{4784A15F-AD96-4D28-9083-C85DE286D628}" dt="2022-04-25T13:14:26.131" v="0"/>
        <pc:sldMkLst>
          <pc:docMk/>
          <pc:sldMk cId="3692740643" sldId="293"/>
        </pc:sldMkLst>
        <pc:spChg chg="mod">
          <ac:chgData name="Emilie CABROL" userId="f7bdfae0-4bdc-4014-acef-2bd557435658" providerId="ADAL" clId="{4784A15F-AD96-4D28-9083-C85DE286D628}" dt="2022-04-25T13:14:26.131" v="0"/>
          <ac:spMkLst>
            <pc:docMk/>
            <pc:sldMk cId="3692740643" sldId="293"/>
            <ac:spMk id="27" creationId="{A4CCB2D9-55D1-45E7-AAEC-BF4CDAF99BB8}"/>
          </ac:spMkLst>
        </pc:spChg>
      </pc:sldChg>
      <pc:sldChg chg="modSp">
        <pc:chgData name="Emilie CABROL" userId="f7bdfae0-4bdc-4014-acef-2bd557435658" providerId="ADAL" clId="{4784A15F-AD96-4D28-9083-C85DE286D628}" dt="2022-04-25T13:14:26.131" v="0"/>
        <pc:sldMkLst>
          <pc:docMk/>
          <pc:sldMk cId="2416999927" sldId="294"/>
        </pc:sldMkLst>
        <pc:spChg chg="mod">
          <ac:chgData name="Emilie CABROL" userId="f7bdfae0-4bdc-4014-acef-2bd557435658" providerId="ADAL" clId="{4784A15F-AD96-4D28-9083-C85DE286D628}" dt="2022-04-25T13:14:26.131" v="0"/>
          <ac:spMkLst>
            <pc:docMk/>
            <pc:sldMk cId="2416999927" sldId="294"/>
            <ac:spMk id="11" creationId="{FED2574D-6984-4E56-B512-D9093DAE028A}"/>
          </ac:spMkLst>
        </pc:spChg>
      </pc:sldChg>
      <pc:sldChg chg="modSp">
        <pc:chgData name="Emilie CABROL" userId="f7bdfae0-4bdc-4014-acef-2bd557435658" providerId="ADAL" clId="{4784A15F-AD96-4D28-9083-C85DE286D628}" dt="2022-04-25T13:14:26.131" v="0"/>
        <pc:sldMkLst>
          <pc:docMk/>
          <pc:sldMk cId="1551785400" sldId="295"/>
        </pc:sldMkLst>
        <pc:spChg chg="mod">
          <ac:chgData name="Emilie CABROL" userId="f7bdfae0-4bdc-4014-acef-2bd557435658" providerId="ADAL" clId="{4784A15F-AD96-4D28-9083-C85DE286D628}" dt="2022-04-25T13:14:26.131" v="0"/>
          <ac:spMkLst>
            <pc:docMk/>
            <pc:sldMk cId="1551785400" sldId="295"/>
            <ac:spMk id="41" creationId="{D9808083-2602-4381-B2C0-93B66238FC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17/05/2022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17/05/2022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23 mars 2022 au 27 avril 2022 (inclus). </a:t>
            </a:r>
            <a:r>
              <a:rPr lang="fr-FR" sz="800" cap="none" dirty="0"/>
              <a:t>Une fois le montant de l’enveloppe initiale atteint (30 000 000 EUR), la commercialisation de « Millesime  Protech 2022 » peut cesser à tout moment sans préavis avant le 27 avril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5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⁽²⁾</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86232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b="1">
                <a:solidFill>
                  <a:srgbClr val="000000"/>
                </a:solidFill>
              </a:rPr>
              <a:t>Millesime  Protech 2022 ne peut constituer l’intégralité d’un portefeuille d’investissement.</a:t>
            </a:r>
            <a:endParaRPr lang="fr-FR" sz="800" cap="none" dirty="0">
              <a:solidFill>
                <a:schemeClr val="tx2"/>
              </a:solidFill>
            </a:endParaRP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MILLESIME  PROTECH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17 mai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a:solidFill>
                  <a:schemeClr val="tx2"/>
                </a:solidFill>
                <a:latin typeface="+mn-lt"/>
              </a:rPr>
              <a:t>) </a:t>
            </a:r>
            <a:r>
              <a:rPr lang="fr-FR" sz="650">
                <a:solidFill>
                  <a:schemeClr val="tx2"/>
                </a:solidFill>
                <a:latin typeface="+mn-lt"/>
              </a:rPr>
              <a:t>dividendes non réinvestis et dividendes non réinvestis et dividendes non réinvestis</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Millesime  Protech 2022 » EST TRÈS SENSIBLE À UNE FAIBLE </a:t>
            </a:r>
            <a:r>
              <a:rPr lang="fr-FR" sz="800">
                <a:solidFill>
                  <a:srgbClr val="B9A049"/>
                </a:solidFill>
                <a:latin typeface="+mn-lt"/>
              </a:rPr>
              <a:t>VARIATION DU cours </a:t>
            </a:r>
            <a:r>
              <a:rPr lang="fr-FR" sz="800" dirty="0">
                <a:solidFill>
                  <a:srgbClr val="B9A049"/>
                </a:solidFill>
                <a:latin typeface="+mn-lt"/>
              </a:rPr>
              <a:t>DE l’action la moins performante AUTOUR DES SEUILS DE 50% ET DE 70%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461804"/>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l’action la moins performante clôture à un cours strictement supérieur à la barrière dégressive de versement du coupon. Le produit verse donc un coupon de 1,81%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20, aux dates de constatation correspondantes</a:t>
            </a:r>
            <a:r>
              <a:rPr lang="fr-FR" sz="800" baseline="30000" dirty="0"/>
              <a:t>⁽¹⁾</a:t>
            </a:r>
            <a:r>
              <a:rPr lang="fr-FR" sz="800" dirty="0"/>
              <a:t>, l’action la moins performante clôture à un cours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Initial (45% dans cet exemple). L’investisseur récupère alors le capital initialement investi diminué de l’intégralité de la baisse enregistrée par l’action la moins performante, soit 45%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highlight>
                  <a:srgbClr val="FFFF00"/>
                </a:highlight>
              </a:rPr>
              <a:t>11,65</a:t>
            </a:r>
            <a:r>
              <a:rPr lang="fr-FR" sz="800" dirty="0"/>
              <a:t>%</a:t>
            </a:r>
            <a:r>
              <a:rPr lang="fr-FR" sz="800" baseline="30000" dirty="0"/>
              <a:t>⁽²⁾</a:t>
            </a:r>
            <a:r>
              <a:rPr lang="fr-FR" sz="800" dirty="0"/>
              <a:t>, contre un Taux de Rendement Annuel net négatif de              -</a:t>
            </a:r>
            <a:r>
              <a:rPr lang="fr-FR" sz="800" dirty="0">
                <a:highlight>
                  <a:srgbClr val="FFFF00"/>
                </a:highlight>
              </a:rPr>
              <a:t>11,77</a:t>
            </a:r>
            <a:r>
              <a:rPr lang="fr-FR" sz="800" dirty="0"/>
              <a:t>%</a:t>
            </a:r>
            <a:r>
              <a:rPr lang="fr-FR" sz="800" baseline="30000" dirty="0"/>
              <a:t>⁽²⁾</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la moins performante clôture à un cours strictement inférieur à la barrière dégressive de remboursement anticipé automatique mais supérieur au seuil de versement du coupon. Le mécanisme de remboursement anticipé automatique n’est donc pas activé mais le produit verse un coupon de 1,81%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70% de son Cours Initial (60% dans cet exemple) mais strictement supérieur à 50%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Millesime  Protech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la moins performante clôture à un cours supérieur au seuil de versement du coupon. Le produit verse alors un coupon de 1,81%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la moins performante clôture à un cours supérieur à la barrière dégressive de remboursement anticipé automatique (120% dans cet exemple). Le produit est alors automatiquement remboursé par anticipation. L’investisseur récupère l’intégralité du capital initial majoré du coupon de 1,81%.</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5.94</a:t>
            </a:r>
            <a:r>
              <a:rPr lang="fr-FR" sz="800" baseline="30000" dirty="0">
                <a:solidFill>
                  <a:srgbClr val="04202E"/>
                </a:solidFill>
              </a:rPr>
              <a:t>⁽²⁾</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⁽²⁾</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1,81%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641366A7-4AA0-D631-4ACD-7C95F93BC6D5}"/>
              </a:ext>
            </a:extLst>
          </p:cNvPr>
          <p:cNvSpPr txBox="1"/>
          <p:nvPr/>
        </p:nvSpPr>
        <p:spPr>
          <a:xfrm>
            <a:off x="771525" y="4913448"/>
            <a:ext cx="4056380" cy="369332"/>
          </a:xfrm>
          <a:prstGeom prst="rect">
            <a:avLst/>
          </a:prstGeom>
          <a:noFill/>
        </p:spPr>
        <p:txBody>
          <a:bodyPr wrap="square">
            <a:spAutoFit/>
          </a:bodyPr>
          <a:lstStyle/>
          <a:p/>
        </p:txBody>
      </p:sp>
      <p:sp>
        <p:nvSpPr>
          <p:cNvPr id="19" name="ZoneTexte 18">
            <a:extLst>
              <a:ext uri="{FF2B5EF4-FFF2-40B4-BE49-F238E27FC236}">
                <a16:creationId xmlns:a16="http://schemas.microsoft.com/office/drawing/2014/main" id="{F2C22C14-4445-69DE-95BA-4651FEEFA06C}"/>
              </a:ext>
            </a:extLst>
          </p:cNvPr>
          <p:cNvSpPr txBox="1"/>
          <p:nvPr/>
        </p:nvSpPr>
        <p:spPr>
          <a:xfrm>
            <a:off x="771525" y="7907325"/>
            <a:ext cx="4056380"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737360"/>
            <a:ext cx="3291840" cy="2351314"/>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BNP PARIBAS ET COMPAGNIE DE SAINT-GOBAIN ET AIRBUS SE</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922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821292493"/>
              </p:ext>
            </p:extLst>
          </p:nvPr>
        </p:nvGraphicFramePr>
        <p:xfrm>
          <a:off x="499188" y="8288140"/>
          <a:ext cx="6343573" cy="558652"/>
        </p:xfrm>
        <a:graphic>
          <a:graphicData uri="http://schemas.openxmlformats.org/drawingml/2006/table">
            <a:tbl>
              <a:tblPr firstRow="1" bandRow="1"/>
              <a:tblGrid>
                <a:gridCol w="2304972">
                  <a:extLst>
                    <a:ext uri="{9D8B030D-6E8A-4147-A177-3AD203B41FA5}">
                      <a16:colId xmlns:a16="http://schemas.microsoft.com/office/drawing/2014/main" val="426783337"/>
                    </a:ext>
                  </a:extLst>
                </a:gridCol>
                <a:gridCol w="701040">
                  <a:extLst>
                    <a:ext uri="{9D8B030D-6E8A-4147-A177-3AD203B41FA5}">
                      <a16:colId xmlns:a16="http://schemas.microsoft.com/office/drawing/2014/main" val="1092029791"/>
                    </a:ext>
                  </a:extLst>
                </a:gridCol>
                <a:gridCol w="772160">
                  <a:extLst>
                    <a:ext uri="{9D8B030D-6E8A-4147-A177-3AD203B41FA5}">
                      <a16:colId xmlns:a16="http://schemas.microsoft.com/office/drawing/2014/main" val="2835768170"/>
                    </a:ext>
                  </a:extLst>
                </a:gridCol>
                <a:gridCol w="889000">
                  <a:extLst>
                    <a:ext uri="{9D8B030D-6E8A-4147-A177-3AD203B41FA5}">
                      <a16:colId xmlns:a16="http://schemas.microsoft.com/office/drawing/2014/main" val="2946066054"/>
                    </a:ext>
                  </a:extLst>
                </a:gridCol>
                <a:gridCol w="807720">
                  <a:extLst>
                    <a:ext uri="{9D8B030D-6E8A-4147-A177-3AD203B41FA5}">
                      <a16:colId xmlns:a16="http://schemas.microsoft.com/office/drawing/2014/main" val="2045902365"/>
                    </a:ext>
                  </a:extLst>
                </a:gridCol>
                <a:gridCol w="868681">
                  <a:extLst>
                    <a:ext uri="{9D8B030D-6E8A-4147-A177-3AD203B41FA5}">
                      <a16:colId xmlns:a16="http://schemas.microsoft.com/office/drawing/2014/main" val="4159666098"/>
                    </a:ext>
                  </a:extLst>
                </a:gridCol>
              </a:tblGrid>
              <a:tr h="312188">
                <a:tc>
                  <a:txBody>
                    <a:bodyPr/>
                    <a:lstStyle/>
                    <a:p>
                      <a:pPr>
                        <a:defRPr sz="800"/>
                      </a:pPr>
                      <a:r>
                        <a:t>Performances au 16/05/2022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8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800"/>
                      </a:pPr>
                      <a:r>
                        <a:t>BNP Paribas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-6,39%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39,85%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5,22%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49,51%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90,73%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800"/>
                      </a:pPr>
                      <a:r>
                        <a:t>Compagnie de Saint-Gobain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1,94%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75,78%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26,00%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64,45%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148,30%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800"/>
                      </a:pPr>
                      <a:r>
                        <a:t>Airbus SE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7,82%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-11,92%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49,94%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138,52%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703,79%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132815"/>
            <a:ext cx="7248779"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dirty="0">
                <a:solidFill>
                  <a:srgbClr val="B9A049"/>
                </a:solidFill>
                <a:latin typeface="+mj-lt"/>
              </a:rPr>
              <a:t>BNP PARIBAS ET COMPAGNIE DE SAINT-GOBAIN ET AIRBUS SE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0" y="4389120"/>
            <a:ext cx="6217920" cy="365760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17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278368893"/>
              </p:ext>
            </p:extLst>
          </p:nvPr>
        </p:nvGraphicFramePr>
        <p:xfrm>
          <a:off x="361950" y="979297"/>
          <a:ext cx="6837886" cy="7576599"/>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endParaRPr lang="fr-FR" sz="700" b="1" kern="1200" dirty="0">
                        <a:solidFill>
                          <a:srgbClr val="B9A049"/>
                        </a:solidFill>
                        <a:latin typeface="+mn-lt"/>
                        <a:ea typeface="+mn-ea"/>
                        <a:cs typeface="+mn-cs"/>
                      </a:endParaRPr>
                    </a:p>
                  </a:txBody>
                  <a:tcPr marL="72000" marR="72000" marT="46800" marB="46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800"/>
                      </a:pP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113671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Forme</a:t>
                      </a:r>
                    </a:p>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 la moins performante.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056770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des actions BNP Paribas (dividendes non réinvestis; code Bloomberg : BNP FP Equity ;  place de cotation : Euronext Paris SA ; www.bnpparibas.com) et Compagnie de Saint-Gobain (dividendes non réinvestis; code Bloomberg : SGO FP Equity ;  place de cotation : Euronext Paris SA ; www.saint-gobain.com) et Airbus SE (dividendes non réinvestis; code Bloomberg : AIR FP Equity ;  place de cotation : Euronext Paris SA ; www.airbus.com).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23/03/2022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23/03/2022 au 27/04/2022 (inclus). Une fois le montant de l’enveloppe initiale atteint (30 000 000 EUR), la commercialisation de « Millesime  Protech 2022 » peut cesser à tout moment sans préavis avant le 27/04/2022,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Détermination du Niveau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Cours Initial correspond au cours de clôture de l’action la moins performante le 27/04/2022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22/07/2027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05/08/2027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8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100%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100%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50%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Oui, exemption retenue : investisseur qualifié (assurance uniquement). Offre au public exemptée de la publication d’un prospectus.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Une Double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52 avenue André Morizet- 92100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 avril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04367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Protech 2022 » soit 1 000 EUR. Le montant remboursé est brut, hors frais et fiscalité applicable au cadre d’investissement. Les Taux de Rendement Annuel sont nets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Ils sont calculés entre le 27/04/2022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Millesime  Protech 2022 », vous êtes exposé pour une durée de  4 à 21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code Bloomberg : BNP FP Equity ;  place de cotation : Euronext Paris SA ; www.bnpparibas.com) et Compagnie de Saint-Gobain (dividendes non réinvestis; code Bloomberg : SGO FP Equity ;  place de cotation : Euronext Paris SA ; www.saint-gobain.com) et Airbus SE (dividendes non réinvestis; code Bloomberg : AIR FP Equity ;  place de cotation : Euronext Paris SA ; www.airbus.com).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20</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1,81% par trimestre écoulé depuis le 27/04/2022 (soit 7,25%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coupon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coupons en cas de forte hausse de l'action la moins performante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5.94 </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( 2)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lang="fr-FR" sz="800" noProof="0" dirty="0">
              <a:solidFill>
                <a:schemeClr val="tx1"/>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Millesime  Protech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Millesime  Protech 2022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Millesime  Protech 2022 » ne peut constituer l’intégralité d’un portefeuille d’investissement. L’investisseur est exposé pour une durée de 4 à 21 trimestres à l’action la moins performante,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0861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Protech 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27/04/2022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Millesime  Protech 2022 », vous êtes exposé pour une durée de 4 à 21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code Bloomberg : BNP FP Equity ;  place de cotation : Euronext Paris SA ; www.bnpparibas.com) et Compagnie de Saint-Gobain (dividendes non réinvestis; code Bloomberg : SGO FP Equity ;  place de cotation : Euronext Paris SA ; www.saint-gobain.com) et Airbus SE (dividendes non réinvestis; code Bloomberg : AIR FP Equity ;  place de cotation : Euronext Paris SA ; www.airbus.com).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20</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1,81% par trimestre (soit 7,25%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la barrière dégressive de versement du coupon.</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coupon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5.94</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⁽²⁾</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Millesime  Protech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Millesime  Protech 2022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Millesime  Protech 2022 » ne peut constituer l’intégralité d’un portefeuille d’investissement. L’investisseur est exposé pour une durée de 4 à 21 trimestres à l’action la moins performante,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0861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coupon de 1,81% par trimestre écoulé depuis le 27/04/2022</a:t>
            </a:r>
          </a:p>
          <a:p>
            <a:pPr marL="0" indent="0" algn="ctr">
              <a:lnSpc>
                <a:spcPct val="100000"/>
              </a:lnSpc>
              <a:spcBef>
                <a:spcPts val="0"/>
              </a:spcBef>
              <a:buNone/>
            </a:pPr>
            <a:r>
              <a:rPr lang="fr-FR" sz="800" dirty="0"/>
              <a:t>(soit un coupon de 38,06% et un Taux de Rendement Annuel net de </a:t>
            </a:r>
            <a:r>
              <a:rPr lang="fr-FR" sz="800" dirty="0">
                <a:highlight>
                  <a:srgbClr val="FFFF00"/>
                </a:highlight>
              </a:rPr>
              <a:t>5.24</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coupon de 1,81% par trimestre écoulé depuis le 27/04/2022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5.28</a:t>
            </a:r>
            <a:r>
              <a:rPr lang="fr-FR" sz="800" baseline="30000" dirty="0"/>
              <a:t>⁽²⁾ </a:t>
            </a:r>
            <a:r>
              <a:rPr lang="fr-FR" sz="800" dirty="0"/>
              <a:t>et </a:t>
            </a:r>
            <a:r>
              <a:rPr lang="fr-FR" sz="800" dirty="0">
                <a:highlight>
                  <a:srgbClr val="FFFF00"/>
                </a:highlight>
              </a:rPr>
              <a:t>5.94</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04289" y="214929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20,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11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22 juillet 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70% de son Cours Initial, l’investisseur reçoit, le 05 août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05 août 2027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27/04/2022 et le 22/07/2027</a:t>
            </a:r>
          </a:p>
          <a:p>
            <a:pPr marL="0" indent="0" algn="ctr">
              <a:lnSpc>
                <a:spcPct val="100000"/>
              </a:lnSpc>
              <a:spcBef>
                <a:spcPts val="0"/>
              </a:spcBef>
              <a:buNone/>
            </a:pPr>
            <a:r>
              <a:rPr lang="fr-FR" sz="800" dirty="0"/>
              <a:t>(Soit un Taux de Rendement Annuel net inférieur ou égal </a:t>
            </a:r>
            <a:r>
              <a:rPr lang="fr-FR" sz="800"/>
              <a:t>à -13.19</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27/04/2022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11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70% mais supérieur ou égal à 50% de son Cours Initial, l’investisseur reçoit, le 05 août 2027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et à la date de constatation finale, on compare le cours de l’action la moins performante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871532"/>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27/04/2022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versement du coupon</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12127"/>
            <a:ext cx="5025383" cy="51935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1,81%</a:t>
            </a:r>
          </a:p>
          <a:p>
            <a:pPr defTabSz="1042988" fontAlgn="base">
              <a:spcBef>
                <a:spcPct val="0"/>
              </a:spcBef>
              <a:spcAft>
                <a:spcPct val="0"/>
              </a:spcAft>
            </a:pPr>
            <a:r>
              <a:rPr lang="fr-FR" dirty="0">
                <a:solidFill>
                  <a:schemeClr val="tx1"/>
                </a:solidFill>
                <a:latin typeface="Proxima Nova Rg" panose="02000506030000020004" pitchFamily="2" charset="0"/>
              </a:rPr>
              <a:t/>
            </a:r>
          </a:p>
          <a:p>
            <a:pPr defTabSz="1042988" fontAlgn="base">
              <a:spcBef>
                <a:spcPct val="0"/>
              </a:spcBef>
              <a:spcAft>
                <a:spcPct val="0"/>
              </a:spcAft>
            </a:pPr>
            <a:endParaRPr lang="fr-FR" dirty="0">
              <a:solidFill>
                <a:schemeClr val="tx1"/>
              </a:solidFill>
              <a:latin typeface="Proxima Nova Rg" panose="02000506030000020004" pitchFamily="2" charset="0"/>
            </a:endParaRP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la barrière dégressive de versement du coupon,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n’est mis </a:t>
            </a:r>
            <a:r>
              <a:rPr lang="fr-FR">
                <a:latin typeface="Proxima Nova Rg" panose="02000506030000020004" pitchFamily="2" charset="0"/>
              </a:rPr>
              <a:t>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La barrière de versement du coupon est dégressive au fil du temps. Elle est fixée à 100% du Cours Initial en fin du trimestre 1, puis décroît de 1,875% chaque trimestre à partir de la fin du trimestre  (inclus), pour atteindre 70% du Cours Initial à la fin du trimestre 21.</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FFFF00"/>
                </a:highlight>
              </a:rPr>
              <a:t>9,23</a:t>
            </a:r>
            <a:r>
              <a:rPr lang="fr-FR" sz="800" dirty="0"/>
              <a:t>%</a:t>
            </a:r>
            <a:r>
              <a:rPr lang="fr-FR" sz="800" baseline="30000" dirty="0"/>
              <a:t>⁽²⁾</a:t>
            </a:r>
            <a:r>
              <a:rPr lang="fr-FR" sz="800" dirty="0"/>
              <a:t> et </a:t>
            </a:r>
            <a:r>
              <a:rPr lang="fr-FR" sz="800" dirty="0">
                <a:highlight>
                  <a:srgbClr val="FFFF00"/>
                </a:highlight>
              </a:rPr>
              <a:t>9,23</a:t>
            </a:r>
            <a:r>
              <a:rPr lang="fr-FR" sz="800" dirty="0"/>
              <a:t>%</a:t>
            </a:r>
            <a:r>
              <a:rPr lang="fr-FR" sz="800" baseline="30000" dirty="0"/>
              <a:t>⁽²⁾</a:t>
            </a:r>
            <a:r>
              <a:rPr lang="fr-FR" sz="800" dirty="0"/>
              <a:t>)</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22/07/2027,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70% de son Cours Initial, l’investisseur reçoit, le 05/08/2027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05/08/2027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704388"/>
            <a:ext cx="52033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27/04/2022 et le 22/07/2027</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⁽²⁾</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5,37%</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70% mais supérieur ou égal à 50% de son Cours Initial, l’investisseur reçoit, le 05/08/2027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9,34</a:t>
            </a:r>
            <a:r>
              <a:rPr lang="fr-FR" sz="800" dirty="0"/>
              <a:t>%</a:t>
            </a:r>
            <a:r>
              <a:rPr lang="fr-FR" sz="800" baseline="30000" dirty="0"/>
              <a:t>⁽²⁾ </a:t>
            </a:r>
            <a:r>
              <a:rPr lang="fr-FR" sz="800" dirty="0"/>
              <a:t>et </a:t>
            </a:r>
            <a:r>
              <a:rPr lang="fr-FR" sz="800" dirty="0">
                <a:highlight>
                  <a:srgbClr val="FFFF00"/>
                </a:highlight>
              </a:rPr>
              <a:t>5.94</a:t>
            </a:r>
            <a:r>
              <a:rPr lang="fr-FR" sz="800" baseline="30000" dirty="0"/>
              <a:t>⁽²⁾</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20, on compare le cours de clôture de l'action la moins performante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450116"/>
          </a:xfrm>
          <a:prstGeom prst="rect">
            <a:avLst/>
          </a:prstGeom>
          <a:noFill/>
        </p:spPr>
        <p:txBody>
          <a:bodyPr wrap="square">
            <a:spAutoFit/>
          </a:bodyPr>
          <a:lstStyle/>
          <a:p>
            <a:pPr algn="just">
              <a:lnSpc>
                <a:spcPct val="95000"/>
              </a:lnSpc>
              <a:spcBef>
                <a:spcPts val="600"/>
              </a:spcBef>
            </a:pPr>
            <a:r>
              <a:rPr lang="fr-FR" sz="1200" b="1" dirty="0">
                <a:solidFill>
                  <a:srgbClr val="B9A049"/>
                </a:solidFill>
              </a:rPr>
              <a:t>AVANTAGES</a:t>
            </a:r>
          </a:p>
          <a:p>
            <a:pPr algn="just">
              <a:lnSpc>
                <a:spcPct val="95000"/>
              </a:lnSpc>
              <a:spcBef>
                <a:spcPts val="600"/>
              </a:spcBef>
            </a:pPr>
            <a:endParaRPr lang="fr-FR" sz="5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20,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1,81% par trimestre écoulé depuis le 27/04/2022 (soit 7,25%</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5.94</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70% de son Cours Initial, l’investisseur récupère alors l’intégralité de son capital initial, majorée d’un coupon de 1,81% par trimestre écoulé depuis le 27/04/2022  (soit un coupon de 38,06% et un Taux de Rendement Annuel net de 5.24</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la moins performante clôture à un cours strictement inférieur à 70% de son Cours Initial mais supérieur ou égal à 50% de ce dernier, l’investisseur récupère l’intégralité de son capital initialement investi. Le capital n’est donc exposé à un risque de perte à l’échéance⁽¹⁾ que si l’action la moins performante clôture à un cours strictement inférieur à 50% de son Cours Initial à la date de constatation finale⁽¹⁾.</a:t>
            </a:r>
          </a:p>
          <a:p>
            <a:pPr marL="0" lvl="1" algn="just">
              <a:lnSpc>
                <a:spcPct val="95000"/>
              </a:lnSpc>
              <a:spcBef>
                <a:spcPts val="600"/>
              </a:spcBef>
            </a:pPr>
            <a:r>
              <a:rPr lang="fr-FR" sz="1200" b="1" dirty="0">
                <a:solidFill>
                  <a:srgbClr val="B9A049"/>
                </a:solidFill>
              </a:rPr>
              <a:t>INCONVÉNIENTS</a:t>
            </a:r>
          </a:p>
          <a:p>
            <a:pPr marL="0" lvl="1" algn="just">
              <a:lnSpc>
                <a:spcPct val="95000"/>
              </a:lnSpc>
              <a:spcBef>
                <a:spcPts val="600"/>
              </a:spcBef>
            </a:pPr>
            <a:endParaRPr lang="fr-FR" sz="5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Millesime  Protech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21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1,81% par trimestre écoulé depuis le 27/04/2022 </a:t>
            </a:r>
            <a:r>
              <a:rPr lang="fr-FR" sz="800" dirty="0">
                <a:solidFill>
                  <a:srgbClr val="000000"/>
                </a:solidFill>
              </a:rPr>
              <a:t>(soit un Taux de Rendement Annuel net maximum de </a:t>
            </a:r>
            <a:r>
              <a:rPr lang="fr-FR" sz="800" dirty="0">
                <a:solidFill>
                  <a:srgbClr val="000000"/>
                </a:solidFill>
                <a:highlight>
                  <a:srgbClr val="FFFF00"/>
                </a:highlight>
              </a:rPr>
              <a:t>5.94</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Millesime  Protech 2022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la barrière dégressive de remboursement anticipé automatique et 100% </a:t>
            </a:r>
            <a:r>
              <a:rPr lang="fr-FR" sz="800" b="1" dirty="0">
                <a:effectLst/>
                <a:ea typeface="Calibri" panose="020F0502020204030204" pitchFamily="34" charset="0"/>
              </a:rPr>
              <a:t>en cours de vie, et des seuils de 70% et 50%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200" b="1" dirty="0">
                <a:solidFill>
                  <a:srgbClr val="B9A049"/>
                </a:solidFill>
              </a:rPr>
              <a:t>PRINCIPAUX FACTEURS DE RISQUES</a:t>
            </a:r>
            <a:endParaRPr lang="fr-FR" sz="1000" b="1" i="1" dirty="0">
              <a:solidFill>
                <a:srgbClr val="B9A049"/>
              </a:solidFill>
            </a:endParaRPr>
          </a:p>
          <a:p>
            <a:pPr marL="0" lvl="1" indent="0" algn="just">
              <a:lnSpc>
                <a:spcPct val="95000"/>
              </a:lnSpc>
              <a:spcBef>
                <a:spcPts val="600"/>
              </a:spcBef>
              <a:spcAft>
                <a:spcPts val="200"/>
              </a:spcAft>
              <a:buNone/>
            </a:pPr>
            <a:r>
              <a:rPr lang="fr-FR" sz="800" i="1" dirty="0">
                <a:solidFill>
                  <a:srgbClr val="000000"/>
                </a:solidFill>
              </a:rPr>
              <a:t>Les investisseurs sont invités à lire attentivement la section « Facteurs de Risques » du Prospectus de base.</a:t>
            </a: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1,81% dès lors que l’action la moins performante clôture à un cours supérieur ou égal à la barrière dégressive de versement du coupon</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20,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1,81%  (soit un Taux de Rendement Annuel net maximum de </a:t>
            </a:r>
            <a:r>
              <a:rPr lang="fr-FR" sz="800" dirty="0">
                <a:solidFill>
                  <a:srgbClr val="000000"/>
                </a:solidFill>
                <a:highlight>
                  <a:srgbClr val="FFFF00"/>
                </a:highlight>
              </a:rPr>
              <a:t>5.94</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50% de son Cours Initial, l’investisseur récupère alors l’intégralité de son capital initial (soit un Taux de Rendement Annuel net de 9,23%⁽²⁾).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Millesime  Protech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21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1,81% par trimestre </a:t>
            </a:r>
            <a:r>
              <a:rPr lang="fr-FR" sz="800" dirty="0">
                <a:solidFill>
                  <a:srgbClr val="000000"/>
                </a:solidFill>
              </a:rPr>
              <a:t>(soit un Taux de Rendement Annuel net maximum de </a:t>
            </a:r>
            <a:r>
              <a:rPr lang="fr-FR" sz="800" dirty="0">
                <a:solidFill>
                  <a:srgbClr val="000000"/>
                </a:solidFill>
                <a:highlight>
                  <a:srgbClr val="FFFF00"/>
                </a:highlight>
              </a:rPr>
              <a:t>5.94</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Millesime  Protech 2022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la barrière dégressive de versement du coupon et 100%  </a:t>
            </a:r>
            <a:r>
              <a:rPr lang="fr-FR" sz="800" b="1" dirty="0">
                <a:effectLst/>
                <a:ea typeface="Calibri" panose="020F0502020204030204" pitchFamily="34" charset="0"/>
              </a:rPr>
              <a:t>en cours de vie, et des seuils de 70% et 50%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38499"/>
          </a:xfrm>
          <a:prstGeom prst="rect">
            <a:avLst/>
          </a:prstGeom>
          <a:noFill/>
        </p:spPr>
        <p:txBody>
          <a:bodyPr wrap="square" lIns="0" tIns="0" rIns="0" bIns="0" rtlCol="0">
            <a:spAutoFit/>
          </a:bodyPr>
          <a:lstStyle/>
          <a:p>
            <a:pPr algn="just"/>
            <a:r>
              <a:rPr lang="fr-FR" sz="900" b="1" dirty="0">
                <a:solidFill>
                  <a:srgbClr val="B9A049"/>
                </a:solidFill>
                <a:latin typeface="+mj-lt"/>
              </a:rPr>
              <a:t>SCÉNARIO DÉFAVORABLE </a:t>
            </a:r>
            <a:r>
              <a:rPr lang="fr-FR" sz="900" dirty="0">
                <a:solidFill>
                  <a:srgbClr val="B9A049"/>
                </a:solidFill>
              </a:rPr>
              <a:t>: À la date de constatation finale</a:t>
            </a:r>
            <a:r>
              <a:rPr lang="fr-FR" sz="900" baseline="30000" dirty="0">
                <a:solidFill>
                  <a:srgbClr val="B9A049"/>
                </a:solidFill>
              </a:rPr>
              <a:t>⁽¹⁾</a:t>
            </a:r>
            <a:r>
              <a:rPr lang="fr-FR" sz="900" dirty="0">
                <a:solidFill>
                  <a:srgbClr val="B9A049"/>
                </a:solidFill>
              </a:rPr>
              <a:t>, l’action la moins performante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a:t>
            </a:r>
            <a:r>
              <a:rPr lang="fr-FR" sz="800" dirty="0">
                <a:latin typeface="+mn-lt"/>
              </a:rPr>
              <a:t>: </a:t>
            </a:r>
            <a:r>
              <a:rPr lang="fr-FR" sz="800" b="0" dirty="0">
                <a:latin typeface="+mn-lt"/>
              </a:rPr>
              <a:t>À la date de constatation finale(¹), l’action la moins performante clôture à un cours strictement inférieur à 70%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Millesime  Protech 2022 » EST TRÈS SENSIBLE À UNE FAIBLE VARIATION DU cours DE CLÔTURE de l'action la moins performante AUTOUR DES SEUILS DE 70%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20</a:t>
            </a:r>
            <a:r>
              <a:rPr lang="fr-FR" sz="800" dirty="0"/>
              <a:t>, l’action la moins performante clôture à un cours strictement inférieur à la barrière dégressive de remboursement anticipé automatique.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Initial (45% dans cet exemple). L’investisseur récupère alors le capital initialement investi diminué de l’intégralité de la baisse enregistrée par l’action la moins performante, soit 45%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a:t>
            </a:r>
            <a:r>
              <a:rPr lang="fr-FR" sz="800" dirty="0">
                <a:highlight>
                  <a:srgbClr val="FFFF00"/>
                </a:highlight>
              </a:rPr>
              <a:t>-14.90</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20, l’action la moins performante clôture à </a:t>
            </a:r>
            <a:r>
              <a:rPr lang="fr-FR" sz="800" dirty="0">
                <a:solidFill>
                  <a:schemeClr val="tx2"/>
                </a:solidFill>
                <a:latin typeface="+mn-lt"/>
              </a:rPr>
              <a:t>un cours strictement inférieur à la barrière dégressive de remboursement anticipé automatique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70% de son Cours Initial (60% dans cet exemple). L’investisseur récupère alors l’intégralité de son capital initialement investi.
        </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-1.00</a:t>
            </a:r>
            <a:r>
              <a:rPr lang="fr-FR" sz="800" baseline="30000" dirty="0">
                <a:highlight>
                  <a:srgbClr val="FFFF00"/>
                </a:highlight>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-10.13</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Millesime  Protech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la barrière dégressive de remboursement anticipé automatique </a:t>
            </a:r>
            <a:r>
              <a:rPr lang="fr-FR" sz="800" dirty="0">
                <a:solidFill>
                  <a:schemeClr val="tx2"/>
                </a:solidFill>
              </a:rPr>
              <a:t>(120% dans cet exemple). Le produit est automatiquement remboursé par anticipation. Il verse alors l’intégralité du capital initial majorée d’un coupon de 1,81% par trimestre écoulé depuis le 27/04/2022, soit un gain de </a:t>
            </a:r>
            <a:r>
              <a:rPr lang="fr-FR" sz="800" dirty="0">
                <a:solidFill>
                  <a:schemeClr val="tx2"/>
                </a:solidFill>
                <a:highlight>
                  <a:srgbClr val="FFFF00"/>
                </a:highlight>
              </a:rPr>
              <a:t>7,25%</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5.94</a:t>
            </a:r>
            <a:r>
              <a:rPr lang="fr-FR" sz="800" baseline="30000" dirty="0">
                <a:solidFill>
                  <a:srgbClr val="04202E"/>
                </a:solidFill>
              </a:rPr>
              <a:t>⁽²⁾</a:t>
            </a:r>
            <a:r>
              <a:rPr lang="fr-FR" sz="800" dirty="0">
                <a:solidFill>
                  <a:srgbClr val="04202E"/>
                </a:solidFill>
              </a:rPr>
              <a:t>, contre un Taux de Rendement Annuel net de </a:t>
            </a:r>
            <a:r>
              <a:rPr lang="fr-FR" sz="800" dirty="0">
                <a:solidFill>
                  <a:schemeClr val="tx2"/>
                </a:solidFill>
                <a:highlight>
                  <a:srgbClr val="FFFF00"/>
                </a:highlight>
              </a:rPr>
              <a:t>18.11</a:t>
            </a:r>
            <a:r>
              <a:rPr lang="fr-FR" sz="800" baseline="30000" dirty="0">
                <a:solidFill>
                  <a:srgbClr val="04202E"/>
                </a:solidFill>
              </a:rPr>
              <a:t>⁽²⁾</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1,81% par trimestre écoulé depuis le 27 avril 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6C6C129D-CB6A-B5A2-93D0-CB709078459F}"/>
              </a:ext>
            </a:extLst>
          </p:cNvPr>
          <p:cNvSpPr txBox="1"/>
          <p:nvPr/>
        </p:nvSpPr>
        <p:spPr>
          <a:xfrm>
            <a:off x="771525" y="4913448"/>
            <a:ext cx="405638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AC81B8D-7EFC-E1A3-A147-8FC5ABFB9A37}"/>
              </a:ext>
            </a:extLst>
          </p:cNvPr>
          <p:cNvSpPr txBox="1"/>
          <p:nvPr/>
        </p:nvSpPr>
        <p:spPr>
          <a:xfrm>
            <a:off x="771017" y="7745720"/>
            <a:ext cx="1433703"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737360"/>
            <a:ext cx="3291840" cy="2351314"/>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19860</TotalTime>
  <Words>9557</Words>
  <Application>Microsoft Office PowerPoint</Application>
  <PresentationFormat>Personnalisé</PresentationFormat>
  <Paragraphs>309</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861</cp:revision>
  <cp:lastPrinted>2021-07-12T10:02:04Z</cp:lastPrinted>
  <dcterms:created xsi:type="dcterms:W3CDTF">2017-02-21T09:03:05Z</dcterms:created>
  <dcterms:modified xsi:type="dcterms:W3CDTF">2022-05-17T10:43:42Z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